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ヒラギノ角ゴ ProN W6"/>
        <a:ea typeface="ヒラギノ角ゴ ProN W6"/>
        <a:cs typeface="ヒラギノ角ゴ ProN W6"/>
        <a:sym typeface="ヒラギノ角ゴ ProN W6"/>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ヒラギノ角ゴ ProN W6"/>
        <a:ea typeface="ヒラギノ角ゴ ProN W6"/>
        <a:cs typeface="ヒラギノ角ゴ ProN W6"/>
        <a:sym typeface="ヒラギノ角ゴ ProN W6"/>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ヒラギノ角ゴ ProN W6"/>
        <a:ea typeface="ヒラギノ角ゴ ProN W6"/>
        <a:cs typeface="ヒラギノ角ゴ ProN W6"/>
        <a:sym typeface="ヒラギノ角ゴ ProN W6"/>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ヒラギノ角ゴ ProN W6"/>
        <a:ea typeface="ヒラギノ角ゴ ProN W6"/>
        <a:cs typeface="ヒラギノ角ゴ ProN W6"/>
        <a:sym typeface="ヒラギノ角ゴ ProN W6"/>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ヒラギノ角ゴ ProN W6"/>
        <a:ea typeface="ヒラギノ角ゴ ProN W6"/>
        <a:cs typeface="ヒラギノ角ゴ ProN W6"/>
        <a:sym typeface="ヒラギノ角ゴ ProN W6"/>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ヒラギノ角ゴ ProN W6"/>
        <a:ea typeface="ヒラギノ角ゴ ProN W6"/>
        <a:cs typeface="ヒラギノ角ゴ ProN W6"/>
        <a:sym typeface="ヒラギノ角ゴ ProN W6"/>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ヒラギノ角ゴ ProN W6"/>
        <a:ea typeface="ヒラギノ角ゴ ProN W6"/>
        <a:cs typeface="ヒラギノ角ゴ ProN W6"/>
        <a:sym typeface="ヒラギノ角ゴ ProN W6"/>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ヒラギノ角ゴ ProN W6"/>
        <a:ea typeface="ヒラギノ角ゴ ProN W6"/>
        <a:cs typeface="ヒラギノ角ゴ ProN W6"/>
        <a:sym typeface="ヒラギノ角ゴ ProN W6"/>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ヒラギノ角ゴ ProN W6"/>
        <a:ea typeface="ヒラギノ角ゴ ProN W6"/>
        <a:cs typeface="ヒラギノ角ゴ ProN W6"/>
        <a:sym typeface="ヒラギノ角ゴ ProN W6"/>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ヒラギノ角ゴ ProN W6"/>
          <a:ea typeface="ヒラギノ角ゴ ProN W6"/>
          <a:cs typeface="ヒラギノ角ゴ ProN W6"/>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ヒラギノ角ゴ ProN W6"/>
          <a:ea typeface="ヒラギノ角ゴ ProN W6"/>
          <a:cs typeface="ヒラギノ角ゴ ProN W6"/>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ヒラギノ角ゴ ProN W6"/>
          <a:ea typeface="ヒラギノ角ゴ ProN W6"/>
          <a:cs typeface="ヒラギノ角ゴ ProN W6"/>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ヒラギノ角ゴ ProN W6"/>
          <a:ea typeface="ヒラギノ角ゴ ProN W6"/>
          <a:cs typeface="ヒラギノ角ゴ ProN W6"/>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ヒラギノ角ゴ ProN W6"/>
          <a:ea typeface="ヒラギノ角ゴ ProN W6"/>
          <a:cs typeface="ヒラギノ角ゴ ProN W6"/>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ヒラギノ角ゴ ProN W3"/>
      </a:defRPr>
    </a:lvl1pPr>
    <a:lvl2pPr indent="228600" defTabSz="457200" latinLnBrk="0">
      <a:lnSpc>
        <a:spcPct val="117999"/>
      </a:lnSpc>
      <a:defRPr sz="2200">
        <a:latin typeface="+mn-lt"/>
        <a:ea typeface="+mn-ea"/>
        <a:cs typeface="+mn-cs"/>
        <a:sym typeface="ヒラギノ角ゴ ProN W3"/>
      </a:defRPr>
    </a:lvl2pPr>
    <a:lvl3pPr indent="457200" defTabSz="457200" latinLnBrk="0">
      <a:lnSpc>
        <a:spcPct val="117999"/>
      </a:lnSpc>
      <a:defRPr sz="2200">
        <a:latin typeface="+mn-lt"/>
        <a:ea typeface="+mn-ea"/>
        <a:cs typeface="+mn-cs"/>
        <a:sym typeface="ヒラギノ角ゴ ProN W3"/>
      </a:defRPr>
    </a:lvl3pPr>
    <a:lvl4pPr indent="685800" defTabSz="457200" latinLnBrk="0">
      <a:lnSpc>
        <a:spcPct val="117999"/>
      </a:lnSpc>
      <a:defRPr sz="2200">
        <a:latin typeface="+mn-lt"/>
        <a:ea typeface="+mn-ea"/>
        <a:cs typeface="+mn-cs"/>
        <a:sym typeface="ヒラギノ角ゴ ProN W3"/>
      </a:defRPr>
    </a:lvl4pPr>
    <a:lvl5pPr indent="914400" defTabSz="457200" latinLnBrk="0">
      <a:lnSpc>
        <a:spcPct val="117999"/>
      </a:lnSpc>
      <a:defRPr sz="2200">
        <a:latin typeface="+mn-lt"/>
        <a:ea typeface="+mn-ea"/>
        <a:cs typeface="+mn-cs"/>
        <a:sym typeface="ヒラギノ角ゴ ProN W3"/>
      </a:defRPr>
    </a:lvl5pPr>
    <a:lvl6pPr indent="1143000" defTabSz="457200" latinLnBrk="0">
      <a:lnSpc>
        <a:spcPct val="117999"/>
      </a:lnSpc>
      <a:defRPr sz="2200">
        <a:latin typeface="+mn-lt"/>
        <a:ea typeface="+mn-ea"/>
        <a:cs typeface="+mn-cs"/>
        <a:sym typeface="ヒラギノ角ゴ ProN W3"/>
      </a:defRPr>
    </a:lvl6pPr>
    <a:lvl7pPr indent="1371600" defTabSz="457200" latinLnBrk="0">
      <a:lnSpc>
        <a:spcPct val="117999"/>
      </a:lnSpc>
      <a:defRPr sz="2200">
        <a:latin typeface="+mn-lt"/>
        <a:ea typeface="+mn-ea"/>
        <a:cs typeface="+mn-cs"/>
        <a:sym typeface="ヒラギノ角ゴ ProN W3"/>
      </a:defRPr>
    </a:lvl7pPr>
    <a:lvl8pPr indent="1600200" defTabSz="457200" latinLnBrk="0">
      <a:lnSpc>
        <a:spcPct val="117999"/>
      </a:lnSpc>
      <a:defRPr sz="2200">
        <a:latin typeface="+mn-lt"/>
        <a:ea typeface="+mn-ea"/>
        <a:cs typeface="+mn-cs"/>
        <a:sym typeface="ヒラギノ角ゴ ProN W3"/>
      </a:defRPr>
    </a:lvl8pPr>
    <a:lvl9pPr indent="1828800" defTabSz="457200" latinLnBrk="0">
      <a:lnSpc>
        <a:spcPct val="117999"/>
      </a:lnSpc>
      <a:defRPr sz="2200">
        <a:latin typeface="+mn-lt"/>
        <a:ea typeface="+mn-ea"/>
        <a:cs typeface="+mn-cs"/>
        <a:sym typeface="ヒラギノ角ゴ ProN W3"/>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タイトル&amp;サブタイトル">
    <p:spTree>
      <p:nvGrpSpPr>
        <p:cNvPr id="1" name=""/>
        <p:cNvGrpSpPr/>
        <p:nvPr/>
      </p:nvGrpSpPr>
      <p:grpSpPr>
        <a:xfrm>
          <a:off x="0" y="0"/>
          <a:ext cx="0" cy="0"/>
          <a:chOff x="0" y="0"/>
          <a:chExt cx="0" cy="0"/>
        </a:xfrm>
      </p:grpSpPr>
      <p:sp>
        <p:nvSpPr>
          <p:cNvPr id="11" name="タイトルテキスト"/>
          <p:cNvSpPr txBox="1"/>
          <p:nvPr>
            <p:ph type="title"/>
          </p:nvPr>
        </p:nvSpPr>
        <p:spPr>
          <a:xfrm>
            <a:off x="1270000" y="1638300"/>
            <a:ext cx="10464800" cy="3302000"/>
          </a:xfrm>
          <a:prstGeom prst="rect">
            <a:avLst/>
          </a:prstGeom>
        </p:spPr>
        <p:txBody>
          <a:bodyPr anchor="b"/>
          <a:lstStyle/>
          <a:p>
            <a:pPr/>
            <a:r>
              <a:t>タイトルテキスト</a:t>
            </a:r>
          </a:p>
        </p:txBody>
      </p:sp>
      <p:sp>
        <p:nvSpPr>
          <p:cNvPr id="12" name="本文レベル1…"/>
          <p:cNvSpPr txBox="1"/>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本文レベル1</a:t>
            </a:r>
          </a:p>
          <a:p>
            <a:pPr lvl="1"/>
            <a:r>
              <a:t>本文レベル2</a:t>
            </a:r>
          </a:p>
          <a:p>
            <a:pPr lvl="2"/>
            <a:r>
              <a:t>本文レベル3</a:t>
            </a:r>
          </a:p>
          <a:p>
            <a:pPr lvl="3"/>
            <a:r>
              <a:t>本文レベル4</a:t>
            </a:r>
          </a:p>
          <a:p>
            <a:pPr lvl="4"/>
            <a:r>
              <a:t>本文レベル5</a:t>
            </a:r>
          </a:p>
        </p:txBody>
      </p:sp>
      <p:sp>
        <p:nvSpPr>
          <p:cNvPr id="13" name="スライド番号"/>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引用">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57200"/>
          </a:xfrm>
          <a:prstGeom prst="rect">
            <a:avLst/>
          </a:prstGeom>
        </p:spPr>
        <p:txBody>
          <a:bodyPr anchor="t">
            <a:spAutoFit/>
          </a:bodyPr>
          <a:lstStyle>
            <a:lvl1pPr marL="0" indent="0" algn="ctr">
              <a:spcBef>
                <a:spcPts val="0"/>
              </a:spcBef>
              <a:buSzTx/>
              <a:buNone/>
              <a:defRPr sz="2400"/>
            </a:lvl1pPr>
          </a:lstStyle>
          <a:p>
            <a:pPr/>
            <a:r>
              <a:t>–Johnny Appleseed</a:t>
            </a:r>
          </a:p>
        </p:txBody>
      </p:sp>
      <p:sp>
        <p:nvSpPr>
          <p:cNvPr id="94" name="“ここに引用を入力してください。”"/>
          <p:cNvSpPr txBox="1"/>
          <p:nvPr>
            <p:ph type="body" sz="quarter" idx="14"/>
          </p:nvPr>
        </p:nvSpPr>
        <p:spPr>
          <a:xfrm>
            <a:off x="1270000" y="4267200"/>
            <a:ext cx="10464800" cy="609600"/>
          </a:xfrm>
          <a:prstGeom prst="rect">
            <a:avLst/>
          </a:prstGeom>
        </p:spPr>
        <p:txBody>
          <a:bodyPr>
            <a:spAutoFit/>
          </a:bodyPr>
          <a:lstStyle>
            <a:lvl1pPr marL="0" indent="0" algn="ctr">
              <a:spcBef>
                <a:spcPts val="0"/>
              </a:spcBef>
              <a:buSzTx/>
              <a:buNone/>
              <a:defRPr sz="3400"/>
            </a:lvl1pPr>
          </a:lstStyle>
          <a:p>
            <a:pPr/>
            <a:r>
              <a:t>“ここに引用を入力してください。”</a:t>
            </a:r>
          </a:p>
        </p:txBody>
      </p:sp>
      <p:sp>
        <p:nvSpPr>
          <p:cNvPr id="95"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写真">
    <p:spTree>
      <p:nvGrpSpPr>
        <p:cNvPr id="1" name=""/>
        <p:cNvGrpSpPr/>
        <p:nvPr/>
      </p:nvGrpSpPr>
      <p:grpSpPr>
        <a:xfrm>
          <a:off x="0" y="0"/>
          <a:ext cx="0" cy="0"/>
          <a:chOff x="0" y="0"/>
          <a:chExt cx="0" cy="0"/>
        </a:xfrm>
      </p:grpSpPr>
      <p:sp>
        <p:nvSpPr>
          <p:cNvPr id="102" name="イメージ"/>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p:spTree>
      <p:nvGrpSpPr>
        <p:cNvPr id="1" name=""/>
        <p:cNvGrpSpPr/>
        <p:nvPr/>
      </p:nvGrpSpPr>
      <p:grpSpPr>
        <a:xfrm>
          <a:off x="0" y="0"/>
          <a:ext cx="0" cy="0"/>
          <a:chOff x="0" y="0"/>
          <a:chExt cx="0" cy="0"/>
        </a:xfrm>
      </p:grpSpPr>
      <p:sp>
        <p:nvSpPr>
          <p:cNvPr id="110"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画像（横長）">
    <p:spTree>
      <p:nvGrpSpPr>
        <p:cNvPr id="1" name=""/>
        <p:cNvGrpSpPr/>
        <p:nvPr/>
      </p:nvGrpSpPr>
      <p:grpSpPr>
        <a:xfrm>
          <a:off x="0" y="0"/>
          <a:ext cx="0" cy="0"/>
          <a:chOff x="0" y="0"/>
          <a:chExt cx="0" cy="0"/>
        </a:xfrm>
      </p:grpSpPr>
      <p:sp>
        <p:nvSpPr>
          <p:cNvPr id="20" name="イメージ"/>
          <p:cNvSpPr/>
          <p:nvPr>
            <p:ph type="pic" idx="13"/>
          </p:nvPr>
        </p:nvSpPr>
        <p:spPr>
          <a:xfrm>
            <a:off x="1625600" y="673100"/>
            <a:ext cx="9753600" cy="5905500"/>
          </a:xfrm>
          <a:prstGeom prst="rect">
            <a:avLst/>
          </a:prstGeom>
        </p:spPr>
        <p:txBody>
          <a:bodyPr lIns="91439" tIns="45719" rIns="91439" bIns="45719" anchor="t">
            <a:noAutofit/>
          </a:bodyPr>
          <a:lstStyle/>
          <a:p>
            <a:pPr/>
          </a:p>
        </p:txBody>
      </p:sp>
      <p:sp>
        <p:nvSpPr>
          <p:cNvPr id="21" name="タイトルテキスト"/>
          <p:cNvSpPr txBox="1"/>
          <p:nvPr>
            <p:ph type="title"/>
          </p:nvPr>
        </p:nvSpPr>
        <p:spPr>
          <a:xfrm>
            <a:off x="1270000" y="6718300"/>
            <a:ext cx="10464800" cy="1422400"/>
          </a:xfrm>
          <a:prstGeom prst="rect">
            <a:avLst/>
          </a:prstGeom>
        </p:spPr>
        <p:txBody>
          <a:bodyPr anchor="b"/>
          <a:lstStyle/>
          <a:p>
            <a:pPr/>
            <a:r>
              <a:t>タイトルテキスト</a:t>
            </a:r>
          </a:p>
        </p:txBody>
      </p:sp>
      <p:sp>
        <p:nvSpPr>
          <p:cNvPr id="22" name="本文レベル1…"/>
          <p:cNvSpPr txBox="1"/>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本文レベル1</a:t>
            </a:r>
          </a:p>
          <a:p>
            <a:pPr lvl="1"/>
            <a:r>
              <a:t>本文レベル2</a:t>
            </a:r>
          </a:p>
          <a:p>
            <a:pPr lvl="2"/>
            <a:r>
              <a:t>本文レベル3</a:t>
            </a:r>
          </a:p>
          <a:p>
            <a:pPr lvl="3"/>
            <a:r>
              <a:t>本文レベル4</a:t>
            </a:r>
          </a:p>
          <a:p>
            <a:pPr lvl="4"/>
            <a:r>
              <a:t>本文レベル5</a:t>
            </a:r>
          </a:p>
        </p:txBody>
      </p:sp>
      <p:sp>
        <p:nvSpPr>
          <p:cNvPr id="23"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中央）">
    <p:spTree>
      <p:nvGrpSpPr>
        <p:cNvPr id="1" name=""/>
        <p:cNvGrpSpPr/>
        <p:nvPr/>
      </p:nvGrpSpPr>
      <p:grpSpPr>
        <a:xfrm>
          <a:off x="0" y="0"/>
          <a:ext cx="0" cy="0"/>
          <a:chOff x="0" y="0"/>
          <a:chExt cx="0" cy="0"/>
        </a:xfrm>
      </p:grpSpPr>
      <p:sp>
        <p:nvSpPr>
          <p:cNvPr id="30" name="タイトルテキスト"/>
          <p:cNvSpPr txBox="1"/>
          <p:nvPr>
            <p:ph type="title"/>
          </p:nvPr>
        </p:nvSpPr>
        <p:spPr>
          <a:xfrm>
            <a:off x="1270000" y="3225800"/>
            <a:ext cx="10464800" cy="3302000"/>
          </a:xfrm>
          <a:prstGeom prst="rect">
            <a:avLst/>
          </a:prstGeom>
        </p:spPr>
        <p:txBody>
          <a:bodyPr/>
          <a:lstStyle/>
          <a:p>
            <a:pPr/>
            <a:r>
              <a:t>タイトルテキスト</a:t>
            </a:r>
          </a:p>
        </p:txBody>
      </p:sp>
      <p:sp>
        <p:nvSpPr>
          <p:cNvPr id="31"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画像（縦長）">
    <p:spTree>
      <p:nvGrpSpPr>
        <p:cNvPr id="1" name=""/>
        <p:cNvGrpSpPr/>
        <p:nvPr/>
      </p:nvGrpSpPr>
      <p:grpSpPr>
        <a:xfrm>
          <a:off x="0" y="0"/>
          <a:ext cx="0" cy="0"/>
          <a:chOff x="0" y="0"/>
          <a:chExt cx="0" cy="0"/>
        </a:xfrm>
      </p:grpSpPr>
      <p:sp>
        <p:nvSpPr>
          <p:cNvPr id="38" name="イメージ"/>
          <p:cNvSpPr/>
          <p:nvPr>
            <p:ph type="pic" sz="half" idx="13"/>
          </p:nvPr>
        </p:nvSpPr>
        <p:spPr>
          <a:xfrm>
            <a:off x="6718300" y="635000"/>
            <a:ext cx="5334000" cy="8216900"/>
          </a:xfrm>
          <a:prstGeom prst="rect">
            <a:avLst/>
          </a:prstGeom>
        </p:spPr>
        <p:txBody>
          <a:bodyPr lIns="91439" tIns="45719" rIns="91439" bIns="45719" anchor="t">
            <a:noAutofit/>
          </a:bodyPr>
          <a:lstStyle/>
          <a:p>
            <a:pPr/>
          </a:p>
        </p:txBody>
      </p:sp>
      <p:sp>
        <p:nvSpPr>
          <p:cNvPr id="39" name="タイトルテキスト"/>
          <p:cNvSpPr txBox="1"/>
          <p:nvPr>
            <p:ph type="title"/>
          </p:nvPr>
        </p:nvSpPr>
        <p:spPr>
          <a:xfrm>
            <a:off x="952500" y="635000"/>
            <a:ext cx="5334000" cy="3987800"/>
          </a:xfrm>
          <a:prstGeom prst="rect">
            <a:avLst/>
          </a:prstGeom>
        </p:spPr>
        <p:txBody>
          <a:bodyPr anchor="b"/>
          <a:lstStyle>
            <a:lvl1pPr>
              <a:defRPr sz="6000"/>
            </a:lvl1pPr>
          </a:lstStyle>
          <a:p>
            <a:pPr/>
            <a:r>
              <a:t>タイトルテキスト</a:t>
            </a:r>
          </a:p>
        </p:txBody>
      </p:sp>
      <p:sp>
        <p:nvSpPr>
          <p:cNvPr id="40" name="本文レベル1…"/>
          <p:cNvSpPr txBox="1"/>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本文レベル1</a:t>
            </a:r>
          </a:p>
          <a:p>
            <a:pPr lvl="1"/>
            <a:r>
              <a:t>本文レベル2</a:t>
            </a:r>
          </a:p>
          <a:p>
            <a:pPr lvl="2"/>
            <a:r>
              <a:t>本文レベル3</a:t>
            </a:r>
          </a:p>
          <a:p>
            <a:pPr lvl="3"/>
            <a:r>
              <a:t>本文レベル4</a:t>
            </a:r>
          </a:p>
          <a:p>
            <a:pPr lvl="4"/>
            <a:r>
              <a:t>本文レベル5</a:t>
            </a:r>
          </a:p>
        </p:txBody>
      </p:sp>
      <p:sp>
        <p:nvSpPr>
          <p:cNvPr id="41"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上）">
    <p:spTree>
      <p:nvGrpSpPr>
        <p:cNvPr id="1" name=""/>
        <p:cNvGrpSpPr/>
        <p:nvPr/>
      </p:nvGrpSpPr>
      <p:grpSpPr>
        <a:xfrm>
          <a:off x="0" y="0"/>
          <a:ext cx="0" cy="0"/>
          <a:chOff x="0" y="0"/>
          <a:chExt cx="0" cy="0"/>
        </a:xfrm>
      </p:grpSpPr>
      <p:sp>
        <p:nvSpPr>
          <p:cNvPr id="48" name="タイトルテキスト"/>
          <p:cNvSpPr txBox="1"/>
          <p:nvPr>
            <p:ph type="title"/>
          </p:nvPr>
        </p:nvSpPr>
        <p:spPr>
          <a:prstGeom prst="rect">
            <a:avLst/>
          </a:prstGeom>
        </p:spPr>
        <p:txBody>
          <a:bodyPr/>
          <a:lstStyle/>
          <a:p>
            <a:pPr/>
            <a:r>
              <a:t>タイトルテキスト</a:t>
            </a:r>
          </a:p>
        </p:txBody>
      </p:sp>
      <p:sp>
        <p:nvSpPr>
          <p:cNvPr id="49"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amp;箇条書き">
    <p:spTree>
      <p:nvGrpSpPr>
        <p:cNvPr id="1" name=""/>
        <p:cNvGrpSpPr/>
        <p:nvPr/>
      </p:nvGrpSpPr>
      <p:grpSpPr>
        <a:xfrm>
          <a:off x="0" y="0"/>
          <a:ext cx="0" cy="0"/>
          <a:chOff x="0" y="0"/>
          <a:chExt cx="0" cy="0"/>
        </a:xfrm>
      </p:grpSpPr>
      <p:sp>
        <p:nvSpPr>
          <p:cNvPr id="56" name="タイトルテキスト"/>
          <p:cNvSpPr txBox="1"/>
          <p:nvPr>
            <p:ph type="title"/>
          </p:nvPr>
        </p:nvSpPr>
        <p:spPr>
          <a:prstGeom prst="rect">
            <a:avLst/>
          </a:prstGeom>
        </p:spPr>
        <p:txBody>
          <a:bodyPr/>
          <a:lstStyle/>
          <a:p>
            <a:pPr/>
            <a:r>
              <a:t>タイトルテキスト</a:t>
            </a:r>
          </a:p>
        </p:txBody>
      </p:sp>
      <p:sp>
        <p:nvSpPr>
          <p:cNvPr id="57" name="本文レベル1…"/>
          <p:cNvSpPr txBox="1"/>
          <p:nvPr>
            <p:ph type="body" idx="1"/>
          </p:nvPr>
        </p:nvSpPr>
        <p:spPr>
          <a:prstGeom prst="rect">
            <a:avLst/>
          </a:prstGeom>
        </p:spPr>
        <p:txBody>
          <a:bodyPr/>
          <a:lstStyle/>
          <a:p>
            <a:pPr/>
            <a:r>
              <a:t>本文レベル1</a:t>
            </a:r>
          </a:p>
          <a:p>
            <a:pPr lvl="1"/>
            <a:r>
              <a:t>本文レベル2</a:t>
            </a:r>
          </a:p>
          <a:p>
            <a:pPr lvl="2"/>
            <a:r>
              <a:t>本文レベル3</a:t>
            </a:r>
          </a:p>
          <a:p>
            <a:pPr lvl="3"/>
            <a:r>
              <a:t>本文レベル4</a:t>
            </a:r>
          </a:p>
          <a:p>
            <a:pPr lvl="4"/>
            <a:r>
              <a:t>本文レベル5</a:t>
            </a:r>
          </a:p>
        </p:txBody>
      </p:sp>
      <p:sp>
        <p:nvSpPr>
          <p:cNvPr id="58"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箇条書き、画像">
    <p:spTree>
      <p:nvGrpSpPr>
        <p:cNvPr id="1" name=""/>
        <p:cNvGrpSpPr/>
        <p:nvPr/>
      </p:nvGrpSpPr>
      <p:grpSpPr>
        <a:xfrm>
          <a:off x="0" y="0"/>
          <a:ext cx="0" cy="0"/>
          <a:chOff x="0" y="0"/>
          <a:chExt cx="0" cy="0"/>
        </a:xfrm>
      </p:grpSpPr>
      <p:sp>
        <p:nvSpPr>
          <p:cNvPr id="65" name="イメージ"/>
          <p:cNvSpPr/>
          <p:nvPr>
            <p:ph type="pic" sz="half" idx="13"/>
          </p:nvPr>
        </p:nvSpPr>
        <p:spPr>
          <a:xfrm>
            <a:off x="6718300" y="2590800"/>
            <a:ext cx="5334000" cy="6286500"/>
          </a:xfrm>
          <a:prstGeom prst="rect">
            <a:avLst/>
          </a:prstGeom>
        </p:spPr>
        <p:txBody>
          <a:bodyPr lIns="91439" tIns="45719" rIns="91439" bIns="45719" anchor="t">
            <a:noAutofit/>
          </a:bodyPr>
          <a:lstStyle/>
          <a:p>
            <a:pPr/>
          </a:p>
        </p:txBody>
      </p:sp>
      <p:sp>
        <p:nvSpPr>
          <p:cNvPr id="66" name="タイトルテキスト"/>
          <p:cNvSpPr txBox="1"/>
          <p:nvPr>
            <p:ph type="title"/>
          </p:nvPr>
        </p:nvSpPr>
        <p:spPr>
          <a:prstGeom prst="rect">
            <a:avLst/>
          </a:prstGeom>
        </p:spPr>
        <p:txBody>
          <a:bodyPr/>
          <a:lstStyle/>
          <a:p>
            <a:pPr/>
            <a:r>
              <a:t>タイトルテキスト</a:t>
            </a:r>
          </a:p>
        </p:txBody>
      </p:sp>
      <p:sp>
        <p:nvSpPr>
          <p:cNvPr id="67" name="本文レベル1…"/>
          <p:cNvSpPr txBox="1"/>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本文レベル1</a:t>
            </a:r>
          </a:p>
          <a:p>
            <a:pPr lvl="1"/>
            <a:r>
              <a:t>本文レベル2</a:t>
            </a:r>
          </a:p>
          <a:p>
            <a:pPr lvl="2"/>
            <a:r>
              <a:t>本文レベル3</a:t>
            </a:r>
          </a:p>
          <a:p>
            <a:pPr lvl="3"/>
            <a:r>
              <a:t>本文レベル4</a:t>
            </a:r>
          </a:p>
          <a:p>
            <a:pPr lvl="4"/>
            <a:r>
              <a:t>本文レベル5</a:t>
            </a:r>
          </a:p>
        </p:txBody>
      </p:sp>
      <p:sp>
        <p:nvSpPr>
          <p:cNvPr id="68" name="スライド番号"/>
          <p:cNvSpPr txBox="1"/>
          <p:nvPr>
            <p:ph type="sldNum" sz="quarter" idx="2"/>
          </p:nvPr>
        </p:nvSpPr>
        <p:spPr>
          <a:xfrm>
            <a:off x="6308360" y="9296400"/>
            <a:ext cx="381306" cy="304800"/>
          </a:xfrm>
          <a:prstGeom prst="rect">
            <a:avLst/>
          </a:prstGeom>
        </p:spPr>
        <p:txBody>
          <a:bodyPr/>
          <a:lstStyle>
            <a:lvl1pPr>
              <a:defRPr>
                <a:latin typeface="+mn-lt"/>
                <a:ea typeface="+mn-ea"/>
                <a:cs typeface="+mn-cs"/>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箇条書き">
    <p:spTree>
      <p:nvGrpSpPr>
        <p:cNvPr id="1" name=""/>
        <p:cNvGrpSpPr/>
        <p:nvPr/>
      </p:nvGrpSpPr>
      <p:grpSpPr>
        <a:xfrm>
          <a:off x="0" y="0"/>
          <a:ext cx="0" cy="0"/>
          <a:chOff x="0" y="0"/>
          <a:chExt cx="0" cy="0"/>
        </a:xfrm>
      </p:grpSpPr>
      <p:sp>
        <p:nvSpPr>
          <p:cNvPr id="75" name="本文レベル1…"/>
          <p:cNvSpPr txBox="1"/>
          <p:nvPr>
            <p:ph type="body" idx="1"/>
          </p:nvPr>
        </p:nvSpPr>
        <p:spPr>
          <a:xfrm>
            <a:off x="952500" y="1270000"/>
            <a:ext cx="11099800" cy="7213600"/>
          </a:xfrm>
          <a:prstGeom prst="rect">
            <a:avLst/>
          </a:prstGeom>
        </p:spPr>
        <p:txBody>
          <a:bodyPr/>
          <a:lstStyle/>
          <a:p>
            <a:pPr/>
            <a:r>
              <a:t>本文レベル1</a:t>
            </a:r>
          </a:p>
          <a:p>
            <a:pPr lvl="1"/>
            <a:r>
              <a:t>本文レベル2</a:t>
            </a:r>
          </a:p>
          <a:p>
            <a:pPr lvl="2"/>
            <a:r>
              <a:t>本文レベル3</a:t>
            </a:r>
          </a:p>
          <a:p>
            <a:pPr lvl="3"/>
            <a:r>
              <a:t>本文レベル4</a:t>
            </a:r>
          </a:p>
          <a:p>
            <a:pPr lvl="4"/>
            <a:r>
              <a:t>本文レベル5</a:t>
            </a:r>
          </a:p>
        </p:txBody>
      </p:sp>
      <p:sp>
        <p:nvSpPr>
          <p:cNvPr id="76"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画像（3点）">
    <p:spTree>
      <p:nvGrpSpPr>
        <p:cNvPr id="1" name=""/>
        <p:cNvGrpSpPr/>
        <p:nvPr/>
      </p:nvGrpSpPr>
      <p:grpSpPr>
        <a:xfrm>
          <a:off x="0" y="0"/>
          <a:ext cx="0" cy="0"/>
          <a:chOff x="0" y="0"/>
          <a:chExt cx="0" cy="0"/>
        </a:xfrm>
      </p:grpSpPr>
      <p:sp>
        <p:nvSpPr>
          <p:cNvPr id="83" name="イメージ"/>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イメージ"/>
          <p:cNvSpPr/>
          <p:nvPr>
            <p:ph type="pic" sz="quarter" idx="14"/>
          </p:nvPr>
        </p:nvSpPr>
        <p:spPr>
          <a:xfrm>
            <a:off x="6718300" y="889000"/>
            <a:ext cx="5334000" cy="3771900"/>
          </a:xfrm>
          <a:prstGeom prst="rect">
            <a:avLst/>
          </a:prstGeom>
        </p:spPr>
        <p:txBody>
          <a:bodyPr lIns="91439" tIns="45719" rIns="91439" bIns="45719" anchor="t">
            <a:noAutofit/>
          </a:bodyPr>
          <a:lstStyle/>
          <a:p>
            <a:pPr/>
          </a:p>
        </p:txBody>
      </p:sp>
      <p:sp>
        <p:nvSpPr>
          <p:cNvPr id="85" name="イメージ"/>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タイトルテキスト"/>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タイトルテキスト</a:t>
            </a:r>
          </a:p>
        </p:txBody>
      </p:sp>
      <p:sp>
        <p:nvSpPr>
          <p:cNvPr id="3" name="本文レベル1…"/>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本文レベル1</a:t>
            </a:r>
          </a:p>
          <a:p>
            <a:pPr lvl="1"/>
            <a:r>
              <a:t>本文レベル2</a:t>
            </a:r>
          </a:p>
          <a:p>
            <a:pPr lvl="2"/>
            <a:r>
              <a:t>本文レベル3</a:t>
            </a:r>
          </a:p>
          <a:p>
            <a:pPr lvl="3"/>
            <a:r>
              <a:t>本文レベル4</a:t>
            </a:r>
          </a:p>
          <a:p>
            <a:pPr lvl="4"/>
            <a:r>
              <a:t>本文レベル5</a:t>
            </a:r>
          </a:p>
        </p:txBody>
      </p:sp>
      <p:sp>
        <p:nvSpPr>
          <p:cNvPr id="4" name="スライド番号"/>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ヒラギノ角ゴ ProN W3"/>
        </a:defRPr>
      </a:lvl1pPr>
      <a:lvl2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ヒラギノ角ゴ ProN W3"/>
        </a:defRPr>
      </a:lvl2pPr>
      <a:lvl3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ヒラギノ角ゴ ProN W3"/>
        </a:defRPr>
      </a:lvl3pPr>
      <a:lvl4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ヒラギノ角ゴ ProN W3"/>
        </a:defRPr>
      </a:lvl4pPr>
      <a:lvl5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ヒラギノ角ゴ ProN W3"/>
        </a:defRPr>
      </a:lvl5pPr>
      <a:lvl6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ヒラギノ角ゴ ProN W3"/>
        </a:defRPr>
      </a:lvl6pPr>
      <a:lvl7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ヒラギノ角ゴ ProN W3"/>
        </a:defRPr>
      </a:lvl7pPr>
      <a:lvl8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ヒラギノ角ゴ ProN W3"/>
        </a:defRPr>
      </a:lvl8pPr>
      <a:lvl9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ヒラギノ角ゴ ProN W3"/>
        </a:defRPr>
      </a:lvl9pPr>
    </p:titleStyle>
    <p:bodyStyle>
      <a:lvl1pPr marL="444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n-lt"/>
          <a:ea typeface="+mn-ea"/>
          <a:cs typeface="+mn-cs"/>
          <a:sym typeface="ヒラギノ角ゴ ProN W3"/>
        </a:defRPr>
      </a:lvl1pPr>
      <a:lvl2pPr marL="889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n-lt"/>
          <a:ea typeface="+mn-ea"/>
          <a:cs typeface="+mn-cs"/>
          <a:sym typeface="ヒラギノ角ゴ ProN W3"/>
        </a:defRPr>
      </a:lvl2pPr>
      <a:lvl3pPr marL="1333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n-lt"/>
          <a:ea typeface="+mn-ea"/>
          <a:cs typeface="+mn-cs"/>
          <a:sym typeface="ヒラギノ角ゴ ProN W3"/>
        </a:defRPr>
      </a:lvl3pPr>
      <a:lvl4pPr marL="1778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n-lt"/>
          <a:ea typeface="+mn-ea"/>
          <a:cs typeface="+mn-cs"/>
          <a:sym typeface="ヒラギノ角ゴ ProN W3"/>
        </a:defRPr>
      </a:lvl4pPr>
      <a:lvl5pPr marL="2222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n-lt"/>
          <a:ea typeface="+mn-ea"/>
          <a:cs typeface="+mn-cs"/>
          <a:sym typeface="ヒラギノ角ゴ ProN W3"/>
        </a:defRPr>
      </a:lvl5pPr>
      <a:lvl6pPr marL="2667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n-lt"/>
          <a:ea typeface="+mn-ea"/>
          <a:cs typeface="+mn-cs"/>
          <a:sym typeface="ヒラギノ角ゴ ProN W3"/>
        </a:defRPr>
      </a:lvl6pPr>
      <a:lvl7pPr marL="3111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n-lt"/>
          <a:ea typeface="+mn-ea"/>
          <a:cs typeface="+mn-cs"/>
          <a:sym typeface="ヒラギノ角ゴ ProN W3"/>
        </a:defRPr>
      </a:lvl7pPr>
      <a:lvl8pPr marL="3556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n-lt"/>
          <a:ea typeface="+mn-ea"/>
          <a:cs typeface="+mn-cs"/>
          <a:sym typeface="ヒラギノ角ゴ ProN W3"/>
        </a:defRPr>
      </a:lvl8pPr>
      <a:lvl9pPr marL="4000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n-lt"/>
          <a:ea typeface="+mn-ea"/>
          <a:cs typeface="+mn-cs"/>
          <a:sym typeface="ヒラギノ角ゴ ProN W3"/>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3.png"/></Relationships>

</file>

<file path=ppt/slides/_rels/slide10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3.png"/><Relationship Id="rId3" Type="http://schemas.openxmlformats.org/officeDocument/2006/relationships/image" Target="../media/image34.png"/></Relationships>

</file>

<file path=ppt/slides/_rels/slide10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3.png"/><Relationship Id="rId3" Type="http://schemas.openxmlformats.org/officeDocument/2006/relationships/image" Target="../media/image34.png"/></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5.png"/></Relationships>

</file>

<file path=ppt/slides/_rels/slide10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5.png"/></Relationships>

</file>

<file path=ppt/slides/_rels/slide10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6.png"/></Relationships>

</file>

<file path=ppt/slides/_rels/slide10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7.png"/></Relationships>

</file>

<file path=ppt/slides/_rels/slide10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 Id="rId3" Type="http://schemas.openxmlformats.org/officeDocument/2006/relationships/image" Target="../media/image3.png"/></Relationships>

</file>

<file path=ppt/slides/_rels/slide11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png"/></Relationships>

</file>

<file path=ppt/slides/_rels/slide11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png"/></Relationships>

</file>

<file path=ppt/slides/_rels/slide11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9.png"/></Relationships>

</file>

<file path=ppt/slides/_rels/slide11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9.png"/></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0.png"/><Relationship Id="rId3" Type="http://schemas.openxmlformats.org/officeDocument/2006/relationships/image" Target="../media/image41.png"/></Relationships>

</file>

<file path=ppt/slides/_rels/slide11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2.png"/></Relationships>

</file>

<file path=ppt/slides/_rels/slide11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2.png"/><Relationship Id="rId3" Type="http://schemas.openxmlformats.org/officeDocument/2006/relationships/image" Target="../media/image43.png"/></Relationships>

</file>

<file path=ppt/slides/_rels/slide11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2.png"/><Relationship Id="rId3" Type="http://schemas.openxmlformats.org/officeDocument/2006/relationships/image" Target="../media/image4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s>

</file>

<file path=ppt/slides/_rels/slide12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2.png"/><Relationship Id="rId3" Type="http://schemas.openxmlformats.org/officeDocument/2006/relationships/image" Target="../media/image43.png"/></Relationships>

</file>

<file path=ppt/slides/_rels/slide12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4.png"/></Relationships>

</file>

<file path=ppt/slides/_rels/slide12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4.png"/></Relationships>

</file>

<file path=ppt/slides/_rels/slide12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4.png"/></Relationships>

</file>

<file path=ppt/slides/_rels/slide12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5.png"/></Relationships>

</file>

<file path=ppt/slides/_rels/slide12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2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6.png"/></Relationships>

</file>

<file path=ppt/slides/_rels/slide12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7.png"/></Relationships>

</file>

<file path=ppt/slides/_rels/slide12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7.png"/></Relationships>

</file>

<file path=ppt/slides/_rels/slide12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s>

</file>

<file path=ppt/slides/_rels/slide13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9.png"/></Relationships>

</file>

<file path=ppt/slides/_rels/slide13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0.png"/></Relationships>

</file>

<file path=ppt/slides/_rels/slide13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1.png"/></Relationships>

</file>

<file path=ppt/slides/_rels/slide13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2.png"/></Relationships>

</file>

<file path=ppt/slides/_rels/slide13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3.png"/></Relationships>

</file>

<file path=ppt/slides/_rels/slide13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3.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analytics-and-intelligence.net/archives/1164" TargetMode="External"/></Relationships>

</file>

<file path=ppt/slides/_rels/slide4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kotobank.jp/word/%E7%B5%B1%E8%A8%88%E5%AD%A6-103430" TargetMode="External"/><Relationship Id="rId3" Type="http://schemas.openxmlformats.org/officeDocument/2006/relationships/hyperlink" Target="https://kotobank.jp/word/%E8%A8%88%E7%AE%97%E6%A9%9F%E7%A7%91%E5%AD%A6-254802" TargetMode="External"/><Relationship Id="rId4" Type="http://schemas.openxmlformats.org/officeDocument/2006/relationships/hyperlink" Target="https://kotobank.jp/word/%E9%96%A2%E9%80%A3%E6%80%A7-2026567" TargetMode="External"/><Relationship Id="rId5" Type="http://schemas.openxmlformats.org/officeDocument/2006/relationships/hyperlink" Target="https://ja.wikipedia.org/wiki/%E3%83%87%E3%83%BC%E3%82%BF%E3%82%B5%E3%82%A4%E3%82%A8%E3%83%B3%E3%82%B9" TargetMode="External"/><Relationship Id="rId6" Type="http://schemas.openxmlformats.org/officeDocument/2006/relationships/hyperlink" Target="https://kotobank.jp/word/%E3%83%87%E3%83%BC%E3%82%BF%E3%82%B5%E3%82%A4%E3%82%A8%E3%83%B3%E3%82%B9-1715125" TargetMode="External"/><Relationship Id="rId7" Type="http://schemas.openxmlformats.org/officeDocument/2006/relationships/image" Target="../media/image1.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png"/><Relationship Id="rId3" Type="http://schemas.openxmlformats.org/officeDocument/2006/relationships/image" Target="../media/image18.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9.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0.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1.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1.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1.png"/><Relationship Id="rId3" Type="http://schemas.openxmlformats.org/officeDocument/2006/relationships/image" Target="../media/image23.png"/><Relationship Id="rId4" Type="http://schemas.openxmlformats.org/officeDocument/2006/relationships/image" Target="../media/image2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5.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5.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 Id="rId3" Type="http://schemas.openxmlformats.org/officeDocument/2006/relationships/image" Target="../media/image27.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 Id="rId3" Type="http://schemas.openxmlformats.org/officeDocument/2006/relationships/image" Target="../media/image28.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 Id="rId3" Type="http://schemas.openxmlformats.org/officeDocument/2006/relationships/image" Target="../media/image28.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 Id="rId3" Type="http://schemas.openxmlformats.org/officeDocument/2006/relationships/image" Target="../media/image28.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9.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9.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9.png"/><Relationship Id="rId3" Type="http://schemas.openxmlformats.org/officeDocument/2006/relationships/image" Target="../media/image30.png"/></Relationships>

</file>

<file path=ppt/slides/_rels/slide7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9.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9.png"/><Relationship Id="rId3" Type="http://schemas.openxmlformats.org/officeDocument/2006/relationships/image" Target="../media/image30.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s>

</file>

<file path=ppt/slides/_rels/slide8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 Id="rId3" Type="http://schemas.openxmlformats.org/officeDocument/2006/relationships/image" Target="../media/image31.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 Id="rId3" Type="http://schemas.openxmlformats.org/officeDocument/2006/relationships/image" Target="../media/image31.png"/></Relationships>

</file>

<file path=ppt/slides/_rels/slide8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 Id="rId3" Type="http://schemas.openxmlformats.org/officeDocument/2006/relationships/image" Target="../media/image31.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 Id="rId3" Type="http://schemas.openxmlformats.org/officeDocument/2006/relationships/image" Target="../media/image31.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2.png"/></Relationships>

</file>

<file path=ppt/slides/_rels/slide9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2.png"/></Relationships>

</file>

<file path=ppt/slides/_rels/slide9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2.png"/></Relationships>

</file>

<file path=ppt/slides/_rels/slide9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2.png"/></Relationships>

</file>

<file path=ppt/slides/_rels/slide9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3.png"/></Relationships>

</file>

<file path=ppt/slides/_rels/slide9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3.png"/></Relationships>

</file>

<file path=ppt/slides/_rels/slide9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3.png"/></Relationships>

</file>

<file path=ppt/slides/_rels/slide9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3.png"/></Relationships>

</file>

<file path=ppt/slides/_rels/slide9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3.png"/></Relationships>

</file>

<file path=ppt/slides/_rels/slide9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データ分析のための…"/>
          <p:cNvSpPr txBox="1"/>
          <p:nvPr>
            <p:ph type="ctrTitle"/>
          </p:nvPr>
        </p:nvSpPr>
        <p:spPr>
          <a:prstGeom prst="rect">
            <a:avLst/>
          </a:prstGeom>
        </p:spPr>
        <p:txBody>
          <a:bodyPr anchor="ctr"/>
          <a:lstStyle/>
          <a:p>
            <a:pPr>
              <a:defRPr sz="6000"/>
            </a:pPr>
            <a:r>
              <a:t>データ分析のための</a:t>
            </a:r>
          </a:p>
          <a:p>
            <a:pPr>
              <a:defRPr sz="6000"/>
            </a:pPr>
            <a:r>
              <a:t>pythonプログラミング</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機械学習プロジェクトのプロセス"/>
          <p:cNvSpPr txBox="1"/>
          <p:nvPr>
            <p:ph type="title"/>
          </p:nvPr>
        </p:nvSpPr>
        <p:spPr>
          <a:xfrm>
            <a:off x="952500" y="254000"/>
            <a:ext cx="11099800" cy="915324"/>
          </a:xfrm>
          <a:prstGeom prst="rect">
            <a:avLst/>
          </a:prstGeom>
        </p:spPr>
        <p:txBody>
          <a:bodyPr anchor="t"/>
          <a:lstStyle>
            <a:lvl1pPr algn="l">
              <a:defRPr sz="5000"/>
            </a:lvl1pPr>
          </a:lstStyle>
          <a:p>
            <a:pPr/>
            <a:r>
              <a:t>機械学習プロジェクトのプロセス</a:t>
            </a:r>
          </a:p>
        </p:txBody>
      </p:sp>
      <p:sp>
        <p:nvSpPr>
          <p:cNvPr id="167" name="一般的なプロセスの基準としてCRISP-DMが存在する…"/>
          <p:cNvSpPr txBox="1"/>
          <p:nvPr>
            <p:ph type="body" sz="half" idx="4294967295"/>
          </p:nvPr>
        </p:nvSpPr>
        <p:spPr>
          <a:xfrm>
            <a:off x="952500" y="1193800"/>
            <a:ext cx="11099800" cy="2702451"/>
          </a:xfrm>
          <a:prstGeom prst="rect">
            <a:avLst/>
          </a:prstGeom>
        </p:spPr>
        <p:txBody>
          <a:bodyPr anchor="t"/>
          <a:lstStyle/>
          <a:p>
            <a:pPr>
              <a:spcBef>
                <a:spcPts val="1000"/>
              </a:spcBef>
              <a:defRPr sz="2800"/>
            </a:pPr>
            <a:r>
              <a:t>一般的なプロセスの基準としてCRISP-DMが存在する</a:t>
            </a:r>
          </a:p>
          <a:p>
            <a:pPr>
              <a:spcBef>
                <a:spcPts val="1000"/>
              </a:spcBef>
              <a:defRPr sz="2800"/>
            </a:pPr>
            <a:r>
              <a:t>「業務理解」「効果検証」を除く全工程をPythonで実施可能</a:t>
            </a:r>
          </a:p>
        </p:txBody>
      </p:sp>
      <p:sp>
        <p:nvSpPr>
          <p:cNvPr id="168" name="業界理解"/>
          <p:cNvSpPr/>
          <p:nvPr/>
        </p:nvSpPr>
        <p:spPr>
          <a:xfrm>
            <a:off x="2733859" y="3920726"/>
            <a:ext cx="2032001" cy="516479"/>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500">
                <a:solidFill>
                  <a:srgbClr val="FFFFFF"/>
                </a:solidFill>
              </a:defRPr>
            </a:lvl1pPr>
          </a:lstStyle>
          <a:p>
            <a:pPr/>
            <a:r>
              <a:t>業界理解</a:t>
            </a:r>
          </a:p>
        </p:txBody>
      </p:sp>
      <p:sp>
        <p:nvSpPr>
          <p:cNvPr id="169" name="矢印"/>
          <p:cNvSpPr/>
          <p:nvPr/>
        </p:nvSpPr>
        <p:spPr>
          <a:xfrm rot="5400000">
            <a:off x="3598981" y="4275806"/>
            <a:ext cx="301756" cy="805733"/>
          </a:xfrm>
          <a:prstGeom prst="rightArrow">
            <a:avLst>
              <a:gd name="adj1" fmla="val 33151"/>
              <a:gd name="adj2" fmla="val 160701"/>
            </a:avLst>
          </a:prstGeom>
          <a:solidFill>
            <a:schemeClr val="accent4">
              <a:hueOff val="-1081314"/>
              <a:satOff val="4338"/>
              <a:lumOff val="-8931"/>
            </a:schemeClr>
          </a:solidFill>
          <a:ln w="12700">
            <a:miter lim="400000"/>
          </a:ln>
        </p:spPr>
        <p:txBody>
          <a:bodyPr lIns="50800" tIns="50800" rIns="50800" bIns="50800" anchor="ctr"/>
          <a:lstStyle/>
          <a:p>
            <a:pPr>
              <a:defRPr sz="2200">
                <a:solidFill>
                  <a:schemeClr val="accent4">
                    <a:hueOff val="-1081314"/>
                    <a:satOff val="4338"/>
                    <a:lumOff val="-8931"/>
                  </a:schemeClr>
                </a:solidFill>
                <a:latin typeface="+mn-lt"/>
                <a:ea typeface="+mn-ea"/>
                <a:cs typeface="+mn-cs"/>
                <a:sym typeface="ヒラギノ角ゴ ProN W3"/>
              </a:defRPr>
            </a:pPr>
          </a:p>
        </p:txBody>
      </p:sp>
      <p:sp>
        <p:nvSpPr>
          <p:cNvPr id="170" name="データ理解"/>
          <p:cNvSpPr/>
          <p:nvPr/>
        </p:nvSpPr>
        <p:spPr>
          <a:xfrm>
            <a:off x="2733859" y="4920140"/>
            <a:ext cx="2032001" cy="516479"/>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500">
                <a:solidFill>
                  <a:srgbClr val="FFFFFF"/>
                </a:solidFill>
              </a:defRPr>
            </a:lvl1pPr>
          </a:lstStyle>
          <a:p>
            <a:pPr/>
            <a:r>
              <a:t>データ理解</a:t>
            </a:r>
          </a:p>
        </p:txBody>
      </p:sp>
      <p:sp>
        <p:nvSpPr>
          <p:cNvPr id="171" name="矢印"/>
          <p:cNvSpPr/>
          <p:nvPr/>
        </p:nvSpPr>
        <p:spPr>
          <a:xfrm rot="5400000">
            <a:off x="3598981" y="5275220"/>
            <a:ext cx="301756" cy="805733"/>
          </a:xfrm>
          <a:prstGeom prst="rightArrow">
            <a:avLst>
              <a:gd name="adj1" fmla="val 33151"/>
              <a:gd name="adj2" fmla="val 160701"/>
            </a:avLst>
          </a:prstGeom>
          <a:solidFill>
            <a:schemeClr val="accent4">
              <a:hueOff val="-1081314"/>
              <a:satOff val="4338"/>
              <a:lumOff val="-8931"/>
            </a:schemeClr>
          </a:solidFill>
          <a:ln w="12700">
            <a:miter lim="400000"/>
          </a:ln>
        </p:spPr>
        <p:txBody>
          <a:bodyPr lIns="50800" tIns="50800" rIns="50800" bIns="50800" anchor="ctr"/>
          <a:lstStyle/>
          <a:p>
            <a:pPr>
              <a:defRPr sz="2200">
                <a:solidFill>
                  <a:schemeClr val="accent4">
                    <a:hueOff val="-1081314"/>
                    <a:satOff val="4338"/>
                    <a:lumOff val="-8931"/>
                  </a:schemeClr>
                </a:solidFill>
                <a:latin typeface="+mn-lt"/>
                <a:ea typeface="+mn-ea"/>
                <a:cs typeface="+mn-cs"/>
                <a:sym typeface="ヒラギノ角ゴ ProN W3"/>
              </a:defRPr>
            </a:pPr>
          </a:p>
        </p:txBody>
      </p:sp>
      <p:sp>
        <p:nvSpPr>
          <p:cNvPr id="172" name="データ前処理"/>
          <p:cNvSpPr/>
          <p:nvPr/>
        </p:nvSpPr>
        <p:spPr>
          <a:xfrm>
            <a:off x="2733859" y="5919554"/>
            <a:ext cx="2032001" cy="516479"/>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500">
                <a:solidFill>
                  <a:srgbClr val="FFFFFF"/>
                </a:solidFill>
              </a:defRPr>
            </a:lvl1pPr>
          </a:lstStyle>
          <a:p>
            <a:pPr/>
            <a:r>
              <a:t>データ前処理</a:t>
            </a:r>
          </a:p>
        </p:txBody>
      </p:sp>
      <p:sp>
        <p:nvSpPr>
          <p:cNvPr id="173" name="モデル構築"/>
          <p:cNvSpPr/>
          <p:nvPr/>
        </p:nvSpPr>
        <p:spPr>
          <a:xfrm>
            <a:off x="2733859" y="6918968"/>
            <a:ext cx="2032001" cy="516479"/>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500">
                <a:solidFill>
                  <a:srgbClr val="FFFFFF"/>
                </a:solidFill>
              </a:defRPr>
            </a:lvl1pPr>
          </a:lstStyle>
          <a:p>
            <a:pPr/>
            <a:r>
              <a:t>モデル構築</a:t>
            </a:r>
          </a:p>
        </p:txBody>
      </p:sp>
      <p:sp>
        <p:nvSpPr>
          <p:cNvPr id="174" name="矢印"/>
          <p:cNvSpPr/>
          <p:nvPr/>
        </p:nvSpPr>
        <p:spPr>
          <a:xfrm rot="5400000">
            <a:off x="3598981" y="6274634"/>
            <a:ext cx="301756" cy="805733"/>
          </a:xfrm>
          <a:prstGeom prst="rightArrow">
            <a:avLst>
              <a:gd name="adj1" fmla="val 33151"/>
              <a:gd name="adj2" fmla="val 160701"/>
            </a:avLst>
          </a:prstGeom>
          <a:solidFill>
            <a:schemeClr val="accent4">
              <a:hueOff val="-1081314"/>
              <a:satOff val="4338"/>
              <a:lumOff val="-8931"/>
            </a:schemeClr>
          </a:solidFill>
          <a:ln w="12700">
            <a:miter lim="400000"/>
          </a:ln>
        </p:spPr>
        <p:txBody>
          <a:bodyPr lIns="50800" tIns="50800" rIns="50800" bIns="50800" anchor="ctr"/>
          <a:lstStyle/>
          <a:p>
            <a:pPr>
              <a:defRPr sz="2200">
                <a:solidFill>
                  <a:schemeClr val="accent4">
                    <a:hueOff val="-1081314"/>
                    <a:satOff val="4338"/>
                    <a:lumOff val="-8931"/>
                  </a:schemeClr>
                </a:solidFill>
                <a:latin typeface="+mn-lt"/>
                <a:ea typeface="+mn-ea"/>
                <a:cs typeface="+mn-cs"/>
                <a:sym typeface="ヒラギノ角ゴ ProN W3"/>
              </a:defRPr>
            </a:pPr>
          </a:p>
        </p:txBody>
      </p:sp>
      <p:sp>
        <p:nvSpPr>
          <p:cNvPr id="175" name="効果検証"/>
          <p:cNvSpPr/>
          <p:nvPr/>
        </p:nvSpPr>
        <p:spPr>
          <a:xfrm>
            <a:off x="2733859" y="7918382"/>
            <a:ext cx="2032001" cy="516479"/>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500">
                <a:solidFill>
                  <a:srgbClr val="FFFFFF"/>
                </a:solidFill>
              </a:defRPr>
            </a:lvl1pPr>
          </a:lstStyle>
          <a:p>
            <a:pPr/>
            <a:r>
              <a:t>効果検証</a:t>
            </a:r>
          </a:p>
        </p:txBody>
      </p:sp>
      <p:sp>
        <p:nvSpPr>
          <p:cNvPr id="176" name="矢印"/>
          <p:cNvSpPr/>
          <p:nvPr/>
        </p:nvSpPr>
        <p:spPr>
          <a:xfrm rot="5400000">
            <a:off x="3598981" y="7274048"/>
            <a:ext cx="301756" cy="805732"/>
          </a:xfrm>
          <a:prstGeom prst="rightArrow">
            <a:avLst>
              <a:gd name="adj1" fmla="val 33151"/>
              <a:gd name="adj2" fmla="val 160701"/>
            </a:avLst>
          </a:prstGeom>
          <a:solidFill>
            <a:schemeClr val="accent4">
              <a:hueOff val="-1081314"/>
              <a:satOff val="4338"/>
              <a:lumOff val="-8931"/>
            </a:schemeClr>
          </a:solidFill>
          <a:ln w="12700">
            <a:miter lim="400000"/>
          </a:ln>
        </p:spPr>
        <p:txBody>
          <a:bodyPr lIns="50800" tIns="50800" rIns="50800" bIns="50800" anchor="ctr"/>
          <a:lstStyle/>
          <a:p>
            <a:pPr>
              <a:defRPr sz="2200">
                <a:solidFill>
                  <a:schemeClr val="accent4">
                    <a:hueOff val="-1081314"/>
                    <a:satOff val="4338"/>
                    <a:lumOff val="-8931"/>
                  </a:schemeClr>
                </a:solidFill>
                <a:latin typeface="+mn-lt"/>
                <a:ea typeface="+mn-ea"/>
                <a:cs typeface="+mn-cs"/>
                <a:sym typeface="ヒラギノ角ゴ ProN W3"/>
              </a:defRPr>
            </a:pPr>
          </a:p>
        </p:txBody>
      </p:sp>
      <p:sp>
        <p:nvSpPr>
          <p:cNvPr id="177" name="施策実装"/>
          <p:cNvSpPr/>
          <p:nvPr/>
        </p:nvSpPr>
        <p:spPr>
          <a:xfrm>
            <a:off x="2733859" y="8917795"/>
            <a:ext cx="2032001" cy="516479"/>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500">
                <a:solidFill>
                  <a:srgbClr val="FFFFFF"/>
                </a:solidFill>
              </a:defRPr>
            </a:lvl1pPr>
          </a:lstStyle>
          <a:p>
            <a:pPr/>
            <a:r>
              <a:t>施策実装</a:t>
            </a:r>
          </a:p>
        </p:txBody>
      </p:sp>
      <p:sp>
        <p:nvSpPr>
          <p:cNvPr id="178" name="矢印"/>
          <p:cNvSpPr/>
          <p:nvPr/>
        </p:nvSpPr>
        <p:spPr>
          <a:xfrm rot="5400000">
            <a:off x="3598981" y="8273462"/>
            <a:ext cx="301756" cy="805733"/>
          </a:xfrm>
          <a:prstGeom prst="rightArrow">
            <a:avLst>
              <a:gd name="adj1" fmla="val 33151"/>
              <a:gd name="adj2" fmla="val 160701"/>
            </a:avLst>
          </a:prstGeom>
          <a:solidFill>
            <a:schemeClr val="accent4">
              <a:hueOff val="-1081314"/>
              <a:satOff val="4338"/>
              <a:lumOff val="-8931"/>
            </a:schemeClr>
          </a:solidFill>
          <a:ln w="12700">
            <a:miter lim="400000"/>
          </a:ln>
        </p:spPr>
        <p:txBody>
          <a:bodyPr lIns="50800" tIns="50800" rIns="50800" bIns="50800" anchor="ctr"/>
          <a:lstStyle/>
          <a:p>
            <a:pPr>
              <a:defRPr sz="2200">
                <a:solidFill>
                  <a:schemeClr val="accent4">
                    <a:hueOff val="-1081314"/>
                    <a:satOff val="4338"/>
                    <a:lumOff val="-8931"/>
                  </a:schemeClr>
                </a:solidFill>
                <a:latin typeface="+mn-lt"/>
                <a:ea typeface="+mn-ea"/>
                <a:cs typeface="+mn-cs"/>
                <a:sym typeface="ヒラギノ角ゴ ProN W3"/>
              </a:defRPr>
            </a:pPr>
          </a:p>
        </p:txBody>
      </p:sp>
      <p:sp>
        <p:nvSpPr>
          <p:cNvPr id="179" name="CRISP-DM"/>
          <p:cNvSpPr txBox="1"/>
          <p:nvPr/>
        </p:nvSpPr>
        <p:spPr>
          <a:xfrm>
            <a:off x="366519" y="6448900"/>
            <a:ext cx="2066545"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1000"/>
              </a:spcBef>
              <a:defRPr sz="2800">
                <a:solidFill>
                  <a:schemeClr val="accent5">
                    <a:hueOff val="-82419"/>
                    <a:satOff val="-9513"/>
                    <a:lumOff val="-16343"/>
                  </a:schemeClr>
                </a:solidFill>
              </a:defRPr>
            </a:lvl1pPr>
          </a:lstStyle>
          <a:p>
            <a:pPr/>
            <a:r>
              <a:t>CRISP-DM</a:t>
            </a:r>
          </a:p>
        </p:txBody>
      </p:sp>
      <p:sp>
        <p:nvSpPr>
          <p:cNvPr id="180" name="Pythonで実施可能"/>
          <p:cNvSpPr txBox="1"/>
          <p:nvPr/>
        </p:nvSpPr>
        <p:spPr>
          <a:xfrm>
            <a:off x="5908620" y="5901568"/>
            <a:ext cx="4021011" cy="552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1000"/>
              </a:spcBef>
              <a:defRPr sz="3500">
                <a:solidFill>
                  <a:schemeClr val="accent2">
                    <a:hueOff val="167855"/>
                    <a:satOff val="17755"/>
                    <a:lumOff val="-16671"/>
                  </a:schemeClr>
                </a:solidFill>
              </a:defRPr>
            </a:lvl1pPr>
          </a:lstStyle>
          <a:p>
            <a:pPr/>
            <a:r>
              <a:t>Pythonで実施可能</a:t>
            </a:r>
          </a:p>
        </p:txBody>
      </p:sp>
      <p:sp>
        <p:nvSpPr>
          <p:cNvPr id="181" name="角丸四角形"/>
          <p:cNvSpPr/>
          <p:nvPr/>
        </p:nvSpPr>
        <p:spPr>
          <a:xfrm>
            <a:off x="2517063" y="4848809"/>
            <a:ext cx="3198245" cy="2724084"/>
          </a:xfrm>
          <a:prstGeom prst="roundRect">
            <a:avLst>
              <a:gd name="adj" fmla="val 6993"/>
            </a:avLst>
          </a:prstGeom>
          <a:ln w="50800">
            <a:solidFill>
              <a:schemeClr val="accent2">
                <a:hueOff val="167855"/>
                <a:satOff val="17755"/>
                <a:lumOff val="-16671"/>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82" name="角丸四角形"/>
          <p:cNvSpPr/>
          <p:nvPr/>
        </p:nvSpPr>
        <p:spPr>
          <a:xfrm>
            <a:off x="2517063" y="8803927"/>
            <a:ext cx="3198245" cy="864525"/>
          </a:xfrm>
          <a:prstGeom prst="roundRect">
            <a:avLst>
              <a:gd name="adj" fmla="val 22035"/>
            </a:avLst>
          </a:prstGeom>
          <a:ln w="50800">
            <a:solidFill>
              <a:schemeClr val="accent2">
                <a:hueOff val="167855"/>
                <a:satOff val="17755"/>
                <a:lumOff val="-16671"/>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3" name="欠損値を別の値で補間"/>
          <p:cNvSpPr txBox="1"/>
          <p:nvPr>
            <p:ph type="title"/>
          </p:nvPr>
        </p:nvSpPr>
        <p:spPr>
          <a:xfrm>
            <a:off x="952500" y="254000"/>
            <a:ext cx="11099800" cy="915324"/>
          </a:xfrm>
          <a:prstGeom prst="rect">
            <a:avLst/>
          </a:prstGeom>
        </p:spPr>
        <p:txBody>
          <a:bodyPr anchor="t"/>
          <a:lstStyle>
            <a:lvl1pPr algn="l">
              <a:defRPr sz="5000"/>
            </a:lvl1pPr>
          </a:lstStyle>
          <a:p>
            <a:pPr/>
            <a:r>
              <a:t>欠損値を別の値で補間</a:t>
            </a:r>
          </a:p>
        </p:txBody>
      </p:sp>
      <p:pic>
        <p:nvPicPr>
          <p:cNvPr id="854" name="スクリーンショット 2019-05-14 22.06.33.png" descr="スクリーンショット 2019-05-14 22.06.33.png"/>
          <p:cNvPicPr>
            <a:picLocks noChangeAspect="1"/>
          </p:cNvPicPr>
          <p:nvPr/>
        </p:nvPicPr>
        <p:blipFill>
          <a:blip r:embed="rId2">
            <a:extLst/>
          </a:blip>
          <a:srcRect l="0" t="5939" r="0" b="56661"/>
          <a:stretch>
            <a:fillRect/>
          </a:stretch>
        </p:blipFill>
        <p:spPr>
          <a:xfrm>
            <a:off x="3193993" y="1223364"/>
            <a:ext cx="8890001" cy="3984793"/>
          </a:xfrm>
          <a:prstGeom prst="rect">
            <a:avLst/>
          </a:prstGeom>
          <a:ln w="12700">
            <a:miter lim="400000"/>
          </a:ln>
        </p:spPr>
      </p:pic>
      <p:sp>
        <p:nvSpPr>
          <p:cNvPr id="855" name="latitludeの欠損を30で…"/>
          <p:cNvSpPr/>
          <p:nvPr/>
        </p:nvSpPr>
        <p:spPr>
          <a:xfrm>
            <a:off x="952999" y="2580669"/>
            <a:ext cx="4396979" cy="13223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7" y="0"/>
                </a:moveTo>
                <a:cubicBezTo>
                  <a:pt x="88" y="0"/>
                  <a:pt x="0" y="292"/>
                  <a:pt x="0" y="655"/>
                </a:cubicBezTo>
                <a:lnTo>
                  <a:pt x="0" y="15079"/>
                </a:lnTo>
                <a:cubicBezTo>
                  <a:pt x="0" y="15441"/>
                  <a:pt x="88" y="15740"/>
                  <a:pt x="197" y="15740"/>
                </a:cubicBezTo>
                <a:lnTo>
                  <a:pt x="13751" y="15740"/>
                </a:lnTo>
                <a:lnTo>
                  <a:pt x="21600" y="21600"/>
                </a:lnTo>
                <a:lnTo>
                  <a:pt x="15605" y="13354"/>
                </a:lnTo>
                <a:lnTo>
                  <a:pt x="15605" y="655"/>
                </a:lnTo>
                <a:cubicBezTo>
                  <a:pt x="15605" y="292"/>
                  <a:pt x="15517" y="0"/>
                  <a:pt x="15408" y="0"/>
                </a:cubicBezTo>
                <a:lnTo>
                  <a:pt x="197"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1800">
                <a:solidFill>
                  <a:schemeClr val="accent5">
                    <a:hueOff val="-82419"/>
                    <a:satOff val="-9513"/>
                    <a:lumOff val="-16343"/>
                  </a:schemeClr>
                </a:solidFill>
              </a:defRPr>
            </a:pPr>
            <a:r>
              <a:t>latitludeの欠損を30で</a:t>
            </a:r>
          </a:p>
          <a:p>
            <a:pPr>
              <a:defRPr sz="1800">
                <a:solidFill>
                  <a:schemeClr val="accent5">
                    <a:hueOff val="-82419"/>
                    <a:satOff val="-9513"/>
                    <a:lumOff val="-16343"/>
                  </a:schemeClr>
                </a:solidFill>
              </a:defRPr>
            </a:pPr>
            <a:r>
              <a:t>補間したい</a:t>
            </a:r>
          </a:p>
        </p:txBody>
      </p:sp>
      <p:sp>
        <p:nvSpPr>
          <p:cNvPr id="856" name="四角形"/>
          <p:cNvSpPr/>
          <p:nvPr/>
        </p:nvSpPr>
        <p:spPr>
          <a:xfrm>
            <a:off x="5374728" y="3143900"/>
            <a:ext cx="687325" cy="1986645"/>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857" name="ー"/>
          <p:cNvSpPr txBox="1"/>
          <p:nvPr/>
        </p:nvSpPr>
        <p:spPr>
          <a:xfrm>
            <a:off x="5648822" y="3390998"/>
            <a:ext cx="431801" cy="425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solidFill>
                  <a:schemeClr val="accent5">
                    <a:hueOff val="-82419"/>
                    <a:satOff val="-9513"/>
                    <a:lumOff val="-16343"/>
                  </a:schemeClr>
                </a:solidFill>
                <a:latin typeface="+mn-lt"/>
                <a:ea typeface="+mn-ea"/>
                <a:cs typeface="+mn-cs"/>
                <a:sym typeface="ヒラギノ角ゴ ProN W3"/>
              </a:defRPr>
            </a:lvl1pPr>
          </a:lstStyle>
          <a:p>
            <a:pPr/>
            <a:r>
              <a:t>ー</a:t>
            </a:r>
          </a:p>
        </p:txBody>
      </p:sp>
      <p:sp>
        <p:nvSpPr>
          <p:cNvPr id="858" name="30.0"/>
          <p:cNvSpPr txBox="1"/>
          <p:nvPr/>
        </p:nvSpPr>
        <p:spPr>
          <a:xfrm>
            <a:off x="6059379" y="3454498"/>
            <a:ext cx="572644" cy="298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500">
                <a:solidFill>
                  <a:schemeClr val="accent5">
                    <a:hueOff val="-82419"/>
                    <a:satOff val="-9513"/>
                    <a:lumOff val="-16343"/>
                  </a:schemeClr>
                </a:solidFill>
              </a:defRPr>
            </a:lvl1pPr>
          </a:lstStyle>
          <a:p>
            <a:pPr/>
            <a:r>
              <a:t>30.0</a:t>
            </a:r>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0" name="欠損値を別の値で補間"/>
          <p:cNvSpPr txBox="1"/>
          <p:nvPr>
            <p:ph type="title"/>
          </p:nvPr>
        </p:nvSpPr>
        <p:spPr>
          <a:xfrm>
            <a:off x="952500" y="254000"/>
            <a:ext cx="11099800" cy="915324"/>
          </a:xfrm>
          <a:prstGeom prst="rect">
            <a:avLst/>
          </a:prstGeom>
        </p:spPr>
        <p:txBody>
          <a:bodyPr anchor="t"/>
          <a:lstStyle>
            <a:lvl1pPr algn="l">
              <a:defRPr sz="5000"/>
            </a:lvl1pPr>
          </a:lstStyle>
          <a:p>
            <a:pPr/>
            <a:r>
              <a:t>欠損値を別の値で補間</a:t>
            </a:r>
          </a:p>
        </p:txBody>
      </p:sp>
      <p:pic>
        <p:nvPicPr>
          <p:cNvPr id="861" name="スクリーンショット 2019-05-14 22.06.33.png" descr="スクリーンショット 2019-05-14 22.06.33.png"/>
          <p:cNvPicPr>
            <a:picLocks noChangeAspect="1"/>
          </p:cNvPicPr>
          <p:nvPr/>
        </p:nvPicPr>
        <p:blipFill>
          <a:blip r:embed="rId2">
            <a:extLst/>
          </a:blip>
          <a:srcRect l="0" t="5939" r="0" b="56661"/>
          <a:stretch>
            <a:fillRect/>
          </a:stretch>
        </p:blipFill>
        <p:spPr>
          <a:xfrm>
            <a:off x="3193993" y="1223364"/>
            <a:ext cx="8890001" cy="3984793"/>
          </a:xfrm>
          <a:prstGeom prst="rect">
            <a:avLst/>
          </a:prstGeom>
          <a:ln w="12700">
            <a:miter lim="400000"/>
          </a:ln>
        </p:spPr>
      </p:pic>
      <p:sp>
        <p:nvSpPr>
          <p:cNvPr id="862" name="四角形"/>
          <p:cNvSpPr/>
          <p:nvPr/>
        </p:nvSpPr>
        <p:spPr>
          <a:xfrm>
            <a:off x="5374728" y="3143900"/>
            <a:ext cx="687325" cy="1986645"/>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863" name="ー"/>
          <p:cNvSpPr txBox="1"/>
          <p:nvPr/>
        </p:nvSpPr>
        <p:spPr>
          <a:xfrm>
            <a:off x="5648822" y="3390998"/>
            <a:ext cx="431801" cy="425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solidFill>
                  <a:schemeClr val="accent5">
                    <a:hueOff val="-82419"/>
                    <a:satOff val="-9513"/>
                    <a:lumOff val="-16343"/>
                  </a:schemeClr>
                </a:solidFill>
                <a:latin typeface="+mn-lt"/>
                <a:ea typeface="+mn-ea"/>
                <a:cs typeface="+mn-cs"/>
                <a:sym typeface="ヒラギノ角ゴ ProN W3"/>
              </a:defRPr>
            </a:lvl1pPr>
          </a:lstStyle>
          <a:p>
            <a:pPr/>
            <a:r>
              <a:t>ー</a:t>
            </a:r>
          </a:p>
        </p:txBody>
      </p:sp>
      <p:sp>
        <p:nvSpPr>
          <p:cNvPr id="864" name="30.0"/>
          <p:cNvSpPr txBox="1"/>
          <p:nvPr/>
        </p:nvSpPr>
        <p:spPr>
          <a:xfrm>
            <a:off x="6059379" y="3454498"/>
            <a:ext cx="572644" cy="298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500">
                <a:solidFill>
                  <a:schemeClr val="accent5">
                    <a:hueOff val="-82419"/>
                    <a:satOff val="-9513"/>
                    <a:lumOff val="-16343"/>
                  </a:schemeClr>
                </a:solidFill>
              </a:defRPr>
            </a:lvl1pPr>
          </a:lstStyle>
          <a:p>
            <a:pPr/>
            <a:r>
              <a:t>30.0</a:t>
            </a:r>
          </a:p>
        </p:txBody>
      </p:sp>
      <p:pic>
        <p:nvPicPr>
          <p:cNvPr id="865" name="スクリーンショット 2019-05-14 22.07.11.png" descr="スクリーンショット 2019-05-14 22.07.11.png"/>
          <p:cNvPicPr>
            <a:picLocks noChangeAspect="1"/>
          </p:cNvPicPr>
          <p:nvPr/>
        </p:nvPicPr>
        <p:blipFill>
          <a:blip r:embed="rId3">
            <a:extLst/>
          </a:blip>
          <a:srcRect l="0" t="0" r="0" b="61700"/>
          <a:stretch>
            <a:fillRect/>
          </a:stretch>
        </p:blipFill>
        <p:spPr>
          <a:xfrm>
            <a:off x="3193993" y="5262029"/>
            <a:ext cx="8890001" cy="4222764"/>
          </a:xfrm>
          <a:prstGeom prst="rect">
            <a:avLst/>
          </a:prstGeom>
          <a:ln w="12700">
            <a:miter lim="400000"/>
          </a:ln>
        </p:spPr>
      </p:pic>
      <p:sp>
        <p:nvSpPr>
          <p:cNvPr id="866" name="「df.copy()」で，補間対象のDataFrameを複製"/>
          <p:cNvSpPr/>
          <p:nvPr/>
        </p:nvSpPr>
        <p:spPr>
          <a:xfrm>
            <a:off x="228960" y="4306767"/>
            <a:ext cx="4310461" cy="1471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3" y="0"/>
                </a:moveTo>
                <a:cubicBezTo>
                  <a:pt x="99" y="0"/>
                  <a:pt x="0" y="291"/>
                  <a:pt x="0" y="653"/>
                </a:cubicBezTo>
                <a:lnTo>
                  <a:pt x="0" y="16379"/>
                </a:lnTo>
                <a:cubicBezTo>
                  <a:pt x="0" y="16740"/>
                  <a:pt x="99" y="17032"/>
                  <a:pt x="223" y="17032"/>
                </a:cubicBezTo>
                <a:lnTo>
                  <a:pt x="19390" y="17032"/>
                </a:lnTo>
                <a:lnTo>
                  <a:pt x="21600" y="21600"/>
                </a:lnTo>
                <a:lnTo>
                  <a:pt x="20425" y="12819"/>
                </a:lnTo>
                <a:lnTo>
                  <a:pt x="20425" y="653"/>
                </a:lnTo>
                <a:cubicBezTo>
                  <a:pt x="20425" y="291"/>
                  <a:pt x="20325" y="0"/>
                  <a:pt x="20202" y="0"/>
                </a:cubicBezTo>
                <a:lnTo>
                  <a:pt x="223"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1800">
                <a:solidFill>
                  <a:schemeClr val="accent5">
                    <a:hueOff val="-82419"/>
                    <a:satOff val="-9513"/>
                    <a:lumOff val="-16343"/>
                  </a:schemeClr>
                </a:solidFill>
              </a:defRPr>
            </a:lvl1pPr>
          </a:lstStyle>
          <a:p>
            <a:pPr/>
            <a:r>
              <a:t>「df.copy()」で，補間対象のDataFrameを複製</a:t>
            </a:r>
          </a:p>
        </p:txBody>
      </p:sp>
      <p:sp>
        <p:nvSpPr>
          <p:cNvPr id="867" name="手順１"/>
          <p:cNvSpPr txBox="1"/>
          <p:nvPr/>
        </p:nvSpPr>
        <p:spPr>
          <a:xfrm>
            <a:off x="282611" y="3907902"/>
            <a:ext cx="1028701" cy="406401"/>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手順１</a:t>
            </a:r>
          </a:p>
        </p:txBody>
      </p:sp>
      <p:sp>
        <p:nvSpPr>
          <p:cNvPr id="868" name="四角形"/>
          <p:cNvSpPr/>
          <p:nvPr/>
        </p:nvSpPr>
        <p:spPr>
          <a:xfrm>
            <a:off x="5374728" y="7808869"/>
            <a:ext cx="687325" cy="260350"/>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0" name="欠損値を別の値で補間"/>
          <p:cNvSpPr txBox="1"/>
          <p:nvPr>
            <p:ph type="title"/>
          </p:nvPr>
        </p:nvSpPr>
        <p:spPr>
          <a:xfrm>
            <a:off x="952500" y="254000"/>
            <a:ext cx="11099800" cy="915324"/>
          </a:xfrm>
          <a:prstGeom prst="rect">
            <a:avLst/>
          </a:prstGeom>
        </p:spPr>
        <p:txBody>
          <a:bodyPr anchor="t"/>
          <a:lstStyle>
            <a:lvl1pPr algn="l">
              <a:defRPr sz="5000"/>
            </a:lvl1pPr>
          </a:lstStyle>
          <a:p>
            <a:pPr/>
            <a:r>
              <a:t>欠損値を別の値で補間</a:t>
            </a:r>
          </a:p>
        </p:txBody>
      </p:sp>
      <p:pic>
        <p:nvPicPr>
          <p:cNvPr id="871" name="スクリーンショット 2019-05-14 22.06.33.png" descr="スクリーンショット 2019-05-14 22.06.33.png"/>
          <p:cNvPicPr>
            <a:picLocks noChangeAspect="1"/>
          </p:cNvPicPr>
          <p:nvPr/>
        </p:nvPicPr>
        <p:blipFill>
          <a:blip r:embed="rId2">
            <a:extLst/>
          </a:blip>
          <a:srcRect l="0" t="5939" r="0" b="56661"/>
          <a:stretch>
            <a:fillRect/>
          </a:stretch>
        </p:blipFill>
        <p:spPr>
          <a:xfrm>
            <a:off x="3193993" y="1223364"/>
            <a:ext cx="8890001" cy="3984793"/>
          </a:xfrm>
          <a:prstGeom prst="rect">
            <a:avLst/>
          </a:prstGeom>
          <a:ln w="12700">
            <a:miter lim="400000"/>
          </a:ln>
        </p:spPr>
      </p:pic>
      <p:sp>
        <p:nvSpPr>
          <p:cNvPr id="872" name="四角形"/>
          <p:cNvSpPr/>
          <p:nvPr/>
        </p:nvSpPr>
        <p:spPr>
          <a:xfrm>
            <a:off x="5374728" y="3143900"/>
            <a:ext cx="687325" cy="1986645"/>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873" name="ー"/>
          <p:cNvSpPr txBox="1"/>
          <p:nvPr/>
        </p:nvSpPr>
        <p:spPr>
          <a:xfrm>
            <a:off x="5648822" y="3390998"/>
            <a:ext cx="431801" cy="425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solidFill>
                  <a:schemeClr val="accent5">
                    <a:hueOff val="-82419"/>
                    <a:satOff val="-9513"/>
                    <a:lumOff val="-16343"/>
                  </a:schemeClr>
                </a:solidFill>
                <a:latin typeface="+mn-lt"/>
                <a:ea typeface="+mn-ea"/>
                <a:cs typeface="+mn-cs"/>
                <a:sym typeface="ヒラギノ角ゴ ProN W3"/>
              </a:defRPr>
            </a:lvl1pPr>
          </a:lstStyle>
          <a:p>
            <a:pPr/>
            <a:r>
              <a:t>ー</a:t>
            </a:r>
          </a:p>
        </p:txBody>
      </p:sp>
      <p:sp>
        <p:nvSpPr>
          <p:cNvPr id="874" name="30.0"/>
          <p:cNvSpPr txBox="1"/>
          <p:nvPr/>
        </p:nvSpPr>
        <p:spPr>
          <a:xfrm>
            <a:off x="6059379" y="3454498"/>
            <a:ext cx="572644" cy="298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500">
                <a:solidFill>
                  <a:schemeClr val="accent5">
                    <a:hueOff val="-82419"/>
                    <a:satOff val="-9513"/>
                    <a:lumOff val="-16343"/>
                  </a:schemeClr>
                </a:solidFill>
              </a:defRPr>
            </a:lvl1pPr>
          </a:lstStyle>
          <a:p>
            <a:pPr/>
            <a:r>
              <a:t>30.0</a:t>
            </a:r>
          </a:p>
        </p:txBody>
      </p:sp>
      <p:pic>
        <p:nvPicPr>
          <p:cNvPr id="875" name="スクリーンショット 2019-05-14 22.07.11.png" descr="スクリーンショット 2019-05-14 22.07.11.png"/>
          <p:cNvPicPr>
            <a:picLocks noChangeAspect="1"/>
          </p:cNvPicPr>
          <p:nvPr/>
        </p:nvPicPr>
        <p:blipFill>
          <a:blip r:embed="rId3">
            <a:extLst/>
          </a:blip>
          <a:srcRect l="0" t="0" r="0" b="61700"/>
          <a:stretch>
            <a:fillRect/>
          </a:stretch>
        </p:blipFill>
        <p:spPr>
          <a:xfrm>
            <a:off x="3193993" y="5262029"/>
            <a:ext cx="8890001" cy="4222764"/>
          </a:xfrm>
          <a:prstGeom prst="rect">
            <a:avLst/>
          </a:prstGeom>
          <a:ln w="12700">
            <a:miter lim="400000"/>
          </a:ln>
        </p:spPr>
      </p:pic>
      <p:sp>
        <p:nvSpPr>
          <p:cNvPr id="876" name="対象列Series.fillna(補間したい値)」を複製したDataFrameに代入"/>
          <p:cNvSpPr/>
          <p:nvPr/>
        </p:nvSpPr>
        <p:spPr>
          <a:xfrm>
            <a:off x="266195" y="4976982"/>
            <a:ext cx="4310460" cy="1471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3" y="0"/>
                </a:moveTo>
                <a:cubicBezTo>
                  <a:pt x="99" y="0"/>
                  <a:pt x="0" y="291"/>
                  <a:pt x="0" y="653"/>
                </a:cubicBezTo>
                <a:lnTo>
                  <a:pt x="0" y="16379"/>
                </a:lnTo>
                <a:cubicBezTo>
                  <a:pt x="0" y="16740"/>
                  <a:pt x="99" y="17032"/>
                  <a:pt x="223" y="17032"/>
                </a:cubicBezTo>
                <a:lnTo>
                  <a:pt x="19390" y="17032"/>
                </a:lnTo>
                <a:lnTo>
                  <a:pt x="21600" y="21600"/>
                </a:lnTo>
                <a:lnTo>
                  <a:pt x="20425" y="12819"/>
                </a:lnTo>
                <a:lnTo>
                  <a:pt x="20425" y="653"/>
                </a:lnTo>
                <a:cubicBezTo>
                  <a:pt x="20425" y="291"/>
                  <a:pt x="20325" y="0"/>
                  <a:pt x="20202" y="0"/>
                </a:cubicBezTo>
                <a:lnTo>
                  <a:pt x="223"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1800">
                <a:solidFill>
                  <a:schemeClr val="accent5">
                    <a:hueOff val="-82419"/>
                    <a:satOff val="-9513"/>
                    <a:lumOff val="-16343"/>
                  </a:schemeClr>
                </a:solidFill>
              </a:defRPr>
            </a:lvl1pPr>
          </a:lstStyle>
          <a:p>
            <a:pPr/>
            <a:r>
              <a:t>対象列Series.fillna(補間したい値)」を複製したDataFrameに代入</a:t>
            </a:r>
          </a:p>
        </p:txBody>
      </p:sp>
      <p:sp>
        <p:nvSpPr>
          <p:cNvPr id="877" name="手順２"/>
          <p:cNvSpPr txBox="1"/>
          <p:nvPr/>
        </p:nvSpPr>
        <p:spPr>
          <a:xfrm>
            <a:off x="319845" y="4578117"/>
            <a:ext cx="1028701" cy="406401"/>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手順２</a:t>
            </a:r>
          </a:p>
        </p:txBody>
      </p:sp>
      <p:sp>
        <p:nvSpPr>
          <p:cNvPr id="878" name="四角形"/>
          <p:cNvSpPr/>
          <p:nvPr/>
        </p:nvSpPr>
        <p:spPr>
          <a:xfrm>
            <a:off x="5374728" y="7808869"/>
            <a:ext cx="687325" cy="260350"/>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0" name="Matplotlib入門"/>
          <p:cNvSpPr txBox="1"/>
          <p:nvPr>
            <p:ph type="ctrTitle"/>
          </p:nvPr>
        </p:nvSpPr>
        <p:spPr>
          <a:prstGeom prst="rect">
            <a:avLst/>
          </a:prstGeom>
        </p:spPr>
        <p:txBody>
          <a:bodyPr anchor="ctr"/>
          <a:lstStyle>
            <a:lvl1pPr>
              <a:defRPr sz="6000"/>
            </a:lvl1pPr>
          </a:lstStyle>
          <a:p>
            <a:pPr/>
            <a:r>
              <a:t>Matplotlib入門</a:t>
            </a:r>
          </a:p>
        </p:txBody>
      </p:sp>
      <p:sp>
        <p:nvSpPr>
          <p:cNvPr id="881" name="業界理解"/>
          <p:cNvSpPr/>
          <p:nvPr/>
        </p:nvSpPr>
        <p:spPr>
          <a:xfrm>
            <a:off x="4974818" y="5150665"/>
            <a:ext cx="1790701" cy="389479"/>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000">
                <a:solidFill>
                  <a:srgbClr val="FFFFFF"/>
                </a:solidFill>
              </a:defRPr>
            </a:lvl1pPr>
          </a:lstStyle>
          <a:p>
            <a:pPr/>
            <a:r>
              <a:t>業界理解</a:t>
            </a:r>
          </a:p>
        </p:txBody>
      </p:sp>
      <p:sp>
        <p:nvSpPr>
          <p:cNvPr id="882" name="矢印"/>
          <p:cNvSpPr/>
          <p:nvPr/>
        </p:nvSpPr>
        <p:spPr>
          <a:xfrm rot="5400000">
            <a:off x="5770091" y="5361858"/>
            <a:ext cx="200155" cy="691433"/>
          </a:xfrm>
          <a:prstGeom prst="rightArrow">
            <a:avLst>
              <a:gd name="adj1" fmla="val 33151"/>
              <a:gd name="adj2" fmla="val 242274"/>
            </a:avLst>
          </a:prstGeom>
          <a:solidFill>
            <a:srgbClr val="D6D5D5"/>
          </a:solidFill>
          <a:ln w="12700">
            <a:miter lim="400000"/>
          </a:ln>
        </p:spPr>
        <p:txBody>
          <a:bodyPr lIns="50800" tIns="50800" rIns="50800" bIns="50800" anchor="ctr"/>
          <a:lstStyle/>
          <a:p>
            <a:pPr>
              <a:defRPr sz="2000">
                <a:solidFill>
                  <a:schemeClr val="accent4">
                    <a:hueOff val="-1081314"/>
                    <a:satOff val="4338"/>
                    <a:lumOff val="-8931"/>
                  </a:schemeClr>
                </a:solidFill>
                <a:latin typeface="+mn-lt"/>
                <a:ea typeface="+mn-ea"/>
                <a:cs typeface="+mn-cs"/>
                <a:sym typeface="ヒラギノ角ゴ ProN W3"/>
              </a:defRPr>
            </a:pPr>
          </a:p>
        </p:txBody>
      </p:sp>
      <p:sp>
        <p:nvSpPr>
          <p:cNvPr id="883" name="データ理解"/>
          <p:cNvSpPr/>
          <p:nvPr/>
        </p:nvSpPr>
        <p:spPr>
          <a:xfrm>
            <a:off x="4974818" y="5875887"/>
            <a:ext cx="1790701" cy="389479"/>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000">
                <a:solidFill>
                  <a:srgbClr val="FFFFFF"/>
                </a:solidFill>
              </a:defRPr>
            </a:lvl1pPr>
          </a:lstStyle>
          <a:p>
            <a:pPr/>
            <a:r>
              <a:t>データ理解</a:t>
            </a:r>
          </a:p>
        </p:txBody>
      </p:sp>
      <p:sp>
        <p:nvSpPr>
          <p:cNvPr id="884" name="矢印"/>
          <p:cNvSpPr/>
          <p:nvPr/>
        </p:nvSpPr>
        <p:spPr>
          <a:xfrm rot="5400000">
            <a:off x="5770091" y="6076910"/>
            <a:ext cx="200155" cy="691432"/>
          </a:xfrm>
          <a:prstGeom prst="rightArrow">
            <a:avLst>
              <a:gd name="adj1" fmla="val 33151"/>
              <a:gd name="adj2" fmla="val 242274"/>
            </a:avLst>
          </a:prstGeom>
          <a:solidFill>
            <a:srgbClr val="D6D5D5"/>
          </a:solidFill>
          <a:ln w="12700">
            <a:miter lim="400000"/>
          </a:ln>
        </p:spPr>
        <p:txBody>
          <a:bodyPr lIns="50800" tIns="50800" rIns="50800" bIns="50800" anchor="ctr"/>
          <a:lstStyle/>
          <a:p>
            <a:pPr>
              <a:defRPr sz="2000">
                <a:solidFill>
                  <a:schemeClr val="accent4">
                    <a:hueOff val="-1081314"/>
                    <a:satOff val="4338"/>
                    <a:lumOff val="-8931"/>
                  </a:schemeClr>
                </a:solidFill>
                <a:latin typeface="+mn-lt"/>
                <a:ea typeface="+mn-ea"/>
                <a:cs typeface="+mn-cs"/>
                <a:sym typeface="ヒラギノ角ゴ ProN W3"/>
              </a:defRPr>
            </a:pPr>
          </a:p>
        </p:txBody>
      </p:sp>
      <p:sp>
        <p:nvSpPr>
          <p:cNvPr id="885" name="データ前処理"/>
          <p:cNvSpPr/>
          <p:nvPr/>
        </p:nvSpPr>
        <p:spPr>
          <a:xfrm>
            <a:off x="4974818" y="6591293"/>
            <a:ext cx="1790701" cy="389478"/>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000">
                <a:solidFill>
                  <a:srgbClr val="FFFFFF"/>
                </a:solidFill>
              </a:defRPr>
            </a:lvl1pPr>
          </a:lstStyle>
          <a:p>
            <a:pPr/>
            <a:r>
              <a:t>データ前処理</a:t>
            </a:r>
          </a:p>
        </p:txBody>
      </p:sp>
      <p:sp>
        <p:nvSpPr>
          <p:cNvPr id="886" name="モデル構築"/>
          <p:cNvSpPr/>
          <p:nvPr/>
        </p:nvSpPr>
        <p:spPr>
          <a:xfrm>
            <a:off x="4974818" y="7306697"/>
            <a:ext cx="1790701" cy="389479"/>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000">
                <a:solidFill>
                  <a:srgbClr val="FFFFFF"/>
                </a:solidFill>
              </a:defRPr>
            </a:lvl1pPr>
          </a:lstStyle>
          <a:p>
            <a:pPr/>
            <a:r>
              <a:t>モデル構築</a:t>
            </a:r>
          </a:p>
        </p:txBody>
      </p:sp>
      <p:sp>
        <p:nvSpPr>
          <p:cNvPr id="887" name="矢印"/>
          <p:cNvSpPr/>
          <p:nvPr/>
        </p:nvSpPr>
        <p:spPr>
          <a:xfrm rot="5400000">
            <a:off x="5770091" y="6795360"/>
            <a:ext cx="200155" cy="691433"/>
          </a:xfrm>
          <a:prstGeom prst="rightArrow">
            <a:avLst>
              <a:gd name="adj1" fmla="val 33151"/>
              <a:gd name="adj2" fmla="val 242274"/>
            </a:avLst>
          </a:prstGeom>
          <a:solidFill>
            <a:srgbClr val="D6D5D5"/>
          </a:solidFill>
          <a:ln w="12700">
            <a:miter lim="400000"/>
          </a:ln>
        </p:spPr>
        <p:txBody>
          <a:bodyPr lIns="50800" tIns="50800" rIns="50800" bIns="50800" anchor="ctr"/>
          <a:lstStyle/>
          <a:p>
            <a:pPr>
              <a:defRPr sz="2000">
                <a:solidFill>
                  <a:schemeClr val="accent4">
                    <a:hueOff val="-1081314"/>
                    <a:satOff val="4338"/>
                    <a:lumOff val="-8931"/>
                  </a:schemeClr>
                </a:solidFill>
                <a:latin typeface="+mn-lt"/>
                <a:ea typeface="+mn-ea"/>
                <a:cs typeface="+mn-cs"/>
                <a:sym typeface="ヒラギノ角ゴ ProN W3"/>
              </a:defRPr>
            </a:pPr>
          </a:p>
        </p:txBody>
      </p:sp>
      <p:sp>
        <p:nvSpPr>
          <p:cNvPr id="888" name="効果検証"/>
          <p:cNvSpPr/>
          <p:nvPr/>
        </p:nvSpPr>
        <p:spPr>
          <a:xfrm>
            <a:off x="4974818" y="8016785"/>
            <a:ext cx="1790701" cy="389479"/>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000">
                <a:solidFill>
                  <a:srgbClr val="FFFFFF"/>
                </a:solidFill>
              </a:defRPr>
            </a:lvl1pPr>
          </a:lstStyle>
          <a:p>
            <a:pPr/>
            <a:r>
              <a:t>効果検証</a:t>
            </a:r>
          </a:p>
        </p:txBody>
      </p:sp>
      <p:sp>
        <p:nvSpPr>
          <p:cNvPr id="889" name="矢印"/>
          <p:cNvSpPr/>
          <p:nvPr/>
        </p:nvSpPr>
        <p:spPr>
          <a:xfrm rot="5400000">
            <a:off x="5770091" y="7510764"/>
            <a:ext cx="200155" cy="691433"/>
          </a:xfrm>
          <a:prstGeom prst="rightArrow">
            <a:avLst>
              <a:gd name="adj1" fmla="val 33151"/>
              <a:gd name="adj2" fmla="val 242274"/>
            </a:avLst>
          </a:prstGeom>
          <a:solidFill>
            <a:srgbClr val="D6D5D5"/>
          </a:solidFill>
          <a:ln w="12700">
            <a:miter lim="400000"/>
          </a:ln>
        </p:spPr>
        <p:txBody>
          <a:bodyPr lIns="50800" tIns="50800" rIns="50800" bIns="50800" anchor="ctr"/>
          <a:lstStyle/>
          <a:p>
            <a:pPr>
              <a:defRPr sz="2000">
                <a:solidFill>
                  <a:schemeClr val="accent4">
                    <a:hueOff val="-1081314"/>
                    <a:satOff val="4338"/>
                    <a:lumOff val="-8931"/>
                  </a:schemeClr>
                </a:solidFill>
                <a:latin typeface="+mn-lt"/>
                <a:ea typeface="+mn-ea"/>
                <a:cs typeface="+mn-cs"/>
                <a:sym typeface="ヒラギノ角ゴ ProN W3"/>
              </a:defRPr>
            </a:pPr>
          </a:p>
        </p:txBody>
      </p:sp>
      <p:sp>
        <p:nvSpPr>
          <p:cNvPr id="890" name="施策実装"/>
          <p:cNvSpPr/>
          <p:nvPr/>
        </p:nvSpPr>
        <p:spPr>
          <a:xfrm>
            <a:off x="4974818" y="8726875"/>
            <a:ext cx="1790701" cy="389478"/>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000">
                <a:solidFill>
                  <a:srgbClr val="FFFFFF"/>
                </a:solidFill>
              </a:defRPr>
            </a:lvl1pPr>
          </a:lstStyle>
          <a:p>
            <a:pPr/>
            <a:r>
              <a:t>施策実装</a:t>
            </a:r>
          </a:p>
        </p:txBody>
      </p:sp>
      <p:sp>
        <p:nvSpPr>
          <p:cNvPr id="891" name="矢印"/>
          <p:cNvSpPr/>
          <p:nvPr/>
        </p:nvSpPr>
        <p:spPr>
          <a:xfrm rot="5400000">
            <a:off x="5770091" y="8220854"/>
            <a:ext cx="200155" cy="691432"/>
          </a:xfrm>
          <a:prstGeom prst="rightArrow">
            <a:avLst>
              <a:gd name="adj1" fmla="val 33151"/>
              <a:gd name="adj2" fmla="val 242274"/>
            </a:avLst>
          </a:prstGeom>
          <a:solidFill>
            <a:srgbClr val="D6D5D5"/>
          </a:solidFill>
          <a:ln w="12700">
            <a:miter lim="400000"/>
          </a:ln>
        </p:spPr>
        <p:txBody>
          <a:bodyPr lIns="50800" tIns="50800" rIns="50800" bIns="50800" anchor="ctr"/>
          <a:lstStyle/>
          <a:p>
            <a:pPr>
              <a:defRPr sz="2000">
                <a:solidFill>
                  <a:schemeClr val="accent4">
                    <a:hueOff val="-1081314"/>
                    <a:satOff val="4338"/>
                    <a:lumOff val="-8931"/>
                  </a:schemeClr>
                </a:solidFill>
                <a:latin typeface="+mn-lt"/>
                <a:ea typeface="+mn-ea"/>
                <a:cs typeface="+mn-cs"/>
                <a:sym typeface="ヒラギノ角ゴ ProN W3"/>
              </a:defRPr>
            </a:pPr>
          </a:p>
        </p:txBody>
      </p:sp>
      <p:sp>
        <p:nvSpPr>
          <p:cNvPr id="892" name="角丸四角形"/>
          <p:cNvSpPr/>
          <p:nvPr/>
        </p:nvSpPr>
        <p:spPr>
          <a:xfrm>
            <a:off x="4678348" y="5688158"/>
            <a:ext cx="2383641" cy="764938"/>
          </a:xfrm>
          <a:prstGeom prst="roundRect">
            <a:avLst>
              <a:gd name="adj" fmla="val 24904"/>
            </a:avLst>
          </a:prstGeom>
          <a:ln w="50800">
            <a:solidFill>
              <a:schemeClr val="accent2">
                <a:hueOff val="167855"/>
                <a:satOff val="17755"/>
                <a:lumOff val="-16671"/>
              </a:schemeClr>
            </a:solidFill>
            <a:miter lim="400000"/>
          </a:ln>
        </p:spPr>
        <p:txBody>
          <a:bodyPr lIns="50800" tIns="50800" rIns="50800" bIns="50800" anchor="ctr"/>
          <a:lstStyle/>
          <a:p>
            <a:pPr>
              <a:defRPr sz="2000">
                <a:solidFill>
                  <a:srgbClr val="FFFFFF"/>
                </a:solidFill>
                <a:latin typeface="+mn-lt"/>
                <a:ea typeface="+mn-ea"/>
                <a:cs typeface="+mn-cs"/>
                <a:sym typeface="ヒラギノ角ゴ ProN W3"/>
              </a:defRPr>
            </a:pPr>
          </a:p>
        </p:txBody>
      </p:sp>
      <p:sp>
        <p:nvSpPr>
          <p:cNvPr id="893" name="Matplotlib"/>
          <p:cNvSpPr txBox="1"/>
          <p:nvPr/>
        </p:nvSpPr>
        <p:spPr>
          <a:xfrm>
            <a:off x="7243564" y="5867426"/>
            <a:ext cx="1755954"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4200"/>
              </a:spcBef>
              <a:defRPr>
                <a:solidFill>
                  <a:schemeClr val="accent2">
                    <a:hueOff val="258623"/>
                    <a:satOff val="16006"/>
                    <a:lumOff val="-25223"/>
                  </a:schemeClr>
                </a:solidFill>
              </a:defRPr>
            </a:lvl1pPr>
          </a:lstStyle>
          <a:p>
            <a:pPr/>
            <a:r>
              <a:t>Matplotlib</a:t>
            </a:r>
          </a:p>
        </p:txBody>
      </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5" name="Matplotlibとは"/>
          <p:cNvSpPr txBox="1"/>
          <p:nvPr>
            <p:ph type="title"/>
          </p:nvPr>
        </p:nvSpPr>
        <p:spPr>
          <a:xfrm>
            <a:off x="952500" y="254000"/>
            <a:ext cx="11099800" cy="915324"/>
          </a:xfrm>
          <a:prstGeom prst="rect">
            <a:avLst/>
          </a:prstGeom>
        </p:spPr>
        <p:txBody>
          <a:bodyPr anchor="t"/>
          <a:lstStyle>
            <a:lvl1pPr algn="l">
              <a:defRPr sz="5000"/>
            </a:lvl1pPr>
          </a:lstStyle>
          <a:p>
            <a:pPr/>
            <a:r>
              <a:t>Matplotlibとは</a:t>
            </a:r>
          </a:p>
        </p:txBody>
      </p:sp>
      <p:sp>
        <p:nvSpPr>
          <p:cNvPr id="896" name="グラフ描画ライブラリ…"/>
          <p:cNvSpPr txBox="1"/>
          <p:nvPr>
            <p:ph type="body" idx="4294967295"/>
          </p:nvPr>
        </p:nvSpPr>
        <p:spPr>
          <a:xfrm>
            <a:off x="952500" y="1193800"/>
            <a:ext cx="11531852" cy="6300905"/>
          </a:xfrm>
          <a:prstGeom prst="rect">
            <a:avLst/>
          </a:prstGeom>
        </p:spPr>
        <p:txBody>
          <a:bodyPr anchor="t"/>
          <a:lstStyle/>
          <a:p>
            <a:pPr marL="518583" indent="-518583">
              <a:spcBef>
                <a:spcPts val="1000"/>
              </a:spcBef>
              <a:defRPr sz="2800"/>
            </a:pPr>
            <a:r>
              <a:t>グラフ描画ライブラリ</a:t>
            </a:r>
          </a:p>
          <a:p>
            <a:pPr marL="518583" indent="-518583">
              <a:spcBef>
                <a:spcPts val="1000"/>
              </a:spcBef>
              <a:defRPr sz="2800"/>
            </a:pPr>
            <a:r>
              <a:t>下記のような，様々なグラフによってデータを可視化できる</a:t>
            </a:r>
          </a:p>
          <a:p>
            <a:pPr lvl="1" marL="963083" indent="-518583">
              <a:spcBef>
                <a:spcPts val="1000"/>
              </a:spcBef>
              <a:defRPr sz="2400"/>
            </a:pPr>
            <a:r>
              <a:t>ヒストグラム</a:t>
            </a:r>
          </a:p>
          <a:p>
            <a:pPr lvl="1" marL="963083" indent="-518583">
              <a:spcBef>
                <a:spcPts val="1000"/>
              </a:spcBef>
              <a:defRPr sz="2400"/>
            </a:pPr>
            <a:r>
              <a:t>散布図</a:t>
            </a:r>
          </a:p>
          <a:p>
            <a:pPr lvl="1" marL="963083" indent="-518583">
              <a:spcBef>
                <a:spcPts val="1000"/>
              </a:spcBef>
              <a:defRPr sz="2400"/>
            </a:pPr>
            <a:r>
              <a:t>箱ひげ図</a:t>
            </a:r>
          </a:p>
          <a:p>
            <a:pPr lvl="1" marL="963083" indent="-518583">
              <a:spcBef>
                <a:spcPts val="1000"/>
              </a:spcBef>
              <a:defRPr sz="2400"/>
            </a:pPr>
          </a:p>
          <a:p>
            <a:pPr marL="518583" indent="-518583">
              <a:spcBef>
                <a:spcPts val="1000"/>
              </a:spcBef>
              <a:defRPr sz="2800"/>
            </a:pPr>
            <a:r>
              <a:rPr>
                <a:latin typeface="ヒラギノ角ゴ ProN W6"/>
                <a:ea typeface="ヒラギノ角ゴ ProN W6"/>
                <a:cs typeface="ヒラギノ角ゴ ProN W6"/>
                <a:sym typeface="ヒラギノ角ゴ ProN W6"/>
              </a:rPr>
              <a:t>本章の目的：</a:t>
            </a:r>
            <a:br>
              <a:rPr>
                <a:latin typeface="ヒラギノ角ゴ ProN W6"/>
                <a:ea typeface="ヒラギノ角ゴ ProN W6"/>
                <a:cs typeface="ヒラギノ角ゴ ProN W6"/>
                <a:sym typeface="ヒラギノ角ゴ ProN W6"/>
              </a:rPr>
            </a:br>
            <a:r>
              <a:rPr>
                <a:latin typeface="ヒラギノ角ゴ ProN W6"/>
                <a:ea typeface="ヒラギノ角ゴ ProN W6"/>
                <a:cs typeface="ヒラギノ角ゴ ProN W6"/>
                <a:sym typeface="ヒラギノ角ゴ ProN W6"/>
              </a:rPr>
              <a:t>　Matplotlibを用いて，Python上でデータの可視化が</a:t>
            </a:r>
            <a:br>
              <a:rPr>
                <a:latin typeface="ヒラギノ角ゴ ProN W6"/>
                <a:ea typeface="ヒラギノ角ゴ ProN W6"/>
                <a:cs typeface="ヒラギノ角ゴ ProN W6"/>
                <a:sym typeface="ヒラギノ角ゴ ProN W6"/>
              </a:rPr>
            </a:br>
            <a:r>
              <a:rPr>
                <a:latin typeface="ヒラギノ角ゴ ProN W6"/>
                <a:ea typeface="ヒラギノ角ゴ ProN W6"/>
                <a:cs typeface="ヒラギノ角ゴ ProN W6"/>
                <a:sym typeface="ヒラギノ角ゴ ProN W6"/>
              </a:rPr>
              <a:t>　できるようになる</a:t>
            </a: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8" name="ヒストグラム"/>
          <p:cNvSpPr txBox="1"/>
          <p:nvPr>
            <p:ph type="title"/>
          </p:nvPr>
        </p:nvSpPr>
        <p:spPr>
          <a:xfrm>
            <a:off x="952500" y="254000"/>
            <a:ext cx="11099800" cy="915324"/>
          </a:xfrm>
          <a:prstGeom prst="rect">
            <a:avLst/>
          </a:prstGeom>
        </p:spPr>
        <p:txBody>
          <a:bodyPr anchor="t"/>
          <a:lstStyle>
            <a:lvl1pPr algn="l">
              <a:defRPr sz="5000"/>
            </a:lvl1pPr>
          </a:lstStyle>
          <a:p>
            <a:pPr/>
            <a:r>
              <a:t>ヒストグラム</a:t>
            </a:r>
          </a:p>
        </p:txBody>
      </p:sp>
      <p:sp>
        <p:nvSpPr>
          <p:cNvPr id="899" name="１項目のデータに対しどの大きさの値が多いかをグラフ化したもの…"/>
          <p:cNvSpPr txBox="1"/>
          <p:nvPr>
            <p:ph type="body" sz="half" idx="4294967295"/>
          </p:nvPr>
        </p:nvSpPr>
        <p:spPr>
          <a:xfrm>
            <a:off x="952500" y="1193800"/>
            <a:ext cx="11531852" cy="2359611"/>
          </a:xfrm>
          <a:prstGeom prst="rect">
            <a:avLst/>
          </a:prstGeom>
        </p:spPr>
        <p:txBody>
          <a:bodyPr anchor="t"/>
          <a:lstStyle/>
          <a:p>
            <a:pPr marL="518583" indent="-518583">
              <a:spcBef>
                <a:spcPts val="1000"/>
              </a:spcBef>
              <a:defRPr sz="2800"/>
            </a:pPr>
            <a:r>
              <a:t>１項目のデータに対しどの大きさの値が多いかをグラフ化したもの</a:t>
            </a:r>
          </a:p>
          <a:p>
            <a:pPr marL="518583" indent="-518583">
              <a:spcBef>
                <a:spcPts val="1000"/>
              </a:spcBef>
              <a:defRPr sz="2800"/>
            </a:pPr>
            <a:r>
              <a:t>値ごとの頻度を確認できる</a:t>
            </a:r>
            <a:br/>
            <a:r>
              <a:t>　→ 「</a:t>
            </a:r>
            <a:r>
              <a:rPr>
                <a:latin typeface="ヒラギノ角ゴ ProN W6"/>
                <a:ea typeface="ヒラギノ角ゴ ProN W6"/>
                <a:cs typeface="ヒラギノ角ゴ ProN W6"/>
                <a:sym typeface="ヒラギノ角ゴ ProN W6"/>
              </a:rPr>
              <a:t>plt.hist(対象データ)</a:t>
            </a:r>
            <a:r>
              <a:t>」</a:t>
            </a:r>
          </a:p>
        </p:txBody>
      </p:sp>
      <p:pic>
        <p:nvPicPr>
          <p:cNvPr id="900" name="スクリーンショット 2019-05-15 3.01.43.png" descr="スクリーンショット 2019-05-15 3.01.43.png"/>
          <p:cNvPicPr>
            <a:picLocks noChangeAspect="1"/>
          </p:cNvPicPr>
          <p:nvPr/>
        </p:nvPicPr>
        <p:blipFill>
          <a:blip r:embed="rId2">
            <a:extLst/>
          </a:blip>
          <a:stretch>
            <a:fillRect/>
          </a:stretch>
        </p:blipFill>
        <p:spPr>
          <a:xfrm>
            <a:off x="2057400" y="3259620"/>
            <a:ext cx="8890000" cy="6243359"/>
          </a:xfrm>
          <a:prstGeom prst="rect">
            <a:avLst/>
          </a:prstGeom>
          <a:ln w="12700">
            <a:miter lim="400000"/>
          </a:ln>
        </p:spPr>
      </p:pic>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2" name="ヒストグラム"/>
          <p:cNvSpPr txBox="1"/>
          <p:nvPr>
            <p:ph type="title"/>
          </p:nvPr>
        </p:nvSpPr>
        <p:spPr>
          <a:xfrm>
            <a:off x="952500" y="254000"/>
            <a:ext cx="11099800" cy="915324"/>
          </a:xfrm>
          <a:prstGeom prst="rect">
            <a:avLst/>
          </a:prstGeom>
        </p:spPr>
        <p:txBody>
          <a:bodyPr anchor="t"/>
          <a:lstStyle>
            <a:lvl1pPr algn="l">
              <a:defRPr sz="5000"/>
            </a:lvl1pPr>
          </a:lstStyle>
          <a:p>
            <a:pPr/>
            <a:r>
              <a:t>ヒストグラム</a:t>
            </a:r>
          </a:p>
        </p:txBody>
      </p:sp>
      <p:sp>
        <p:nvSpPr>
          <p:cNvPr id="903" name="１項目のデータに対しどの大きさの値が多いかをグラフ化したもの…"/>
          <p:cNvSpPr txBox="1"/>
          <p:nvPr>
            <p:ph type="body" sz="half" idx="4294967295"/>
          </p:nvPr>
        </p:nvSpPr>
        <p:spPr>
          <a:xfrm>
            <a:off x="952500" y="1193800"/>
            <a:ext cx="11531852" cy="2359611"/>
          </a:xfrm>
          <a:prstGeom prst="rect">
            <a:avLst/>
          </a:prstGeom>
        </p:spPr>
        <p:txBody>
          <a:bodyPr anchor="t"/>
          <a:lstStyle/>
          <a:p>
            <a:pPr marL="518583" indent="-518583">
              <a:spcBef>
                <a:spcPts val="1000"/>
              </a:spcBef>
              <a:defRPr sz="2800"/>
            </a:pPr>
            <a:r>
              <a:t>１項目のデータに対しどの大きさの値が多いかをグラフ化したもの</a:t>
            </a:r>
          </a:p>
          <a:p>
            <a:pPr marL="518583" indent="-518583">
              <a:spcBef>
                <a:spcPts val="1000"/>
              </a:spcBef>
              <a:defRPr sz="2800"/>
            </a:pPr>
            <a:r>
              <a:t>値ごとの頻度を確認できる</a:t>
            </a:r>
            <a:br/>
            <a:r>
              <a:t>　→ 「</a:t>
            </a:r>
            <a:r>
              <a:rPr>
                <a:latin typeface="ヒラギノ角ゴ ProN W6"/>
                <a:ea typeface="ヒラギノ角ゴ ProN W6"/>
                <a:cs typeface="ヒラギノ角ゴ ProN W6"/>
                <a:sym typeface="ヒラギノ角ゴ ProN W6"/>
              </a:rPr>
              <a:t>plt.hist(対象データ)</a:t>
            </a:r>
            <a:r>
              <a:t>」</a:t>
            </a:r>
          </a:p>
        </p:txBody>
      </p:sp>
      <p:pic>
        <p:nvPicPr>
          <p:cNvPr id="904" name="スクリーンショット 2019-05-15 3.01.43.png" descr="スクリーンショット 2019-05-15 3.01.43.png"/>
          <p:cNvPicPr>
            <a:picLocks noChangeAspect="1"/>
          </p:cNvPicPr>
          <p:nvPr/>
        </p:nvPicPr>
        <p:blipFill>
          <a:blip r:embed="rId2">
            <a:extLst/>
          </a:blip>
          <a:stretch>
            <a:fillRect/>
          </a:stretch>
        </p:blipFill>
        <p:spPr>
          <a:xfrm>
            <a:off x="2057400" y="3259620"/>
            <a:ext cx="8890000" cy="6243359"/>
          </a:xfrm>
          <a:prstGeom prst="rect">
            <a:avLst/>
          </a:prstGeom>
          <a:ln w="12700">
            <a:miter lim="400000"/>
          </a:ln>
        </p:spPr>
      </p:pic>
      <p:sp>
        <p:nvSpPr>
          <p:cNvPr id="905" name="ある値の範囲(幅)に…"/>
          <p:cNvSpPr/>
          <p:nvPr/>
        </p:nvSpPr>
        <p:spPr>
          <a:xfrm>
            <a:off x="7615747" y="7106509"/>
            <a:ext cx="4841876" cy="1562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682" y="0"/>
                </a:moveTo>
                <a:cubicBezTo>
                  <a:pt x="2573" y="0"/>
                  <a:pt x="2484" y="274"/>
                  <a:pt x="2484" y="615"/>
                </a:cubicBezTo>
                <a:lnTo>
                  <a:pt x="2484" y="13505"/>
                </a:lnTo>
                <a:lnTo>
                  <a:pt x="0" y="21600"/>
                </a:lnTo>
                <a:lnTo>
                  <a:pt x="3557" y="16041"/>
                </a:lnTo>
                <a:lnTo>
                  <a:pt x="21402" y="16041"/>
                </a:lnTo>
                <a:cubicBezTo>
                  <a:pt x="21511" y="16041"/>
                  <a:pt x="21600" y="15767"/>
                  <a:pt x="21600" y="15426"/>
                </a:cubicBezTo>
                <a:lnTo>
                  <a:pt x="21600" y="615"/>
                </a:lnTo>
                <a:cubicBezTo>
                  <a:pt x="21600" y="274"/>
                  <a:pt x="21511" y="0"/>
                  <a:pt x="21402" y="0"/>
                </a:cubicBezTo>
                <a:lnTo>
                  <a:pt x="2682"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lvl="1" indent="0">
              <a:lnSpc>
                <a:spcPct val="50000"/>
              </a:lnSpc>
              <a:spcBef>
                <a:spcPts val="1000"/>
              </a:spcBef>
              <a:defRPr sz="1800">
                <a:solidFill>
                  <a:schemeClr val="accent5">
                    <a:hueOff val="-82419"/>
                    <a:satOff val="-9513"/>
                    <a:lumOff val="-16343"/>
                  </a:schemeClr>
                </a:solidFill>
              </a:defRPr>
            </a:pPr>
            <a:r>
              <a:t>ある値の範囲(幅)に</a:t>
            </a:r>
          </a:p>
          <a:p>
            <a:pPr lvl="1" indent="0">
              <a:lnSpc>
                <a:spcPct val="50000"/>
              </a:lnSpc>
              <a:spcBef>
                <a:spcPts val="1000"/>
              </a:spcBef>
              <a:defRPr sz="1800">
                <a:solidFill>
                  <a:schemeClr val="accent5">
                    <a:hueOff val="-82419"/>
                    <a:satOff val="-9513"/>
                    <a:lumOff val="-16343"/>
                  </a:schemeClr>
                </a:solidFill>
              </a:defRPr>
            </a:pPr>
            <a:r>
              <a:t>いくつのデータがあるか(高さ)を示す</a:t>
            </a:r>
          </a:p>
        </p:txBody>
      </p:sp>
      <p:sp>
        <p:nvSpPr>
          <p:cNvPr id="906" name="四角形"/>
          <p:cNvSpPr/>
          <p:nvPr/>
        </p:nvSpPr>
        <p:spPr>
          <a:xfrm>
            <a:off x="7254894" y="8319167"/>
            <a:ext cx="392523" cy="877224"/>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907" name="ビン"/>
          <p:cNvSpPr txBox="1"/>
          <p:nvPr/>
        </p:nvSpPr>
        <p:spPr>
          <a:xfrm>
            <a:off x="8158835" y="6739078"/>
            <a:ext cx="723901" cy="406401"/>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ビン</a:t>
            </a:r>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9" name="ヒストグラム"/>
          <p:cNvSpPr txBox="1"/>
          <p:nvPr>
            <p:ph type="title"/>
          </p:nvPr>
        </p:nvSpPr>
        <p:spPr>
          <a:xfrm>
            <a:off x="952500" y="254000"/>
            <a:ext cx="11099800" cy="915324"/>
          </a:xfrm>
          <a:prstGeom prst="rect">
            <a:avLst/>
          </a:prstGeom>
        </p:spPr>
        <p:txBody>
          <a:bodyPr anchor="t"/>
          <a:lstStyle>
            <a:lvl1pPr algn="l">
              <a:defRPr sz="5000"/>
            </a:lvl1pPr>
          </a:lstStyle>
          <a:p>
            <a:pPr/>
            <a:r>
              <a:t>ヒストグラム</a:t>
            </a:r>
          </a:p>
        </p:txBody>
      </p:sp>
      <p:sp>
        <p:nvSpPr>
          <p:cNvPr id="910" name="１項目のデータに対しどの大きさの値が多いかをグラフ化したもの…"/>
          <p:cNvSpPr txBox="1"/>
          <p:nvPr>
            <p:ph type="body" sz="half" idx="4294967295"/>
          </p:nvPr>
        </p:nvSpPr>
        <p:spPr>
          <a:xfrm>
            <a:off x="952500" y="1193800"/>
            <a:ext cx="11531852" cy="2359611"/>
          </a:xfrm>
          <a:prstGeom prst="rect">
            <a:avLst/>
          </a:prstGeom>
        </p:spPr>
        <p:txBody>
          <a:bodyPr anchor="t"/>
          <a:lstStyle/>
          <a:p>
            <a:pPr marL="518583" indent="-518583">
              <a:spcBef>
                <a:spcPts val="1000"/>
              </a:spcBef>
              <a:defRPr sz="2800"/>
            </a:pPr>
            <a:r>
              <a:t>１項目のデータに対しどの大きさの値が多いかをグラフ化したもの</a:t>
            </a:r>
          </a:p>
          <a:p>
            <a:pPr marL="518583" indent="-518583">
              <a:spcBef>
                <a:spcPts val="1000"/>
              </a:spcBef>
              <a:defRPr sz="2800"/>
            </a:pPr>
            <a:r>
              <a:t>値ごとの頻度を確認できる</a:t>
            </a:r>
            <a:br/>
            <a:r>
              <a:t>　→ 「</a:t>
            </a:r>
            <a:r>
              <a:rPr>
                <a:latin typeface="ヒラギノ角ゴ ProN W6"/>
                <a:ea typeface="ヒラギノ角ゴ ProN W6"/>
                <a:cs typeface="ヒラギノ角ゴ ProN W6"/>
                <a:sym typeface="ヒラギノ角ゴ ProN W6"/>
              </a:rPr>
              <a:t>plt.hist(対象データ)</a:t>
            </a:r>
            <a:r>
              <a:t>」</a:t>
            </a:r>
          </a:p>
        </p:txBody>
      </p:sp>
      <p:pic>
        <p:nvPicPr>
          <p:cNvPr id="911" name="スクリーンショット 2019-05-15 3.02.00.png" descr="スクリーンショット 2019-05-15 3.02.00.png"/>
          <p:cNvPicPr>
            <a:picLocks noChangeAspect="1"/>
          </p:cNvPicPr>
          <p:nvPr/>
        </p:nvPicPr>
        <p:blipFill>
          <a:blip r:embed="rId2">
            <a:extLst/>
          </a:blip>
          <a:srcRect l="0" t="0" r="0" b="69934"/>
          <a:stretch>
            <a:fillRect/>
          </a:stretch>
        </p:blipFill>
        <p:spPr>
          <a:xfrm>
            <a:off x="2057400" y="3232405"/>
            <a:ext cx="8890000" cy="2288030"/>
          </a:xfrm>
          <a:prstGeom prst="rect">
            <a:avLst/>
          </a:prstGeom>
          <a:ln w="12700">
            <a:miter lim="400000"/>
          </a:ln>
        </p:spPr>
      </p:pic>
      <p:pic>
        <p:nvPicPr>
          <p:cNvPr id="912" name="スクリーンショット 2019-05-15 3.02.00.png" descr="スクリーンショット 2019-05-15 3.02.00.png"/>
          <p:cNvPicPr>
            <a:picLocks noChangeAspect="1"/>
          </p:cNvPicPr>
          <p:nvPr/>
        </p:nvPicPr>
        <p:blipFill>
          <a:blip r:embed="rId2">
            <a:extLst/>
          </a:blip>
          <a:srcRect l="0" t="54524" r="0" b="2356"/>
          <a:stretch>
            <a:fillRect/>
          </a:stretch>
        </p:blipFill>
        <p:spPr>
          <a:xfrm>
            <a:off x="2057400" y="6294271"/>
            <a:ext cx="8890000" cy="3281452"/>
          </a:xfrm>
          <a:prstGeom prst="rect">
            <a:avLst/>
          </a:prstGeom>
          <a:ln w="12700">
            <a:miter lim="400000"/>
          </a:ln>
        </p:spPr>
      </p:pic>
      <p:sp>
        <p:nvSpPr>
          <p:cNvPr id="913" name="・…"/>
          <p:cNvSpPr txBox="1"/>
          <p:nvPr/>
        </p:nvSpPr>
        <p:spPr>
          <a:xfrm>
            <a:off x="6318281" y="5643170"/>
            <a:ext cx="368238" cy="5283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
              </a:lnSpc>
              <a:defRPr sz="1500"/>
            </a:pPr>
            <a:r>
              <a:t>・</a:t>
            </a:r>
          </a:p>
          <a:p>
            <a:pPr>
              <a:lnSpc>
                <a:spcPct val="10000"/>
              </a:lnSpc>
              <a:defRPr sz="1500"/>
            </a:pPr>
            <a:r>
              <a:t>・</a:t>
            </a:r>
          </a:p>
          <a:p>
            <a:pPr>
              <a:lnSpc>
                <a:spcPct val="10000"/>
              </a:lnSpc>
              <a:defRPr sz="1500"/>
            </a:pPr>
            <a:r>
              <a:t>・</a:t>
            </a:r>
          </a:p>
        </p:txBody>
      </p:sp>
      <p:sp>
        <p:nvSpPr>
          <p:cNvPr id="914" name="グラフ中のビンの数を指定可能"/>
          <p:cNvSpPr/>
          <p:nvPr/>
        </p:nvSpPr>
        <p:spPr>
          <a:xfrm>
            <a:off x="6983394" y="3918770"/>
            <a:ext cx="4731545" cy="19065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3517" y="15975"/>
                </a:lnTo>
                <a:lnTo>
                  <a:pt x="3517" y="21065"/>
                </a:lnTo>
                <a:cubicBezTo>
                  <a:pt x="3517" y="21361"/>
                  <a:pt x="3613" y="21600"/>
                  <a:pt x="3732" y="21600"/>
                </a:cubicBezTo>
                <a:lnTo>
                  <a:pt x="21384" y="21600"/>
                </a:lnTo>
                <a:cubicBezTo>
                  <a:pt x="21504" y="21600"/>
                  <a:pt x="21600" y="21361"/>
                  <a:pt x="21600" y="21065"/>
                </a:cubicBezTo>
                <a:lnTo>
                  <a:pt x="21600" y="13795"/>
                </a:lnTo>
                <a:cubicBezTo>
                  <a:pt x="21600" y="13498"/>
                  <a:pt x="21504" y="13259"/>
                  <a:pt x="21384" y="13259"/>
                </a:cubicBezTo>
                <a:lnTo>
                  <a:pt x="4343" y="13259"/>
                </a:lnTo>
                <a:lnTo>
                  <a:pt x="0"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lvl="1" indent="0">
              <a:lnSpc>
                <a:spcPct val="50000"/>
              </a:lnSpc>
              <a:spcBef>
                <a:spcPts val="1000"/>
              </a:spcBef>
              <a:defRPr sz="1800">
                <a:solidFill>
                  <a:schemeClr val="accent5">
                    <a:hueOff val="-82419"/>
                    <a:satOff val="-9513"/>
                    <a:lumOff val="-16343"/>
                  </a:schemeClr>
                </a:solidFill>
              </a:defRPr>
            </a:pPr>
            <a:r>
              <a:t>グラフ中のビンの数を指定可能</a:t>
            </a:r>
          </a:p>
        </p:txBody>
      </p:sp>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6" name="散布図"/>
          <p:cNvSpPr txBox="1"/>
          <p:nvPr>
            <p:ph type="title"/>
          </p:nvPr>
        </p:nvSpPr>
        <p:spPr>
          <a:xfrm>
            <a:off x="952500" y="254000"/>
            <a:ext cx="11099800" cy="915324"/>
          </a:xfrm>
          <a:prstGeom prst="rect">
            <a:avLst/>
          </a:prstGeom>
        </p:spPr>
        <p:txBody>
          <a:bodyPr anchor="t"/>
          <a:lstStyle>
            <a:lvl1pPr algn="l">
              <a:defRPr sz="5000"/>
            </a:lvl1pPr>
          </a:lstStyle>
          <a:p>
            <a:pPr/>
            <a:r>
              <a:t>散布図</a:t>
            </a:r>
          </a:p>
        </p:txBody>
      </p:sp>
      <p:sp>
        <p:nvSpPr>
          <p:cNvPr id="917" name="２項目のデータの各値の対応関係をグラフ上に描画したもの…"/>
          <p:cNvSpPr txBox="1"/>
          <p:nvPr>
            <p:ph type="body" sz="half" idx="4294967295"/>
          </p:nvPr>
        </p:nvSpPr>
        <p:spPr>
          <a:xfrm>
            <a:off x="952500" y="1193800"/>
            <a:ext cx="11531852" cy="2359611"/>
          </a:xfrm>
          <a:prstGeom prst="rect">
            <a:avLst/>
          </a:prstGeom>
        </p:spPr>
        <p:txBody>
          <a:bodyPr anchor="t"/>
          <a:lstStyle/>
          <a:p>
            <a:pPr marL="518583" indent="-518583">
              <a:spcBef>
                <a:spcPts val="1000"/>
              </a:spcBef>
              <a:defRPr sz="2800"/>
            </a:pPr>
            <a:r>
              <a:t>２項目のデータの各値の対応関係をグラフ上に描画したもの</a:t>
            </a:r>
          </a:p>
          <a:p>
            <a:pPr marL="518583" indent="-518583">
              <a:spcBef>
                <a:spcPts val="1000"/>
              </a:spcBef>
              <a:defRPr sz="2800"/>
            </a:pPr>
            <a:r>
              <a:t>データ間の様々な対応関係を視覚的に確認できる</a:t>
            </a:r>
            <a:br/>
            <a:r>
              <a:t>　→ 「</a:t>
            </a:r>
            <a:r>
              <a:rPr>
                <a:latin typeface="ヒラギノ角ゴ ProN W6"/>
                <a:ea typeface="ヒラギノ角ゴ ProN W6"/>
                <a:cs typeface="ヒラギノ角ゴ ProN W6"/>
                <a:sym typeface="ヒラギノ角ゴ ProN W6"/>
              </a:rPr>
              <a:t>plt.scatter(対象データ１, 対象データ２)</a:t>
            </a:r>
            <a:r>
              <a:t>」</a:t>
            </a:r>
          </a:p>
        </p:txBody>
      </p:sp>
      <p:pic>
        <p:nvPicPr>
          <p:cNvPr id="918" name="スクリーンショット 2019-05-15 3.02.23.png" descr="スクリーンショット 2019-05-15 3.02.23.png"/>
          <p:cNvPicPr>
            <a:picLocks noChangeAspect="1"/>
          </p:cNvPicPr>
          <p:nvPr/>
        </p:nvPicPr>
        <p:blipFill>
          <a:blip r:embed="rId2">
            <a:extLst/>
          </a:blip>
          <a:srcRect l="0" t="10109" r="0" b="0"/>
          <a:stretch>
            <a:fillRect/>
          </a:stretch>
        </p:blipFill>
        <p:spPr>
          <a:xfrm>
            <a:off x="2273425" y="3770734"/>
            <a:ext cx="8890001" cy="4627300"/>
          </a:xfrm>
          <a:prstGeom prst="rect">
            <a:avLst/>
          </a:prstGeom>
          <a:ln w="12700">
            <a:miter lim="400000"/>
          </a:ln>
        </p:spPr>
      </p:pic>
      <p:sp>
        <p:nvSpPr>
          <p:cNvPr id="919" name="x軸：median_income"/>
          <p:cNvSpPr txBox="1"/>
          <p:nvPr/>
        </p:nvSpPr>
        <p:spPr>
          <a:xfrm>
            <a:off x="4731500" y="8355820"/>
            <a:ext cx="2892807"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x軸：median_income</a:t>
            </a:r>
          </a:p>
        </p:txBody>
      </p:sp>
      <p:sp>
        <p:nvSpPr>
          <p:cNvPr id="920" name="y軸：…"/>
          <p:cNvSpPr txBox="1"/>
          <p:nvPr/>
        </p:nvSpPr>
        <p:spPr>
          <a:xfrm>
            <a:off x="230132" y="6058290"/>
            <a:ext cx="2913889"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000"/>
            </a:pPr>
            <a:r>
              <a:t>y軸：</a:t>
            </a:r>
          </a:p>
          <a:p>
            <a:pPr>
              <a:defRPr sz="2000"/>
            </a:pPr>
            <a:r>
              <a:t>median_house_value</a:t>
            </a:r>
          </a:p>
        </p:txBody>
      </p:sp>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2" name="散布図行列"/>
          <p:cNvSpPr txBox="1"/>
          <p:nvPr>
            <p:ph type="title"/>
          </p:nvPr>
        </p:nvSpPr>
        <p:spPr>
          <a:xfrm>
            <a:off x="952500" y="254000"/>
            <a:ext cx="11099800" cy="915324"/>
          </a:xfrm>
          <a:prstGeom prst="rect">
            <a:avLst/>
          </a:prstGeom>
        </p:spPr>
        <p:txBody>
          <a:bodyPr anchor="t"/>
          <a:lstStyle>
            <a:lvl1pPr algn="l">
              <a:defRPr sz="5000"/>
            </a:lvl1pPr>
          </a:lstStyle>
          <a:p>
            <a:pPr/>
            <a:r>
              <a:t>散布図行列</a:t>
            </a:r>
          </a:p>
        </p:txBody>
      </p:sp>
      <p:sp>
        <p:nvSpPr>
          <p:cNvPr id="923" name="DataFrameにある各列の全てのペアでの散布図を一度に描画  → sns(seabornライブラリ)の関数   「sns.pairplot(対象のDataFrame)」で表示可能"/>
          <p:cNvSpPr txBox="1"/>
          <p:nvPr>
            <p:ph type="body" sz="half" idx="4294967295"/>
          </p:nvPr>
        </p:nvSpPr>
        <p:spPr>
          <a:xfrm>
            <a:off x="952500" y="1193800"/>
            <a:ext cx="11531852" cy="2230076"/>
          </a:xfrm>
          <a:prstGeom prst="rect">
            <a:avLst/>
          </a:prstGeom>
        </p:spPr>
        <p:txBody>
          <a:bodyPr anchor="t"/>
          <a:lstStyle/>
          <a:p>
            <a:pPr marL="518583" indent="-518583">
              <a:spcBef>
                <a:spcPts val="1000"/>
              </a:spcBef>
              <a:defRPr sz="2800"/>
            </a:pPr>
            <a:r>
              <a:t>DataFrameにある各列の全てのペアでの散布図を一度に描画</a:t>
            </a:r>
            <a:br/>
            <a:r>
              <a:t>　→ sns(seabornライブラリ)の関数</a:t>
            </a:r>
            <a:br/>
            <a:r>
              <a:t>　　「</a:t>
            </a:r>
            <a:r>
              <a:rPr>
                <a:latin typeface="ヒラギノ角ゴ ProN W6"/>
                <a:ea typeface="ヒラギノ角ゴ ProN W6"/>
                <a:cs typeface="ヒラギノ角ゴ ProN W6"/>
                <a:sym typeface="ヒラギノ角ゴ ProN W6"/>
              </a:rPr>
              <a:t>sns.pairplot(対象のDataFrame)</a:t>
            </a:r>
            <a:r>
              <a:t>」で表示可能</a:t>
            </a:r>
          </a:p>
        </p:txBody>
      </p:sp>
      <p:pic>
        <p:nvPicPr>
          <p:cNvPr id="924" name="スクリーンショット 2019-05-15 3.02.32.png" descr="スクリーンショット 2019-05-15 3.02.32.png"/>
          <p:cNvPicPr>
            <a:picLocks noChangeAspect="1"/>
          </p:cNvPicPr>
          <p:nvPr/>
        </p:nvPicPr>
        <p:blipFill>
          <a:blip r:embed="rId2">
            <a:extLst/>
          </a:blip>
          <a:srcRect l="0" t="5748" r="0" b="30709"/>
          <a:stretch>
            <a:fillRect/>
          </a:stretch>
        </p:blipFill>
        <p:spPr>
          <a:xfrm>
            <a:off x="2057400" y="3062327"/>
            <a:ext cx="8890000" cy="6475826"/>
          </a:xfrm>
          <a:prstGeom prst="rect">
            <a:avLst/>
          </a:prstGeom>
          <a:ln w="12700">
            <a:miter lim="400000"/>
          </a:ln>
        </p:spPr>
      </p:pic>
      <p:sp>
        <p:nvSpPr>
          <p:cNvPr id="925" name="Matplotlibをベースとした…"/>
          <p:cNvSpPr/>
          <p:nvPr/>
        </p:nvSpPr>
        <p:spPr>
          <a:xfrm>
            <a:off x="6363409" y="3217896"/>
            <a:ext cx="4983163" cy="7766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637" y="0"/>
                </a:moveTo>
                <a:cubicBezTo>
                  <a:pt x="6550" y="0"/>
                  <a:pt x="6480" y="447"/>
                  <a:pt x="6480" y="1004"/>
                </a:cubicBezTo>
                <a:lnTo>
                  <a:pt x="6480" y="9128"/>
                </a:lnTo>
                <a:lnTo>
                  <a:pt x="0" y="11898"/>
                </a:lnTo>
                <a:lnTo>
                  <a:pt x="6480" y="14669"/>
                </a:lnTo>
                <a:lnTo>
                  <a:pt x="6480" y="20585"/>
                </a:lnTo>
                <a:cubicBezTo>
                  <a:pt x="6480" y="21142"/>
                  <a:pt x="6550" y="21600"/>
                  <a:pt x="6637" y="21600"/>
                </a:cubicBezTo>
                <a:lnTo>
                  <a:pt x="21443" y="21600"/>
                </a:lnTo>
                <a:cubicBezTo>
                  <a:pt x="21530" y="21600"/>
                  <a:pt x="21600" y="21142"/>
                  <a:pt x="21600" y="20585"/>
                </a:cubicBezTo>
                <a:lnTo>
                  <a:pt x="21600" y="1004"/>
                </a:lnTo>
                <a:cubicBezTo>
                  <a:pt x="21600" y="447"/>
                  <a:pt x="21530" y="0"/>
                  <a:pt x="21443" y="0"/>
                </a:cubicBezTo>
                <a:lnTo>
                  <a:pt x="6637"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lvl="1" indent="0">
              <a:lnSpc>
                <a:spcPct val="30000"/>
              </a:lnSpc>
              <a:spcBef>
                <a:spcPts val="1000"/>
              </a:spcBef>
              <a:defRPr sz="1800">
                <a:solidFill>
                  <a:schemeClr val="accent5">
                    <a:hueOff val="-82419"/>
                    <a:satOff val="-9513"/>
                    <a:lumOff val="-16343"/>
                  </a:schemeClr>
                </a:solidFill>
              </a:defRPr>
            </a:pPr>
            <a:r>
              <a:t>Matplotlibをベースとした</a:t>
            </a:r>
          </a:p>
          <a:p>
            <a:pPr lvl="1" indent="0">
              <a:lnSpc>
                <a:spcPct val="30000"/>
              </a:lnSpc>
              <a:spcBef>
                <a:spcPts val="1000"/>
              </a:spcBef>
              <a:defRPr sz="1800">
                <a:solidFill>
                  <a:schemeClr val="accent5">
                    <a:hueOff val="-82419"/>
                    <a:satOff val="-9513"/>
                    <a:lumOff val="-16343"/>
                  </a:schemeClr>
                </a:solidFill>
              </a:defRPr>
            </a:pPr>
            <a:r>
              <a:t>統計図作成ライブラリ</a:t>
            </a:r>
          </a:p>
        </p:txBody>
      </p:sp>
      <p:sp>
        <p:nvSpPr>
          <p:cNvPr id="926" name="seaborn"/>
          <p:cNvSpPr txBox="1"/>
          <p:nvPr/>
        </p:nvSpPr>
        <p:spPr>
          <a:xfrm>
            <a:off x="7844709" y="2861323"/>
            <a:ext cx="1776304" cy="406401"/>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rgbClr val="FFFFFF"/>
                </a:solidFill>
              </a:defRPr>
            </a:lvl1pPr>
          </a:lstStyle>
          <a:p>
            <a:pPr/>
            <a:r>
              <a:t>seaborn</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4" name="スクリーンショット 2019-05-03 1.58.06.png" descr="スクリーンショット 2019-05-03 1.58.06.png"/>
          <p:cNvPicPr>
            <a:picLocks noChangeAspect="1"/>
          </p:cNvPicPr>
          <p:nvPr/>
        </p:nvPicPr>
        <p:blipFill>
          <a:blip r:embed="rId2">
            <a:extLst/>
          </a:blip>
          <a:stretch>
            <a:fillRect/>
          </a:stretch>
        </p:blipFill>
        <p:spPr>
          <a:xfrm>
            <a:off x="850947" y="2684029"/>
            <a:ext cx="8480167" cy="5604413"/>
          </a:xfrm>
          <a:prstGeom prst="rect">
            <a:avLst/>
          </a:prstGeom>
          <a:ln w="12700">
            <a:miter lim="400000"/>
          </a:ln>
        </p:spPr>
      </p:pic>
      <p:sp>
        <p:nvSpPr>
          <p:cNvPr id="185" name="本講義で参考とする教材"/>
          <p:cNvSpPr txBox="1"/>
          <p:nvPr>
            <p:ph type="title"/>
          </p:nvPr>
        </p:nvSpPr>
        <p:spPr>
          <a:xfrm>
            <a:off x="952500" y="254000"/>
            <a:ext cx="11099800" cy="915324"/>
          </a:xfrm>
          <a:prstGeom prst="rect">
            <a:avLst/>
          </a:prstGeom>
        </p:spPr>
        <p:txBody>
          <a:bodyPr anchor="t"/>
          <a:lstStyle>
            <a:lvl1pPr algn="l">
              <a:defRPr sz="5000"/>
            </a:lvl1pPr>
          </a:lstStyle>
          <a:p>
            <a:pPr/>
            <a:r>
              <a:t>本講義で参考とする教材</a:t>
            </a:r>
          </a:p>
        </p:txBody>
      </p:sp>
      <p:sp>
        <p:nvSpPr>
          <p:cNvPr id="186" name="URL: https://tutorials.chainer.org/ja/"/>
          <p:cNvSpPr txBox="1"/>
          <p:nvPr/>
        </p:nvSpPr>
        <p:spPr>
          <a:xfrm>
            <a:off x="905487" y="8390370"/>
            <a:ext cx="6138368"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URL: https://tutorials.chainer.org/ja/</a:t>
            </a:r>
          </a:p>
        </p:txBody>
      </p:sp>
      <p:pic>
        <p:nvPicPr>
          <p:cNvPr id="187" name="スクリーンショット 2019-05-03 2.01.41.png" descr="スクリーンショット 2019-05-03 2.01.41.png"/>
          <p:cNvPicPr>
            <a:picLocks noChangeAspect="1"/>
          </p:cNvPicPr>
          <p:nvPr/>
        </p:nvPicPr>
        <p:blipFill>
          <a:blip r:embed="rId3">
            <a:extLst/>
          </a:blip>
          <a:stretch>
            <a:fillRect/>
          </a:stretch>
        </p:blipFill>
        <p:spPr>
          <a:xfrm>
            <a:off x="9853628" y="2693180"/>
            <a:ext cx="2510299" cy="6878868"/>
          </a:xfrm>
          <a:prstGeom prst="rect">
            <a:avLst/>
          </a:prstGeom>
          <a:ln w="12700">
            <a:miter lim="400000"/>
          </a:ln>
        </p:spPr>
      </p:pic>
      <p:sp>
        <p:nvSpPr>
          <p:cNvPr id="188" name="日本を代表するAIベンチャー「Preferred Networks」 が無料で公開しているpythonや機械学習のチュートリアル"/>
          <p:cNvSpPr txBox="1"/>
          <p:nvPr>
            <p:ph type="body" sz="quarter" idx="4294967295"/>
          </p:nvPr>
        </p:nvSpPr>
        <p:spPr>
          <a:xfrm>
            <a:off x="952500" y="1193800"/>
            <a:ext cx="11099800" cy="1515300"/>
          </a:xfrm>
          <a:prstGeom prst="rect">
            <a:avLst/>
          </a:prstGeom>
        </p:spPr>
        <p:txBody>
          <a:bodyPr anchor="t"/>
          <a:lstStyle/>
          <a:p>
            <a:pPr>
              <a:defRPr sz="2800"/>
            </a:pPr>
            <a:r>
              <a:t>日本を代表するAIベンチャー「Preferred Networks」</a:t>
            </a:r>
            <a:br/>
            <a:r>
              <a:t>が無料で公開しているpythonや機械学習のチュートリアル</a:t>
            </a:r>
          </a:p>
        </p:txBody>
      </p:sp>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8" name="散布図行列"/>
          <p:cNvSpPr txBox="1"/>
          <p:nvPr>
            <p:ph type="title"/>
          </p:nvPr>
        </p:nvSpPr>
        <p:spPr>
          <a:xfrm>
            <a:off x="952500" y="254000"/>
            <a:ext cx="11099800" cy="915324"/>
          </a:xfrm>
          <a:prstGeom prst="rect">
            <a:avLst/>
          </a:prstGeom>
        </p:spPr>
        <p:txBody>
          <a:bodyPr anchor="t"/>
          <a:lstStyle>
            <a:lvl1pPr algn="l">
              <a:defRPr sz="5000"/>
            </a:lvl1pPr>
          </a:lstStyle>
          <a:p>
            <a:pPr/>
            <a:r>
              <a:t>散布図行列</a:t>
            </a:r>
          </a:p>
        </p:txBody>
      </p:sp>
      <p:sp>
        <p:nvSpPr>
          <p:cNvPr id="929" name="DataFrameにある各列の全てのペアでの散布図を一度に描画  → sns(seabornライブラリ)の関数   「sns.pairplot(対象のDataFrame)」で表示可能"/>
          <p:cNvSpPr txBox="1"/>
          <p:nvPr>
            <p:ph type="body" sz="half" idx="4294967295"/>
          </p:nvPr>
        </p:nvSpPr>
        <p:spPr>
          <a:xfrm>
            <a:off x="952500" y="1193800"/>
            <a:ext cx="11531852" cy="2230076"/>
          </a:xfrm>
          <a:prstGeom prst="rect">
            <a:avLst/>
          </a:prstGeom>
        </p:spPr>
        <p:txBody>
          <a:bodyPr anchor="t"/>
          <a:lstStyle/>
          <a:p>
            <a:pPr marL="518583" indent="-518583">
              <a:spcBef>
                <a:spcPts val="1000"/>
              </a:spcBef>
              <a:defRPr sz="2800"/>
            </a:pPr>
            <a:r>
              <a:t>DataFrameにある各列の全てのペアでの散布図を一度に描画</a:t>
            </a:r>
            <a:br/>
            <a:r>
              <a:t>　→ sns(seabornライブラリ)の関数</a:t>
            </a:r>
            <a:br/>
            <a:r>
              <a:t>　　「</a:t>
            </a:r>
            <a:r>
              <a:rPr>
                <a:latin typeface="ヒラギノ角ゴ ProN W6"/>
                <a:ea typeface="ヒラギノ角ゴ ProN W6"/>
                <a:cs typeface="ヒラギノ角ゴ ProN W6"/>
                <a:sym typeface="ヒラギノ角ゴ ProN W6"/>
              </a:rPr>
              <a:t>sns.pairplot(対象のDataFrame)</a:t>
            </a:r>
            <a:r>
              <a:t>」で表示可能</a:t>
            </a:r>
          </a:p>
        </p:txBody>
      </p:sp>
      <p:pic>
        <p:nvPicPr>
          <p:cNvPr id="930" name="スクリーンショット 2019-05-15 3.02.32.png" descr="スクリーンショット 2019-05-15 3.02.32.png"/>
          <p:cNvPicPr>
            <a:picLocks noChangeAspect="1"/>
          </p:cNvPicPr>
          <p:nvPr/>
        </p:nvPicPr>
        <p:blipFill>
          <a:blip r:embed="rId2">
            <a:extLst/>
          </a:blip>
          <a:srcRect l="0" t="5748" r="0" b="30709"/>
          <a:stretch>
            <a:fillRect/>
          </a:stretch>
        </p:blipFill>
        <p:spPr>
          <a:xfrm>
            <a:off x="2057400" y="3062327"/>
            <a:ext cx="8890000" cy="6475826"/>
          </a:xfrm>
          <a:prstGeom prst="rect">
            <a:avLst/>
          </a:prstGeom>
          <a:ln w="12700">
            <a:miter lim="400000"/>
          </a:ln>
        </p:spPr>
      </p:pic>
      <p:sp>
        <p:nvSpPr>
          <p:cNvPr id="931" name="四角形"/>
          <p:cNvSpPr/>
          <p:nvPr/>
        </p:nvSpPr>
        <p:spPr>
          <a:xfrm>
            <a:off x="4205776" y="4932186"/>
            <a:ext cx="827046" cy="4694425"/>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932" name="四角形"/>
          <p:cNvSpPr/>
          <p:nvPr/>
        </p:nvSpPr>
        <p:spPr>
          <a:xfrm>
            <a:off x="3180982" y="4932186"/>
            <a:ext cx="7447406" cy="778899"/>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933" name="0列目(y軸)と1列目(x軸)の…"/>
          <p:cNvSpPr/>
          <p:nvPr/>
        </p:nvSpPr>
        <p:spPr>
          <a:xfrm>
            <a:off x="486956" y="5572413"/>
            <a:ext cx="3838576" cy="19899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8884" y="10813"/>
                </a:lnTo>
                <a:lnTo>
                  <a:pt x="203" y="10813"/>
                </a:lnTo>
                <a:cubicBezTo>
                  <a:pt x="90" y="10813"/>
                  <a:pt x="0" y="10987"/>
                  <a:pt x="0" y="11205"/>
                </a:cubicBezTo>
                <a:lnTo>
                  <a:pt x="0" y="21208"/>
                </a:lnTo>
                <a:cubicBezTo>
                  <a:pt x="0" y="21425"/>
                  <a:pt x="90" y="21600"/>
                  <a:pt x="203" y="21600"/>
                </a:cubicBezTo>
                <a:lnTo>
                  <a:pt x="19425" y="21600"/>
                </a:lnTo>
                <a:cubicBezTo>
                  <a:pt x="19538" y="21600"/>
                  <a:pt x="19628" y="21425"/>
                  <a:pt x="19628" y="21208"/>
                </a:cubicBezTo>
                <a:lnTo>
                  <a:pt x="19628" y="14005"/>
                </a:lnTo>
                <a:lnTo>
                  <a:pt x="21600"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lvl="1" indent="0">
              <a:lnSpc>
                <a:spcPct val="50000"/>
              </a:lnSpc>
              <a:spcBef>
                <a:spcPts val="1000"/>
              </a:spcBef>
              <a:defRPr sz="1800">
                <a:solidFill>
                  <a:schemeClr val="accent5">
                    <a:hueOff val="-82419"/>
                    <a:satOff val="-9513"/>
                    <a:lumOff val="-16343"/>
                  </a:schemeClr>
                </a:solidFill>
              </a:defRPr>
            </a:pPr>
            <a:r>
              <a:t>0列目(y軸)と1列目(x軸)の</a:t>
            </a:r>
          </a:p>
          <a:p>
            <a:pPr lvl="1" indent="0">
              <a:lnSpc>
                <a:spcPct val="50000"/>
              </a:lnSpc>
              <a:spcBef>
                <a:spcPts val="1000"/>
              </a:spcBef>
              <a:defRPr sz="1800">
                <a:solidFill>
                  <a:schemeClr val="accent5">
                    <a:hueOff val="-82419"/>
                    <a:satOff val="-9513"/>
                    <a:lumOff val="-16343"/>
                  </a:schemeClr>
                </a:solidFill>
              </a:defRPr>
            </a:pPr>
            <a:r>
              <a:t>データの散布図</a:t>
            </a:r>
          </a:p>
        </p:txBody>
      </p:sp>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5" name="散布図行列"/>
          <p:cNvSpPr txBox="1"/>
          <p:nvPr>
            <p:ph type="title"/>
          </p:nvPr>
        </p:nvSpPr>
        <p:spPr>
          <a:xfrm>
            <a:off x="952500" y="254000"/>
            <a:ext cx="11099800" cy="915324"/>
          </a:xfrm>
          <a:prstGeom prst="rect">
            <a:avLst/>
          </a:prstGeom>
        </p:spPr>
        <p:txBody>
          <a:bodyPr anchor="t"/>
          <a:lstStyle>
            <a:lvl1pPr algn="l">
              <a:defRPr sz="5000"/>
            </a:lvl1pPr>
          </a:lstStyle>
          <a:p>
            <a:pPr/>
            <a:r>
              <a:t>散布図行列</a:t>
            </a:r>
          </a:p>
        </p:txBody>
      </p:sp>
      <p:sp>
        <p:nvSpPr>
          <p:cNvPr id="936" name="DataFrameにある各列の全てのペアでの散布図を一度に描画  → sns(seabornライブラリ)の関数   「sns.pairplot(対象のDataFrame)」で表示可能"/>
          <p:cNvSpPr txBox="1"/>
          <p:nvPr>
            <p:ph type="body" sz="half" idx="4294967295"/>
          </p:nvPr>
        </p:nvSpPr>
        <p:spPr>
          <a:xfrm>
            <a:off x="952500" y="1193800"/>
            <a:ext cx="11531852" cy="2230076"/>
          </a:xfrm>
          <a:prstGeom prst="rect">
            <a:avLst/>
          </a:prstGeom>
        </p:spPr>
        <p:txBody>
          <a:bodyPr anchor="t"/>
          <a:lstStyle/>
          <a:p>
            <a:pPr marL="518583" indent="-518583">
              <a:spcBef>
                <a:spcPts val="1000"/>
              </a:spcBef>
              <a:defRPr sz="2800"/>
            </a:pPr>
            <a:r>
              <a:t>DataFrameにある各列の全てのペアでの散布図を一度に描画</a:t>
            </a:r>
            <a:br/>
            <a:r>
              <a:t>　→ sns(seabornライブラリ)の関数</a:t>
            </a:r>
            <a:br/>
            <a:r>
              <a:t>　　「</a:t>
            </a:r>
            <a:r>
              <a:rPr>
                <a:latin typeface="ヒラギノ角ゴ ProN W6"/>
                <a:ea typeface="ヒラギノ角ゴ ProN W6"/>
                <a:cs typeface="ヒラギノ角ゴ ProN W6"/>
                <a:sym typeface="ヒラギノ角ゴ ProN W6"/>
              </a:rPr>
              <a:t>sns.pairplot(対象のDataFrame)</a:t>
            </a:r>
            <a:r>
              <a:t>」で表示可能</a:t>
            </a:r>
          </a:p>
        </p:txBody>
      </p:sp>
      <p:pic>
        <p:nvPicPr>
          <p:cNvPr id="937" name="スクリーンショット 2019-05-15 3.02.32.png" descr="スクリーンショット 2019-05-15 3.02.32.png"/>
          <p:cNvPicPr>
            <a:picLocks noChangeAspect="1"/>
          </p:cNvPicPr>
          <p:nvPr/>
        </p:nvPicPr>
        <p:blipFill>
          <a:blip r:embed="rId2">
            <a:extLst/>
          </a:blip>
          <a:srcRect l="0" t="5748" r="0" b="30709"/>
          <a:stretch>
            <a:fillRect/>
          </a:stretch>
        </p:blipFill>
        <p:spPr>
          <a:xfrm>
            <a:off x="2057400" y="3062327"/>
            <a:ext cx="8890000" cy="6475826"/>
          </a:xfrm>
          <a:prstGeom prst="rect">
            <a:avLst/>
          </a:prstGeom>
          <a:ln w="12700">
            <a:miter lim="400000"/>
          </a:ln>
        </p:spPr>
      </p:pic>
      <p:sp>
        <p:nvSpPr>
          <p:cNvPr id="938" name="四角形"/>
          <p:cNvSpPr/>
          <p:nvPr/>
        </p:nvSpPr>
        <p:spPr>
          <a:xfrm>
            <a:off x="4205776" y="4932186"/>
            <a:ext cx="827046" cy="4694425"/>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939" name="四角形"/>
          <p:cNvSpPr/>
          <p:nvPr/>
        </p:nvSpPr>
        <p:spPr>
          <a:xfrm>
            <a:off x="3180982" y="5770386"/>
            <a:ext cx="7447406" cy="778899"/>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940" name="１列目のヒストグラム"/>
          <p:cNvSpPr/>
          <p:nvPr/>
        </p:nvSpPr>
        <p:spPr>
          <a:xfrm>
            <a:off x="486956" y="6544702"/>
            <a:ext cx="3757614" cy="12612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9234" y="8299"/>
                </a:lnTo>
                <a:lnTo>
                  <a:pt x="208" y="8299"/>
                </a:lnTo>
                <a:cubicBezTo>
                  <a:pt x="92" y="8299"/>
                  <a:pt x="0" y="8574"/>
                  <a:pt x="0" y="8917"/>
                </a:cubicBezTo>
                <a:lnTo>
                  <a:pt x="0" y="20975"/>
                </a:lnTo>
                <a:cubicBezTo>
                  <a:pt x="0" y="21318"/>
                  <a:pt x="92" y="21600"/>
                  <a:pt x="208" y="21600"/>
                </a:cubicBezTo>
                <a:lnTo>
                  <a:pt x="19843" y="21600"/>
                </a:lnTo>
                <a:cubicBezTo>
                  <a:pt x="19959" y="21600"/>
                  <a:pt x="20051" y="21318"/>
                  <a:pt x="20051" y="20975"/>
                </a:cubicBezTo>
                <a:lnTo>
                  <a:pt x="20051" y="12363"/>
                </a:lnTo>
                <a:lnTo>
                  <a:pt x="21600"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lvl="1" indent="0">
              <a:lnSpc>
                <a:spcPct val="50000"/>
              </a:lnSpc>
              <a:spcBef>
                <a:spcPts val="1000"/>
              </a:spcBef>
              <a:defRPr sz="1800">
                <a:solidFill>
                  <a:schemeClr val="accent5">
                    <a:hueOff val="-82419"/>
                    <a:satOff val="-9513"/>
                    <a:lumOff val="-16343"/>
                  </a:schemeClr>
                </a:solidFill>
              </a:defRPr>
            </a:pPr>
            <a:r>
              <a:t>１列目のヒストグラム</a:t>
            </a:r>
          </a:p>
        </p:txBody>
      </p:sp>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2" name="箱ひげ図"/>
          <p:cNvSpPr txBox="1"/>
          <p:nvPr>
            <p:ph type="title"/>
          </p:nvPr>
        </p:nvSpPr>
        <p:spPr>
          <a:xfrm>
            <a:off x="952500" y="254000"/>
            <a:ext cx="11099800" cy="915324"/>
          </a:xfrm>
          <a:prstGeom prst="rect">
            <a:avLst/>
          </a:prstGeom>
        </p:spPr>
        <p:txBody>
          <a:bodyPr anchor="t"/>
          <a:lstStyle>
            <a:lvl1pPr algn="l">
              <a:defRPr sz="5000"/>
            </a:lvl1pPr>
          </a:lstStyle>
          <a:p>
            <a:pPr/>
            <a:r>
              <a:t>箱ひげ図</a:t>
            </a:r>
          </a:p>
        </p:txBody>
      </p:sp>
      <p:sp>
        <p:nvSpPr>
          <p:cNvPr id="943" name="１項目のデータに対し，以下の統計量をまとめて表示…"/>
          <p:cNvSpPr txBox="1"/>
          <p:nvPr>
            <p:ph type="body" sz="half" idx="4294967295"/>
          </p:nvPr>
        </p:nvSpPr>
        <p:spPr>
          <a:xfrm>
            <a:off x="952500" y="1193800"/>
            <a:ext cx="11531852" cy="2785122"/>
          </a:xfrm>
          <a:prstGeom prst="rect">
            <a:avLst/>
          </a:prstGeom>
        </p:spPr>
        <p:txBody>
          <a:bodyPr anchor="t"/>
          <a:lstStyle/>
          <a:p>
            <a:pPr marL="518583" indent="-518583">
              <a:spcBef>
                <a:spcPts val="1000"/>
              </a:spcBef>
              <a:defRPr sz="2800"/>
            </a:pPr>
            <a:r>
              <a:t>１項目のデータに対し，以下の統計量をまとめて表示</a:t>
            </a:r>
          </a:p>
          <a:p>
            <a:pPr lvl="1" marL="963083" indent="-518583">
              <a:spcBef>
                <a:spcPts val="1000"/>
              </a:spcBef>
              <a:defRPr sz="2400"/>
            </a:pPr>
            <a:r>
              <a:t>箱ひげ図が表す統計量：最小値， 25%点，中央値，75%点，最大値</a:t>
            </a:r>
          </a:p>
          <a:p>
            <a:pPr marL="518583" indent="-518583">
              <a:spcBef>
                <a:spcPts val="1000"/>
              </a:spcBef>
              <a:defRPr sz="2800"/>
            </a:pPr>
            <a:r>
              <a:t>値のばらつきや極端な値（外れ値）をわかりやすく表現可能</a:t>
            </a:r>
            <a:br/>
            <a:r>
              <a:t>　→ 「</a:t>
            </a:r>
            <a:r>
              <a:rPr>
                <a:latin typeface="ヒラギノ角ゴ ProN W6"/>
                <a:ea typeface="ヒラギノ角ゴ ProN W6"/>
                <a:cs typeface="ヒラギノ角ゴ ProN W6"/>
                <a:sym typeface="ヒラギノ角ゴ ProN W6"/>
              </a:rPr>
              <a:t>plt.boxplot(対象データ)</a:t>
            </a:r>
            <a:r>
              <a:t>」</a:t>
            </a:r>
          </a:p>
        </p:txBody>
      </p:sp>
      <p:pic>
        <p:nvPicPr>
          <p:cNvPr id="944" name="スクリーンショット 2019-05-15 3.02.40.png" descr="スクリーンショット 2019-05-15 3.02.40.png"/>
          <p:cNvPicPr>
            <a:picLocks noChangeAspect="1"/>
          </p:cNvPicPr>
          <p:nvPr/>
        </p:nvPicPr>
        <p:blipFill>
          <a:blip r:embed="rId2">
            <a:extLst/>
          </a:blip>
          <a:srcRect l="0" t="0" r="0" b="71560"/>
          <a:stretch>
            <a:fillRect/>
          </a:stretch>
        </p:blipFill>
        <p:spPr>
          <a:xfrm>
            <a:off x="2057400" y="3771265"/>
            <a:ext cx="8890000" cy="1875686"/>
          </a:xfrm>
          <a:prstGeom prst="rect">
            <a:avLst/>
          </a:prstGeom>
          <a:ln w="12700">
            <a:miter lim="400000"/>
          </a:ln>
        </p:spPr>
      </p:pic>
      <p:pic>
        <p:nvPicPr>
          <p:cNvPr id="945" name="スクリーンショット 2019-05-15 3.02.40.png" descr="スクリーンショット 2019-05-15 3.02.40.png"/>
          <p:cNvPicPr>
            <a:picLocks noChangeAspect="1"/>
          </p:cNvPicPr>
          <p:nvPr/>
        </p:nvPicPr>
        <p:blipFill>
          <a:blip r:embed="rId2">
            <a:extLst/>
          </a:blip>
          <a:srcRect l="0" t="48443" r="0" b="0"/>
          <a:stretch>
            <a:fillRect/>
          </a:stretch>
        </p:blipFill>
        <p:spPr>
          <a:xfrm>
            <a:off x="2057400" y="6339365"/>
            <a:ext cx="8890000" cy="3400258"/>
          </a:xfrm>
          <a:prstGeom prst="rect">
            <a:avLst/>
          </a:prstGeom>
          <a:ln w="12700">
            <a:miter lim="400000"/>
          </a:ln>
        </p:spPr>
      </p:pic>
      <p:sp>
        <p:nvSpPr>
          <p:cNvPr id="946" name="・…"/>
          <p:cNvSpPr txBox="1"/>
          <p:nvPr/>
        </p:nvSpPr>
        <p:spPr>
          <a:xfrm>
            <a:off x="6318281" y="5728971"/>
            <a:ext cx="368238" cy="5283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
              </a:lnSpc>
              <a:defRPr sz="1500"/>
            </a:pPr>
            <a:r>
              <a:t>・</a:t>
            </a:r>
          </a:p>
          <a:p>
            <a:pPr>
              <a:lnSpc>
                <a:spcPct val="10000"/>
              </a:lnSpc>
              <a:defRPr sz="1500"/>
            </a:pPr>
            <a:r>
              <a:t>・</a:t>
            </a:r>
          </a:p>
          <a:p>
            <a:pPr>
              <a:lnSpc>
                <a:spcPct val="10000"/>
              </a:lnSpc>
              <a:defRPr sz="1500"/>
            </a:pPr>
            <a:r>
              <a:t>・</a:t>
            </a:r>
          </a:p>
        </p:txBody>
      </p:sp>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8" name="箱ひげ図"/>
          <p:cNvSpPr txBox="1"/>
          <p:nvPr>
            <p:ph type="title"/>
          </p:nvPr>
        </p:nvSpPr>
        <p:spPr>
          <a:xfrm>
            <a:off x="952500" y="254000"/>
            <a:ext cx="11099800" cy="915324"/>
          </a:xfrm>
          <a:prstGeom prst="rect">
            <a:avLst/>
          </a:prstGeom>
        </p:spPr>
        <p:txBody>
          <a:bodyPr anchor="t"/>
          <a:lstStyle>
            <a:lvl1pPr algn="l">
              <a:defRPr sz="5000"/>
            </a:lvl1pPr>
          </a:lstStyle>
          <a:p>
            <a:pPr/>
            <a:r>
              <a:t>箱ひげ図</a:t>
            </a:r>
          </a:p>
        </p:txBody>
      </p:sp>
      <p:sp>
        <p:nvSpPr>
          <p:cNvPr id="949" name="１項目のデータに対し，以下の統計量をまとめて表示…"/>
          <p:cNvSpPr txBox="1"/>
          <p:nvPr>
            <p:ph type="body" sz="half" idx="4294967295"/>
          </p:nvPr>
        </p:nvSpPr>
        <p:spPr>
          <a:xfrm>
            <a:off x="952500" y="1193800"/>
            <a:ext cx="11531852" cy="2785122"/>
          </a:xfrm>
          <a:prstGeom prst="rect">
            <a:avLst/>
          </a:prstGeom>
        </p:spPr>
        <p:txBody>
          <a:bodyPr anchor="t"/>
          <a:lstStyle/>
          <a:p>
            <a:pPr marL="518583" indent="-518583">
              <a:spcBef>
                <a:spcPts val="1000"/>
              </a:spcBef>
              <a:defRPr sz="2800"/>
            </a:pPr>
            <a:r>
              <a:t>１項目のデータに対し，以下の統計量をまとめて表示</a:t>
            </a:r>
          </a:p>
          <a:p>
            <a:pPr lvl="1" marL="963083" indent="-518583">
              <a:spcBef>
                <a:spcPts val="1000"/>
              </a:spcBef>
              <a:defRPr sz="2400"/>
            </a:pPr>
            <a:r>
              <a:t>箱ひげ図が表す統計量：最小値， 25%点，中央値，75%点，最大値</a:t>
            </a:r>
          </a:p>
          <a:p>
            <a:pPr marL="518583" indent="-518583">
              <a:spcBef>
                <a:spcPts val="1000"/>
              </a:spcBef>
              <a:defRPr sz="2800"/>
            </a:pPr>
            <a:r>
              <a:t>値のばらつきや極端な値（外れ値）をわかりやすく表現可能</a:t>
            </a:r>
            <a:br/>
            <a:r>
              <a:t>　→ 「</a:t>
            </a:r>
            <a:r>
              <a:rPr>
                <a:latin typeface="ヒラギノ角ゴ ProN W6"/>
                <a:ea typeface="ヒラギノ角ゴ ProN W6"/>
                <a:cs typeface="ヒラギノ角ゴ ProN W6"/>
                <a:sym typeface="ヒラギノ角ゴ ProN W6"/>
              </a:rPr>
              <a:t>plt.boxplot(対象データ)</a:t>
            </a:r>
            <a:r>
              <a:t>」</a:t>
            </a:r>
          </a:p>
        </p:txBody>
      </p:sp>
      <p:pic>
        <p:nvPicPr>
          <p:cNvPr id="950" name="スクリーンショット 2019-05-15 3.02.40.png" descr="スクリーンショット 2019-05-15 3.02.40.png"/>
          <p:cNvPicPr>
            <a:picLocks noChangeAspect="1"/>
          </p:cNvPicPr>
          <p:nvPr/>
        </p:nvPicPr>
        <p:blipFill>
          <a:blip r:embed="rId2">
            <a:extLst/>
          </a:blip>
          <a:srcRect l="0" t="0" r="0" b="71560"/>
          <a:stretch>
            <a:fillRect/>
          </a:stretch>
        </p:blipFill>
        <p:spPr>
          <a:xfrm>
            <a:off x="2057400" y="3771265"/>
            <a:ext cx="8890000" cy="1875686"/>
          </a:xfrm>
          <a:prstGeom prst="rect">
            <a:avLst/>
          </a:prstGeom>
          <a:ln w="12700">
            <a:miter lim="400000"/>
          </a:ln>
        </p:spPr>
      </p:pic>
      <p:pic>
        <p:nvPicPr>
          <p:cNvPr id="951" name="スクリーンショット 2019-05-15 3.02.40.png" descr="スクリーンショット 2019-05-15 3.02.40.png"/>
          <p:cNvPicPr>
            <a:picLocks noChangeAspect="1"/>
          </p:cNvPicPr>
          <p:nvPr/>
        </p:nvPicPr>
        <p:blipFill>
          <a:blip r:embed="rId2">
            <a:extLst/>
          </a:blip>
          <a:srcRect l="0" t="48443" r="0" b="0"/>
          <a:stretch>
            <a:fillRect/>
          </a:stretch>
        </p:blipFill>
        <p:spPr>
          <a:xfrm>
            <a:off x="2057400" y="6339365"/>
            <a:ext cx="8890000" cy="3400258"/>
          </a:xfrm>
          <a:prstGeom prst="rect">
            <a:avLst/>
          </a:prstGeom>
          <a:ln w="12700">
            <a:miter lim="400000"/>
          </a:ln>
        </p:spPr>
      </p:pic>
      <p:sp>
        <p:nvSpPr>
          <p:cNvPr id="952" name="・…"/>
          <p:cNvSpPr txBox="1"/>
          <p:nvPr/>
        </p:nvSpPr>
        <p:spPr>
          <a:xfrm>
            <a:off x="6318281" y="5728971"/>
            <a:ext cx="368238" cy="5283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
              </a:lnSpc>
              <a:defRPr sz="1500"/>
            </a:pPr>
            <a:r>
              <a:t>・</a:t>
            </a:r>
          </a:p>
          <a:p>
            <a:pPr>
              <a:lnSpc>
                <a:spcPct val="10000"/>
              </a:lnSpc>
              <a:defRPr sz="1500"/>
            </a:pPr>
            <a:r>
              <a:t>・</a:t>
            </a:r>
          </a:p>
          <a:p>
            <a:pPr>
              <a:lnSpc>
                <a:spcPct val="10000"/>
              </a:lnSpc>
              <a:defRPr sz="1500"/>
            </a:pPr>
            <a:r>
              <a:t>・</a:t>
            </a:r>
          </a:p>
        </p:txBody>
      </p:sp>
      <p:sp>
        <p:nvSpPr>
          <p:cNvPr id="953" name="最小値"/>
          <p:cNvSpPr txBox="1"/>
          <p:nvPr/>
        </p:nvSpPr>
        <p:spPr>
          <a:xfrm>
            <a:off x="6249668" y="8967880"/>
            <a:ext cx="876301"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indent="0" algn="l">
              <a:spcBef>
                <a:spcPts val="1000"/>
              </a:spcBef>
              <a:defRPr sz="2000"/>
            </a:pPr>
            <a:r>
              <a:t>最小値</a:t>
            </a:r>
          </a:p>
        </p:txBody>
      </p:sp>
      <p:sp>
        <p:nvSpPr>
          <p:cNvPr id="954" name="25%点"/>
          <p:cNvSpPr txBox="1"/>
          <p:nvPr/>
        </p:nvSpPr>
        <p:spPr>
          <a:xfrm>
            <a:off x="6204075" y="8420394"/>
            <a:ext cx="967487"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indent="0" algn="l">
              <a:spcBef>
                <a:spcPts val="1000"/>
              </a:spcBef>
              <a:defRPr sz="2000"/>
            </a:pPr>
            <a:r>
              <a:t>25%点</a:t>
            </a:r>
          </a:p>
        </p:txBody>
      </p:sp>
      <p:sp>
        <p:nvSpPr>
          <p:cNvPr id="955" name="中央値"/>
          <p:cNvSpPr txBox="1"/>
          <p:nvPr/>
        </p:nvSpPr>
        <p:spPr>
          <a:xfrm>
            <a:off x="6249668" y="8108375"/>
            <a:ext cx="876301"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indent="0" algn="l">
              <a:spcBef>
                <a:spcPts val="1000"/>
              </a:spcBef>
              <a:defRPr sz="2000">
                <a:solidFill>
                  <a:schemeClr val="accent4">
                    <a:hueOff val="-1081314"/>
                    <a:satOff val="4338"/>
                    <a:lumOff val="-8931"/>
                  </a:schemeClr>
                </a:solidFill>
              </a:defRPr>
            </a:pPr>
            <a:r>
              <a:t>中央値</a:t>
            </a:r>
          </a:p>
        </p:txBody>
      </p:sp>
      <p:sp>
        <p:nvSpPr>
          <p:cNvPr id="956" name="75%点"/>
          <p:cNvSpPr txBox="1"/>
          <p:nvPr/>
        </p:nvSpPr>
        <p:spPr>
          <a:xfrm>
            <a:off x="6204075" y="7659231"/>
            <a:ext cx="967487"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indent="0" algn="l">
              <a:spcBef>
                <a:spcPts val="1000"/>
              </a:spcBef>
              <a:defRPr sz="2000"/>
            </a:pPr>
            <a:r>
              <a:t>75%点</a:t>
            </a:r>
          </a:p>
        </p:txBody>
      </p:sp>
      <p:sp>
        <p:nvSpPr>
          <p:cNvPr id="957" name="最大値"/>
          <p:cNvSpPr txBox="1"/>
          <p:nvPr/>
        </p:nvSpPr>
        <p:spPr>
          <a:xfrm>
            <a:off x="6249668" y="6475264"/>
            <a:ext cx="876301"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indent="0" algn="l">
              <a:spcBef>
                <a:spcPts val="1000"/>
              </a:spcBef>
              <a:defRPr sz="2000"/>
            </a:pPr>
            <a:r>
              <a:t>最大値</a:t>
            </a:r>
          </a:p>
        </p:txBody>
      </p:sp>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9" name="NumPy入門"/>
          <p:cNvSpPr txBox="1"/>
          <p:nvPr>
            <p:ph type="ctrTitle"/>
          </p:nvPr>
        </p:nvSpPr>
        <p:spPr>
          <a:prstGeom prst="rect">
            <a:avLst/>
          </a:prstGeom>
        </p:spPr>
        <p:txBody>
          <a:bodyPr anchor="ctr"/>
          <a:lstStyle>
            <a:lvl1pPr>
              <a:defRPr sz="6000"/>
            </a:lvl1pPr>
          </a:lstStyle>
          <a:p>
            <a:pPr/>
            <a:r>
              <a:t>NumPy入門</a:t>
            </a:r>
          </a:p>
        </p:txBody>
      </p:sp>
      <p:sp>
        <p:nvSpPr>
          <p:cNvPr id="960" name="Numpy"/>
          <p:cNvSpPr txBox="1"/>
          <p:nvPr/>
        </p:nvSpPr>
        <p:spPr>
          <a:xfrm>
            <a:off x="7239420" y="7298236"/>
            <a:ext cx="1284733"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4200"/>
              </a:spcBef>
              <a:defRPr>
                <a:solidFill>
                  <a:schemeClr val="accent2">
                    <a:hueOff val="258623"/>
                    <a:satOff val="16006"/>
                    <a:lumOff val="-25223"/>
                  </a:schemeClr>
                </a:solidFill>
              </a:defRPr>
            </a:lvl1pPr>
          </a:lstStyle>
          <a:p>
            <a:pPr/>
            <a:r>
              <a:t>Numpy</a:t>
            </a:r>
          </a:p>
        </p:txBody>
      </p:sp>
      <p:sp>
        <p:nvSpPr>
          <p:cNvPr id="961" name="業界理解"/>
          <p:cNvSpPr/>
          <p:nvPr/>
        </p:nvSpPr>
        <p:spPr>
          <a:xfrm>
            <a:off x="4974818" y="5150665"/>
            <a:ext cx="1790701" cy="389479"/>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000">
                <a:solidFill>
                  <a:srgbClr val="FFFFFF"/>
                </a:solidFill>
              </a:defRPr>
            </a:lvl1pPr>
          </a:lstStyle>
          <a:p>
            <a:pPr/>
            <a:r>
              <a:t>業界理解</a:t>
            </a:r>
          </a:p>
        </p:txBody>
      </p:sp>
      <p:sp>
        <p:nvSpPr>
          <p:cNvPr id="962" name="矢印"/>
          <p:cNvSpPr/>
          <p:nvPr/>
        </p:nvSpPr>
        <p:spPr>
          <a:xfrm rot="5400000">
            <a:off x="5770091" y="5361858"/>
            <a:ext cx="200155" cy="691433"/>
          </a:xfrm>
          <a:prstGeom prst="rightArrow">
            <a:avLst>
              <a:gd name="adj1" fmla="val 33151"/>
              <a:gd name="adj2" fmla="val 242274"/>
            </a:avLst>
          </a:prstGeom>
          <a:solidFill>
            <a:srgbClr val="D6D5D5"/>
          </a:solidFill>
          <a:ln w="12700">
            <a:miter lim="400000"/>
          </a:ln>
        </p:spPr>
        <p:txBody>
          <a:bodyPr lIns="50800" tIns="50800" rIns="50800" bIns="50800" anchor="ctr"/>
          <a:lstStyle/>
          <a:p>
            <a:pPr>
              <a:defRPr sz="2000">
                <a:solidFill>
                  <a:schemeClr val="accent4">
                    <a:hueOff val="-1081314"/>
                    <a:satOff val="4338"/>
                    <a:lumOff val="-8931"/>
                  </a:schemeClr>
                </a:solidFill>
                <a:latin typeface="+mn-lt"/>
                <a:ea typeface="+mn-ea"/>
                <a:cs typeface="+mn-cs"/>
                <a:sym typeface="ヒラギノ角ゴ ProN W3"/>
              </a:defRPr>
            </a:pPr>
          </a:p>
        </p:txBody>
      </p:sp>
      <p:sp>
        <p:nvSpPr>
          <p:cNvPr id="963" name="データ理解"/>
          <p:cNvSpPr/>
          <p:nvPr/>
        </p:nvSpPr>
        <p:spPr>
          <a:xfrm>
            <a:off x="4974818" y="5875887"/>
            <a:ext cx="1790701" cy="389479"/>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000">
                <a:solidFill>
                  <a:srgbClr val="FFFFFF"/>
                </a:solidFill>
              </a:defRPr>
            </a:lvl1pPr>
          </a:lstStyle>
          <a:p>
            <a:pPr/>
            <a:r>
              <a:t>データ理解</a:t>
            </a:r>
          </a:p>
        </p:txBody>
      </p:sp>
      <p:sp>
        <p:nvSpPr>
          <p:cNvPr id="964" name="矢印"/>
          <p:cNvSpPr/>
          <p:nvPr/>
        </p:nvSpPr>
        <p:spPr>
          <a:xfrm rot="5400000">
            <a:off x="5770091" y="6076910"/>
            <a:ext cx="200155" cy="691432"/>
          </a:xfrm>
          <a:prstGeom prst="rightArrow">
            <a:avLst>
              <a:gd name="adj1" fmla="val 33151"/>
              <a:gd name="adj2" fmla="val 242274"/>
            </a:avLst>
          </a:prstGeom>
          <a:solidFill>
            <a:srgbClr val="D6D5D5"/>
          </a:solidFill>
          <a:ln w="12700">
            <a:miter lim="400000"/>
          </a:ln>
        </p:spPr>
        <p:txBody>
          <a:bodyPr lIns="50800" tIns="50800" rIns="50800" bIns="50800" anchor="ctr"/>
          <a:lstStyle/>
          <a:p>
            <a:pPr>
              <a:defRPr sz="2000">
                <a:solidFill>
                  <a:schemeClr val="accent4">
                    <a:hueOff val="-1081314"/>
                    <a:satOff val="4338"/>
                    <a:lumOff val="-8931"/>
                  </a:schemeClr>
                </a:solidFill>
                <a:latin typeface="+mn-lt"/>
                <a:ea typeface="+mn-ea"/>
                <a:cs typeface="+mn-cs"/>
                <a:sym typeface="ヒラギノ角ゴ ProN W3"/>
              </a:defRPr>
            </a:pPr>
          </a:p>
        </p:txBody>
      </p:sp>
      <p:sp>
        <p:nvSpPr>
          <p:cNvPr id="965" name="データ前処理"/>
          <p:cNvSpPr/>
          <p:nvPr/>
        </p:nvSpPr>
        <p:spPr>
          <a:xfrm>
            <a:off x="4974818" y="6591293"/>
            <a:ext cx="1790701" cy="389478"/>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000">
                <a:solidFill>
                  <a:srgbClr val="FFFFFF"/>
                </a:solidFill>
              </a:defRPr>
            </a:lvl1pPr>
          </a:lstStyle>
          <a:p>
            <a:pPr/>
            <a:r>
              <a:t>データ前処理</a:t>
            </a:r>
          </a:p>
        </p:txBody>
      </p:sp>
      <p:sp>
        <p:nvSpPr>
          <p:cNvPr id="966" name="モデル構築"/>
          <p:cNvSpPr/>
          <p:nvPr/>
        </p:nvSpPr>
        <p:spPr>
          <a:xfrm>
            <a:off x="4974818" y="7306697"/>
            <a:ext cx="1790701" cy="389479"/>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000">
                <a:solidFill>
                  <a:srgbClr val="FFFFFF"/>
                </a:solidFill>
              </a:defRPr>
            </a:lvl1pPr>
          </a:lstStyle>
          <a:p>
            <a:pPr/>
            <a:r>
              <a:t>モデル構築</a:t>
            </a:r>
          </a:p>
        </p:txBody>
      </p:sp>
      <p:sp>
        <p:nvSpPr>
          <p:cNvPr id="967" name="矢印"/>
          <p:cNvSpPr/>
          <p:nvPr/>
        </p:nvSpPr>
        <p:spPr>
          <a:xfrm rot="5400000">
            <a:off x="5770091" y="6795360"/>
            <a:ext cx="200155" cy="691433"/>
          </a:xfrm>
          <a:prstGeom prst="rightArrow">
            <a:avLst>
              <a:gd name="adj1" fmla="val 33151"/>
              <a:gd name="adj2" fmla="val 242274"/>
            </a:avLst>
          </a:prstGeom>
          <a:solidFill>
            <a:srgbClr val="D6D5D5"/>
          </a:solidFill>
          <a:ln w="12700">
            <a:miter lim="400000"/>
          </a:ln>
        </p:spPr>
        <p:txBody>
          <a:bodyPr lIns="50800" tIns="50800" rIns="50800" bIns="50800" anchor="ctr"/>
          <a:lstStyle/>
          <a:p>
            <a:pPr>
              <a:defRPr sz="2000">
                <a:solidFill>
                  <a:schemeClr val="accent4">
                    <a:hueOff val="-1081314"/>
                    <a:satOff val="4338"/>
                    <a:lumOff val="-8931"/>
                  </a:schemeClr>
                </a:solidFill>
                <a:latin typeface="+mn-lt"/>
                <a:ea typeface="+mn-ea"/>
                <a:cs typeface="+mn-cs"/>
                <a:sym typeface="ヒラギノ角ゴ ProN W3"/>
              </a:defRPr>
            </a:pPr>
          </a:p>
        </p:txBody>
      </p:sp>
      <p:sp>
        <p:nvSpPr>
          <p:cNvPr id="968" name="効果検証"/>
          <p:cNvSpPr/>
          <p:nvPr/>
        </p:nvSpPr>
        <p:spPr>
          <a:xfrm>
            <a:off x="4974818" y="8016785"/>
            <a:ext cx="1790701" cy="389479"/>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000">
                <a:solidFill>
                  <a:srgbClr val="FFFFFF"/>
                </a:solidFill>
              </a:defRPr>
            </a:lvl1pPr>
          </a:lstStyle>
          <a:p>
            <a:pPr/>
            <a:r>
              <a:t>効果検証</a:t>
            </a:r>
          </a:p>
        </p:txBody>
      </p:sp>
      <p:sp>
        <p:nvSpPr>
          <p:cNvPr id="969" name="矢印"/>
          <p:cNvSpPr/>
          <p:nvPr/>
        </p:nvSpPr>
        <p:spPr>
          <a:xfrm rot="5400000">
            <a:off x="5770091" y="7510764"/>
            <a:ext cx="200155" cy="691433"/>
          </a:xfrm>
          <a:prstGeom prst="rightArrow">
            <a:avLst>
              <a:gd name="adj1" fmla="val 33151"/>
              <a:gd name="adj2" fmla="val 242274"/>
            </a:avLst>
          </a:prstGeom>
          <a:solidFill>
            <a:srgbClr val="D6D5D5"/>
          </a:solidFill>
          <a:ln w="12700">
            <a:miter lim="400000"/>
          </a:ln>
        </p:spPr>
        <p:txBody>
          <a:bodyPr lIns="50800" tIns="50800" rIns="50800" bIns="50800" anchor="ctr"/>
          <a:lstStyle/>
          <a:p>
            <a:pPr>
              <a:defRPr sz="2000">
                <a:solidFill>
                  <a:schemeClr val="accent4">
                    <a:hueOff val="-1081314"/>
                    <a:satOff val="4338"/>
                    <a:lumOff val="-8931"/>
                  </a:schemeClr>
                </a:solidFill>
                <a:latin typeface="+mn-lt"/>
                <a:ea typeface="+mn-ea"/>
                <a:cs typeface="+mn-cs"/>
                <a:sym typeface="ヒラギノ角ゴ ProN W3"/>
              </a:defRPr>
            </a:pPr>
          </a:p>
        </p:txBody>
      </p:sp>
      <p:sp>
        <p:nvSpPr>
          <p:cNvPr id="970" name="施策実装"/>
          <p:cNvSpPr/>
          <p:nvPr/>
        </p:nvSpPr>
        <p:spPr>
          <a:xfrm>
            <a:off x="4974818" y="8726875"/>
            <a:ext cx="1790701" cy="389478"/>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000">
                <a:solidFill>
                  <a:srgbClr val="FFFFFF"/>
                </a:solidFill>
              </a:defRPr>
            </a:lvl1pPr>
          </a:lstStyle>
          <a:p>
            <a:pPr/>
            <a:r>
              <a:t>施策実装</a:t>
            </a:r>
          </a:p>
        </p:txBody>
      </p:sp>
      <p:sp>
        <p:nvSpPr>
          <p:cNvPr id="971" name="矢印"/>
          <p:cNvSpPr/>
          <p:nvPr/>
        </p:nvSpPr>
        <p:spPr>
          <a:xfrm rot="5400000">
            <a:off x="5770091" y="8220854"/>
            <a:ext cx="200155" cy="691432"/>
          </a:xfrm>
          <a:prstGeom prst="rightArrow">
            <a:avLst>
              <a:gd name="adj1" fmla="val 33151"/>
              <a:gd name="adj2" fmla="val 242274"/>
            </a:avLst>
          </a:prstGeom>
          <a:solidFill>
            <a:srgbClr val="D6D5D5"/>
          </a:solidFill>
          <a:ln w="12700">
            <a:miter lim="400000"/>
          </a:ln>
        </p:spPr>
        <p:txBody>
          <a:bodyPr lIns="50800" tIns="50800" rIns="50800" bIns="50800" anchor="ctr"/>
          <a:lstStyle/>
          <a:p>
            <a:pPr>
              <a:defRPr sz="2000">
                <a:solidFill>
                  <a:schemeClr val="accent4">
                    <a:hueOff val="-1081314"/>
                    <a:satOff val="4338"/>
                    <a:lumOff val="-8931"/>
                  </a:schemeClr>
                </a:solidFill>
                <a:latin typeface="+mn-lt"/>
                <a:ea typeface="+mn-ea"/>
                <a:cs typeface="+mn-cs"/>
                <a:sym typeface="ヒラギノ角ゴ ProN W3"/>
              </a:defRPr>
            </a:pPr>
          </a:p>
        </p:txBody>
      </p:sp>
      <p:sp>
        <p:nvSpPr>
          <p:cNvPr id="972" name="角丸四角形"/>
          <p:cNvSpPr/>
          <p:nvPr/>
        </p:nvSpPr>
        <p:spPr>
          <a:xfrm>
            <a:off x="4678348" y="7118967"/>
            <a:ext cx="2383641" cy="764938"/>
          </a:xfrm>
          <a:prstGeom prst="roundRect">
            <a:avLst>
              <a:gd name="adj" fmla="val 24904"/>
            </a:avLst>
          </a:prstGeom>
          <a:ln w="50800">
            <a:solidFill>
              <a:schemeClr val="accent2">
                <a:hueOff val="167855"/>
                <a:satOff val="17755"/>
                <a:lumOff val="-16671"/>
              </a:schemeClr>
            </a:solidFill>
            <a:miter lim="400000"/>
          </a:ln>
        </p:spPr>
        <p:txBody>
          <a:bodyPr lIns="50800" tIns="50800" rIns="50800" bIns="50800" anchor="ctr"/>
          <a:lstStyle/>
          <a:p>
            <a:pPr>
              <a:defRPr sz="2000">
                <a:solidFill>
                  <a:srgbClr val="FFFFFF"/>
                </a:solidFill>
                <a:latin typeface="+mn-lt"/>
                <a:ea typeface="+mn-ea"/>
                <a:cs typeface="+mn-cs"/>
                <a:sym typeface="ヒラギノ角ゴ ProN W3"/>
              </a:defRPr>
            </a:pPr>
          </a:p>
        </p:txBody>
      </p:sp>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4" name="NumPyとは"/>
          <p:cNvSpPr txBox="1"/>
          <p:nvPr>
            <p:ph type="title"/>
          </p:nvPr>
        </p:nvSpPr>
        <p:spPr>
          <a:xfrm>
            <a:off x="952500" y="254000"/>
            <a:ext cx="11099800" cy="915324"/>
          </a:xfrm>
          <a:prstGeom prst="rect">
            <a:avLst/>
          </a:prstGeom>
        </p:spPr>
        <p:txBody>
          <a:bodyPr anchor="t"/>
          <a:lstStyle>
            <a:lvl1pPr algn="l">
              <a:defRPr sz="5000"/>
            </a:lvl1pPr>
          </a:lstStyle>
          <a:p>
            <a:pPr/>
            <a:r>
              <a:t>NumPyとは</a:t>
            </a:r>
          </a:p>
        </p:txBody>
      </p:sp>
      <p:sp>
        <p:nvSpPr>
          <p:cNvPr id="975" name="Pythonで数値計算を行うためのライブラリ…"/>
          <p:cNvSpPr txBox="1"/>
          <p:nvPr>
            <p:ph type="body" sz="quarter" idx="4294967295"/>
          </p:nvPr>
        </p:nvSpPr>
        <p:spPr>
          <a:xfrm>
            <a:off x="952500" y="1193800"/>
            <a:ext cx="11402624" cy="2089855"/>
          </a:xfrm>
          <a:prstGeom prst="rect">
            <a:avLst/>
          </a:prstGeom>
        </p:spPr>
        <p:txBody>
          <a:bodyPr anchor="t"/>
          <a:lstStyle/>
          <a:p>
            <a:pPr marL="518583" indent="-518583">
              <a:spcBef>
                <a:spcPts val="1000"/>
              </a:spcBef>
              <a:defRPr sz="2800"/>
            </a:pPr>
            <a:r>
              <a:t>Pythonで数値計算を行うためのライブラリ</a:t>
            </a:r>
          </a:p>
          <a:p>
            <a:pPr marL="518583" indent="-518583">
              <a:spcBef>
                <a:spcPts val="1000"/>
              </a:spcBef>
              <a:defRPr sz="2800"/>
            </a:pPr>
            <a:r>
              <a:t>ベクトルや行列の計算を簡単かつ高速に実行可能</a:t>
            </a:r>
          </a:p>
          <a:p>
            <a:pPr marL="518583" indent="-518583">
              <a:spcBef>
                <a:spcPts val="1000"/>
              </a:spcBef>
              <a:defRPr sz="2800"/>
            </a:pPr>
            <a:r>
              <a:t>ベクトルや行列の数式で表現される機械学習手法の実装が可能</a:t>
            </a:r>
          </a:p>
        </p:txBody>
      </p:sp>
      <p:pic>
        <p:nvPicPr>
          <p:cNvPr id="976" name="スクリーンショット 2019-05-08 23.09.09.png" descr="スクリーンショット 2019-05-08 23.09.09.png"/>
          <p:cNvPicPr>
            <a:picLocks noChangeAspect="1"/>
          </p:cNvPicPr>
          <p:nvPr/>
        </p:nvPicPr>
        <p:blipFill>
          <a:blip r:embed="rId2">
            <a:extLst/>
          </a:blip>
          <a:stretch>
            <a:fillRect/>
          </a:stretch>
        </p:blipFill>
        <p:spPr>
          <a:xfrm>
            <a:off x="4313899" y="4322205"/>
            <a:ext cx="4377002" cy="1709116"/>
          </a:xfrm>
          <a:prstGeom prst="rect">
            <a:avLst/>
          </a:prstGeom>
          <a:ln w="12700">
            <a:miter lim="400000"/>
          </a:ln>
        </p:spPr>
      </p:pic>
      <p:sp>
        <p:nvSpPr>
          <p:cNvPr id="977" name="NumPyによって"/>
          <p:cNvSpPr txBox="1"/>
          <p:nvPr/>
        </p:nvSpPr>
        <p:spPr>
          <a:xfrm>
            <a:off x="1992480" y="3745923"/>
            <a:ext cx="4747122" cy="457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800"/>
            </a:lvl1pPr>
          </a:lstStyle>
          <a:p>
            <a:pPr/>
            <a:r>
              <a:t>NumPyによって</a:t>
            </a:r>
          </a:p>
        </p:txBody>
      </p:sp>
      <p:sp>
        <p:nvSpPr>
          <p:cNvPr id="978" name="とか"/>
          <p:cNvSpPr txBox="1"/>
          <p:nvPr/>
        </p:nvSpPr>
        <p:spPr>
          <a:xfrm>
            <a:off x="1992480" y="6150402"/>
            <a:ext cx="4747122" cy="45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800"/>
            </a:lvl1pPr>
          </a:lstStyle>
          <a:p>
            <a:pPr/>
            <a:r>
              <a:t>とか</a:t>
            </a:r>
          </a:p>
        </p:txBody>
      </p:sp>
      <p:sp>
        <p:nvSpPr>
          <p:cNvPr id="979" name="といった計算が簡単かつ高速に実行可能!"/>
          <p:cNvSpPr txBox="1"/>
          <p:nvPr/>
        </p:nvSpPr>
        <p:spPr>
          <a:xfrm>
            <a:off x="1992480" y="8554882"/>
            <a:ext cx="7571544" cy="45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800"/>
            </a:lvl1pPr>
          </a:lstStyle>
          <a:p>
            <a:pPr/>
            <a:r>
              <a:t>といった計算が簡単かつ高速に実行可能!</a:t>
            </a:r>
          </a:p>
        </p:txBody>
      </p:sp>
      <p:pic>
        <p:nvPicPr>
          <p:cNvPr id="980" name="スクリーンショット 2019-05-09 3.20.59.png" descr="スクリーンショット 2019-05-09 3.20.59.png"/>
          <p:cNvPicPr>
            <a:picLocks noChangeAspect="1"/>
          </p:cNvPicPr>
          <p:nvPr/>
        </p:nvPicPr>
        <p:blipFill>
          <a:blip r:embed="rId3">
            <a:extLst/>
          </a:blip>
          <a:stretch>
            <a:fillRect/>
          </a:stretch>
        </p:blipFill>
        <p:spPr>
          <a:xfrm>
            <a:off x="2620919" y="6835398"/>
            <a:ext cx="9597008" cy="1082996"/>
          </a:xfrm>
          <a:prstGeom prst="rect">
            <a:avLst/>
          </a:prstGeom>
          <a:ln w="12700">
            <a:miter lim="400000"/>
          </a:ln>
        </p:spPr>
      </p:pic>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2" name="NumPyとは"/>
          <p:cNvSpPr txBox="1"/>
          <p:nvPr>
            <p:ph type="title"/>
          </p:nvPr>
        </p:nvSpPr>
        <p:spPr>
          <a:xfrm>
            <a:off x="952500" y="254000"/>
            <a:ext cx="11099800" cy="915324"/>
          </a:xfrm>
          <a:prstGeom prst="rect">
            <a:avLst/>
          </a:prstGeom>
        </p:spPr>
        <p:txBody>
          <a:bodyPr anchor="t"/>
          <a:lstStyle>
            <a:lvl1pPr algn="l">
              <a:defRPr sz="5000"/>
            </a:lvl1pPr>
          </a:lstStyle>
          <a:p>
            <a:pPr/>
            <a:r>
              <a:t>NumPyとは</a:t>
            </a:r>
          </a:p>
        </p:txBody>
      </p:sp>
      <p:sp>
        <p:nvSpPr>
          <p:cNvPr id="983" name="Pythonで数値計算を行うためのライブラリ…"/>
          <p:cNvSpPr txBox="1"/>
          <p:nvPr>
            <p:ph type="body" idx="4294967295"/>
          </p:nvPr>
        </p:nvSpPr>
        <p:spPr>
          <a:xfrm>
            <a:off x="952500" y="1193800"/>
            <a:ext cx="11402624" cy="5225968"/>
          </a:xfrm>
          <a:prstGeom prst="rect">
            <a:avLst/>
          </a:prstGeom>
        </p:spPr>
        <p:txBody>
          <a:bodyPr anchor="t"/>
          <a:lstStyle/>
          <a:p>
            <a:pPr marL="518583" indent="-518583">
              <a:spcBef>
                <a:spcPts val="1000"/>
              </a:spcBef>
              <a:defRPr sz="2800"/>
            </a:pPr>
            <a:r>
              <a:t>Pythonで数値計算を行うためのライブラリ</a:t>
            </a:r>
          </a:p>
          <a:p>
            <a:pPr marL="518583" indent="-518583">
              <a:spcBef>
                <a:spcPts val="1000"/>
              </a:spcBef>
              <a:defRPr sz="2800"/>
            </a:pPr>
            <a:r>
              <a:t>行列の計算を簡単かつ高速に実行可能</a:t>
            </a:r>
          </a:p>
          <a:p>
            <a:pPr marL="518583" indent="-518583">
              <a:spcBef>
                <a:spcPts val="1000"/>
              </a:spcBef>
              <a:defRPr sz="2800"/>
            </a:pPr>
            <a:r>
              <a:t>行列の数式で表現される機械学習手法の実装が可能</a:t>
            </a:r>
          </a:p>
          <a:p>
            <a:pPr marL="518583" indent="-518583">
              <a:spcBef>
                <a:spcPts val="1000"/>
              </a:spcBef>
              <a:defRPr sz="2800"/>
            </a:pPr>
          </a:p>
          <a:p>
            <a:pPr marL="518583" indent="-518583">
              <a:spcBef>
                <a:spcPts val="1000"/>
              </a:spcBef>
              <a:defRPr sz="2800"/>
            </a:pPr>
            <a:r>
              <a:rPr>
                <a:latin typeface="ヒラギノ角ゴ ProN W6"/>
                <a:ea typeface="ヒラギノ角ゴ ProN W6"/>
                <a:cs typeface="ヒラギノ角ゴ ProN W6"/>
                <a:sym typeface="ヒラギノ角ゴ ProN W6"/>
              </a:rPr>
              <a:t>本章の目的：</a:t>
            </a:r>
            <a:br>
              <a:rPr>
                <a:latin typeface="ヒラギノ角ゴ ProN W6"/>
                <a:ea typeface="ヒラギノ角ゴ ProN W6"/>
                <a:cs typeface="ヒラギノ角ゴ ProN W6"/>
                <a:sym typeface="ヒラギノ角ゴ ProN W6"/>
              </a:rPr>
            </a:br>
            <a:r>
              <a:rPr>
                <a:latin typeface="ヒラギノ角ゴ ProN W6"/>
                <a:ea typeface="ヒラギノ角ゴ ProN W6"/>
                <a:cs typeface="ヒラギノ角ゴ ProN W6"/>
                <a:sym typeface="ヒラギノ角ゴ ProN W6"/>
              </a:rPr>
              <a:t>　NumPyを用いて，Python上に行列の数式を実装</a:t>
            </a:r>
            <a:br>
              <a:rPr>
                <a:latin typeface="ヒラギノ角ゴ ProN W6"/>
                <a:ea typeface="ヒラギノ角ゴ ProN W6"/>
                <a:cs typeface="ヒラギノ角ゴ ProN W6"/>
                <a:sym typeface="ヒラギノ角ゴ ProN W6"/>
              </a:rPr>
            </a:br>
            <a:r>
              <a:rPr>
                <a:latin typeface="ヒラギノ角ゴ ProN W6"/>
                <a:ea typeface="ヒラギノ角ゴ ProN W6"/>
                <a:cs typeface="ヒラギノ角ゴ ProN W6"/>
                <a:sym typeface="ヒラギノ角ゴ ProN W6"/>
              </a:rPr>
              <a:t>　できるようになる</a:t>
            </a:r>
          </a:p>
        </p:txBody>
      </p:sp>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85" name="スクリーンショット 2019-05-15 3.44.13.png" descr="スクリーンショット 2019-05-15 3.44.13.png"/>
          <p:cNvPicPr>
            <a:picLocks noChangeAspect="1"/>
          </p:cNvPicPr>
          <p:nvPr/>
        </p:nvPicPr>
        <p:blipFill>
          <a:blip r:embed="rId2">
            <a:extLst/>
          </a:blip>
          <a:srcRect l="0" t="59546" r="30671" b="0"/>
          <a:stretch>
            <a:fillRect/>
          </a:stretch>
        </p:blipFill>
        <p:spPr>
          <a:xfrm>
            <a:off x="6208396" y="4636301"/>
            <a:ext cx="6163330" cy="2580595"/>
          </a:xfrm>
          <a:prstGeom prst="rect">
            <a:avLst/>
          </a:prstGeom>
          <a:ln w="12700">
            <a:miter lim="400000"/>
          </a:ln>
        </p:spPr>
      </p:pic>
      <p:sp>
        <p:nvSpPr>
          <p:cNvPr id="986" name="多次元配列"/>
          <p:cNvSpPr txBox="1"/>
          <p:nvPr>
            <p:ph type="title"/>
          </p:nvPr>
        </p:nvSpPr>
        <p:spPr>
          <a:xfrm>
            <a:off x="952500" y="254000"/>
            <a:ext cx="11099800" cy="915324"/>
          </a:xfrm>
          <a:prstGeom prst="rect">
            <a:avLst/>
          </a:prstGeom>
        </p:spPr>
        <p:txBody>
          <a:bodyPr anchor="t"/>
          <a:lstStyle>
            <a:lvl1pPr algn="l">
              <a:defRPr sz="5000"/>
            </a:lvl1pPr>
          </a:lstStyle>
          <a:p>
            <a:pPr/>
            <a:r>
              <a:t>多次元配列</a:t>
            </a:r>
          </a:p>
        </p:txBody>
      </p:sp>
      <p:sp>
        <p:nvSpPr>
          <p:cNvPr id="987" name="ベクトルや行列のプログラミング上での表現…"/>
          <p:cNvSpPr txBox="1"/>
          <p:nvPr>
            <p:ph type="body" sz="half" idx="4294967295"/>
          </p:nvPr>
        </p:nvSpPr>
        <p:spPr>
          <a:xfrm>
            <a:off x="952500" y="1193800"/>
            <a:ext cx="11402624" cy="2789862"/>
          </a:xfrm>
          <a:prstGeom prst="rect">
            <a:avLst/>
          </a:prstGeom>
        </p:spPr>
        <p:txBody>
          <a:bodyPr anchor="t"/>
          <a:lstStyle/>
          <a:p>
            <a:pPr marL="518583" indent="-518583">
              <a:spcBef>
                <a:spcPts val="1000"/>
              </a:spcBef>
              <a:defRPr sz="2800"/>
            </a:pPr>
            <a:r>
              <a:t>ベクトルや行列のプログラミング上での表現</a:t>
            </a:r>
          </a:p>
          <a:p>
            <a:pPr marL="518583" indent="-518583">
              <a:spcBef>
                <a:spcPts val="1000"/>
              </a:spcBef>
              <a:defRPr sz="2800"/>
            </a:pPr>
            <a:r>
              <a:t>NumPyでは多次元配列を「ndarray」というクラスで表現する</a:t>
            </a:r>
            <a:br/>
            <a:r>
              <a:t>→ 基本的にはリストを「</a:t>
            </a:r>
            <a:r>
              <a:rPr>
                <a:latin typeface="ヒラギノ角ゴ ProN W6"/>
                <a:ea typeface="ヒラギノ角ゴ ProN W6"/>
                <a:cs typeface="ヒラギノ角ゴ ProN W6"/>
                <a:sym typeface="ヒラギノ角ゴ ProN W6"/>
              </a:rPr>
              <a:t>np.array()</a:t>
            </a:r>
            <a:r>
              <a:t>」に渡すことでを作成可能</a:t>
            </a:r>
          </a:p>
        </p:txBody>
      </p:sp>
      <p:sp>
        <p:nvSpPr>
          <p:cNvPr id="988" name="方程式"/>
          <p:cNvSpPr txBox="1"/>
          <p:nvPr/>
        </p:nvSpPr>
        <p:spPr>
          <a:xfrm>
            <a:off x="1267283" y="4785764"/>
            <a:ext cx="2465706" cy="2281556"/>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d>
                    <m:dPr>
                      <m:ctrlPr>
                        <a:rPr xmlns:a="http://schemas.openxmlformats.org/drawingml/2006/main" sz="5000" i="1">
                          <a:solidFill>
                            <a:srgbClr val="000000"/>
                          </a:solidFill>
                          <a:latin typeface="Cambria Math" panose="02040503050406030204" pitchFamily="18" charset="0"/>
                        </a:rPr>
                      </m:ctrlPr>
                      <m:begChr m:val="["/>
                      <m:endChr m:val="]"/>
                    </m:dPr>
                    <m:e>
                      <m:m>
                        <m:mPr>
                          <m:ctrlPr>
                            <a:rPr xmlns:a="http://schemas.openxmlformats.org/drawingml/2006/main" sz="5000" i="1">
                              <a:solidFill>
                                <a:srgbClr val="000000"/>
                              </a:solidFill>
                              <a:latin typeface="Cambria Math" panose="02040503050406030204" pitchFamily="18" charset="0"/>
                            </a:rPr>
                          </m:ctrlPr>
                          <m:baseJc m:val="center"/>
                          <m:plcHide m:val="on"/>
                          <m:mcs>
                            <m:mc>
                              <m:mcPr>
                                <m:count m:val="3"/>
                                <m:mcJc m:val="center"/>
                              </m:mcPr>
                            </m:mc>
                          </m:mcs>
                        </m:mPr>
                        <m:mr>
                          <m:e>
                            <m:r>
                              <a:rPr xmlns:a="http://schemas.openxmlformats.org/drawingml/2006/main" sz="5000" i="1">
                                <a:solidFill>
                                  <a:srgbClr val="000000"/>
                                </a:solidFill>
                                <a:latin typeface="Cambria Math" panose="02040503050406030204" pitchFamily="18" charset="0"/>
                              </a:rPr>
                              <m:t>1</m:t>
                            </m:r>
                          </m:e>
                          <m:e>
                            <m:r>
                              <a:rPr xmlns:a="http://schemas.openxmlformats.org/drawingml/2006/main" sz="5000" i="1">
                                <a:solidFill>
                                  <a:srgbClr val="000000"/>
                                </a:solidFill>
                                <a:latin typeface="Cambria Math" panose="02040503050406030204" pitchFamily="18" charset="0"/>
                              </a:rPr>
                              <m:t>2</m:t>
                            </m:r>
                          </m:e>
                          <m:e>
                            <m:r>
                              <a:rPr xmlns:a="http://schemas.openxmlformats.org/drawingml/2006/main" sz="5000" i="1">
                                <a:solidFill>
                                  <a:srgbClr val="000000"/>
                                </a:solidFill>
                                <a:latin typeface="Cambria Math" panose="02040503050406030204" pitchFamily="18" charset="0"/>
                              </a:rPr>
                              <m:t>3</m:t>
                            </m:r>
                          </m:e>
                        </m:mr>
                        <m:mr>
                          <m:e>
                            <m:r>
                              <a:rPr xmlns:a="http://schemas.openxmlformats.org/drawingml/2006/main" sz="5000" i="1">
                                <a:solidFill>
                                  <a:srgbClr val="000000"/>
                                </a:solidFill>
                                <a:latin typeface="Cambria Math" panose="02040503050406030204" pitchFamily="18" charset="0"/>
                              </a:rPr>
                              <m:t>4</m:t>
                            </m:r>
                          </m:e>
                          <m:e>
                            <m:r>
                              <a:rPr xmlns:a="http://schemas.openxmlformats.org/drawingml/2006/main" sz="5000" i="1">
                                <a:solidFill>
                                  <a:srgbClr val="000000"/>
                                </a:solidFill>
                                <a:latin typeface="Cambria Math" panose="02040503050406030204" pitchFamily="18" charset="0"/>
                              </a:rPr>
                              <m:t>5</m:t>
                            </m:r>
                          </m:e>
                          <m:e>
                            <m:r>
                              <a:rPr xmlns:a="http://schemas.openxmlformats.org/drawingml/2006/main" sz="5000" i="1">
                                <a:solidFill>
                                  <a:srgbClr val="000000"/>
                                </a:solidFill>
                                <a:latin typeface="Cambria Math" panose="02040503050406030204" pitchFamily="18" charset="0"/>
                              </a:rPr>
                              <m:t>6</m:t>
                            </m:r>
                          </m:e>
                        </m:mr>
                        <m:mr>
                          <m:e>
                            <m:r>
                              <a:rPr xmlns:a="http://schemas.openxmlformats.org/drawingml/2006/main" sz="5000" i="1">
                                <a:solidFill>
                                  <a:srgbClr val="000000"/>
                                </a:solidFill>
                                <a:latin typeface="Cambria Math" panose="02040503050406030204" pitchFamily="18" charset="0"/>
                              </a:rPr>
                              <m:t>7</m:t>
                            </m:r>
                          </m:e>
                          <m:e>
                            <m:r>
                              <a:rPr xmlns:a="http://schemas.openxmlformats.org/drawingml/2006/main" sz="5000" i="1">
                                <a:solidFill>
                                  <a:srgbClr val="000000"/>
                                </a:solidFill>
                                <a:latin typeface="Cambria Math" panose="02040503050406030204" pitchFamily="18" charset="0"/>
                              </a:rPr>
                              <m:t>8</m:t>
                            </m:r>
                          </m:e>
                          <m:e>
                            <m:r>
                              <a:rPr xmlns:a="http://schemas.openxmlformats.org/drawingml/2006/main" sz="5000" i="1">
                                <a:solidFill>
                                  <a:srgbClr val="000000"/>
                                </a:solidFill>
                                <a:latin typeface="Cambria Math" panose="02040503050406030204" pitchFamily="18" charset="0"/>
                              </a:rPr>
                              <m:t>9</m:t>
                            </m:r>
                          </m:e>
                        </m:mr>
                      </m:m>
                    </m:e>
                  </m:d>
                </m:oMath>
              </m:oMathPara>
            </a14:m>
            <a:endParaRPr sz="5000"/>
          </a:p>
        </p:txBody>
      </p:sp>
      <p:sp>
        <p:nvSpPr>
          <p:cNvPr id="989" name="行列"/>
          <p:cNvSpPr txBox="1"/>
          <p:nvPr/>
        </p:nvSpPr>
        <p:spPr>
          <a:xfrm>
            <a:off x="869455" y="3816189"/>
            <a:ext cx="8763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vl1pPr>
          </a:lstStyle>
          <a:p>
            <a:pPr/>
            <a:r>
              <a:t>行列</a:t>
            </a:r>
          </a:p>
        </p:txBody>
      </p:sp>
      <p:sp>
        <p:nvSpPr>
          <p:cNvPr id="990" name="をndarrayで表現"/>
          <p:cNvSpPr txBox="1"/>
          <p:nvPr/>
        </p:nvSpPr>
        <p:spPr>
          <a:xfrm>
            <a:off x="869455" y="7554294"/>
            <a:ext cx="326136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vl1pPr>
          </a:lstStyle>
          <a:p>
            <a:pPr/>
            <a:r>
              <a:t>をndarrayで表現</a:t>
            </a:r>
          </a:p>
        </p:txBody>
      </p:sp>
      <p:sp>
        <p:nvSpPr>
          <p:cNvPr id="991" name="矢印"/>
          <p:cNvSpPr/>
          <p:nvPr/>
        </p:nvSpPr>
        <p:spPr>
          <a:xfrm>
            <a:off x="4710200" y="5519739"/>
            <a:ext cx="756142" cy="813606"/>
          </a:xfrm>
          <a:prstGeom prst="rightArrow">
            <a:avLst>
              <a:gd name="adj1" fmla="val 46007"/>
              <a:gd name="adj2" fmla="val 49601"/>
            </a:avLst>
          </a:prstGeom>
          <a:solidFill>
            <a:schemeClr val="accent1"/>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992" name="行列のndarrayを作成の場合は…"/>
          <p:cNvSpPr/>
          <p:nvPr/>
        </p:nvSpPr>
        <p:spPr>
          <a:xfrm>
            <a:off x="6227538" y="6394684"/>
            <a:ext cx="6449616" cy="22324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257" y="0"/>
                </a:moveTo>
                <a:lnTo>
                  <a:pt x="14824" y="10644"/>
                </a:lnTo>
                <a:lnTo>
                  <a:pt x="554" y="10644"/>
                </a:lnTo>
                <a:cubicBezTo>
                  <a:pt x="248" y="10644"/>
                  <a:pt x="0" y="11361"/>
                  <a:pt x="0" y="12246"/>
                </a:cubicBezTo>
                <a:lnTo>
                  <a:pt x="0" y="19999"/>
                </a:lnTo>
                <a:cubicBezTo>
                  <a:pt x="0" y="20884"/>
                  <a:pt x="248" y="21600"/>
                  <a:pt x="554" y="21600"/>
                </a:cubicBezTo>
                <a:lnTo>
                  <a:pt x="21046" y="21600"/>
                </a:lnTo>
                <a:cubicBezTo>
                  <a:pt x="21352" y="21600"/>
                  <a:pt x="21600" y="20884"/>
                  <a:pt x="21600" y="19999"/>
                </a:cubicBezTo>
                <a:lnTo>
                  <a:pt x="21600" y="12246"/>
                </a:lnTo>
                <a:cubicBezTo>
                  <a:pt x="21600" y="11361"/>
                  <a:pt x="21352" y="10644"/>
                  <a:pt x="21046" y="10644"/>
                </a:cubicBezTo>
                <a:lnTo>
                  <a:pt x="15691" y="10644"/>
                </a:lnTo>
                <a:lnTo>
                  <a:pt x="15257" y="0"/>
                </a:lnTo>
                <a:close/>
              </a:path>
            </a:pathLst>
          </a:custGeom>
          <a:ln w="381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2000">
                <a:solidFill>
                  <a:schemeClr val="accent5">
                    <a:hueOff val="-82419"/>
                    <a:satOff val="-9513"/>
                    <a:lumOff val="-16343"/>
                  </a:schemeClr>
                </a:solidFill>
              </a:defRPr>
            </a:pPr>
            <a:r>
              <a:t>行列のndarrayを作成の場合は</a:t>
            </a:r>
          </a:p>
          <a:p>
            <a:pPr>
              <a:defRPr sz="2000">
                <a:solidFill>
                  <a:schemeClr val="accent5">
                    <a:hueOff val="-82419"/>
                    <a:satOff val="-9513"/>
                    <a:lumOff val="-16343"/>
                  </a:schemeClr>
                </a:solidFill>
              </a:defRPr>
            </a:pPr>
            <a:r>
              <a:t>リスト2重にし「np.array()」に渡す</a:t>
            </a:r>
          </a:p>
        </p:txBody>
      </p:sp>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4" name="ndarrayの次元数・形・サイズ"/>
          <p:cNvSpPr txBox="1"/>
          <p:nvPr>
            <p:ph type="title"/>
          </p:nvPr>
        </p:nvSpPr>
        <p:spPr>
          <a:xfrm>
            <a:off x="952500" y="254000"/>
            <a:ext cx="11099800" cy="915324"/>
          </a:xfrm>
          <a:prstGeom prst="rect">
            <a:avLst/>
          </a:prstGeom>
        </p:spPr>
        <p:txBody>
          <a:bodyPr anchor="t"/>
          <a:lstStyle>
            <a:lvl1pPr algn="l">
              <a:defRPr sz="5000"/>
            </a:lvl1pPr>
          </a:lstStyle>
          <a:p>
            <a:pPr/>
            <a:r>
              <a:t>ndarrayの次元数・形・サイズ</a:t>
            </a:r>
          </a:p>
        </p:txBody>
      </p:sp>
      <p:sp>
        <p:nvSpPr>
          <p:cNvPr id="995" name="ndarrayは，次元数・形・サイズといった情報を保存する"/>
          <p:cNvSpPr txBox="1"/>
          <p:nvPr>
            <p:ph type="body" sz="quarter" idx="4294967295"/>
          </p:nvPr>
        </p:nvSpPr>
        <p:spPr>
          <a:xfrm>
            <a:off x="952500" y="1193800"/>
            <a:ext cx="11402624" cy="1241152"/>
          </a:xfrm>
          <a:prstGeom prst="rect">
            <a:avLst/>
          </a:prstGeom>
        </p:spPr>
        <p:txBody>
          <a:bodyPr anchor="t"/>
          <a:lstStyle/>
          <a:p>
            <a:pPr marL="518583" indent="-518583">
              <a:spcBef>
                <a:spcPts val="1000"/>
              </a:spcBef>
              <a:defRPr sz="2800"/>
            </a:pPr>
            <a:r>
              <a:t>ndarrayは，</a:t>
            </a:r>
            <a:r>
              <a:rPr>
                <a:latin typeface="ヒラギノ角ゴ ProN W6"/>
                <a:ea typeface="ヒラギノ角ゴ ProN W6"/>
                <a:cs typeface="ヒラギノ角ゴ ProN W6"/>
                <a:sym typeface="ヒラギノ角ゴ ProN W6"/>
              </a:rPr>
              <a:t>次元数</a:t>
            </a:r>
            <a:r>
              <a:t>・</a:t>
            </a:r>
            <a:r>
              <a:rPr>
                <a:latin typeface="ヒラギノ角ゴ ProN W6"/>
                <a:ea typeface="ヒラギノ角ゴ ProN W6"/>
                <a:cs typeface="ヒラギノ角ゴ ProN W6"/>
                <a:sym typeface="ヒラギノ角ゴ ProN W6"/>
              </a:rPr>
              <a:t>形</a:t>
            </a:r>
            <a:r>
              <a:t>・</a:t>
            </a:r>
            <a:r>
              <a:rPr>
                <a:latin typeface="ヒラギノ角ゴ ProN W6"/>
                <a:ea typeface="ヒラギノ角ゴ ProN W6"/>
                <a:cs typeface="ヒラギノ角ゴ ProN W6"/>
                <a:sym typeface="ヒラギノ角ゴ ProN W6"/>
              </a:rPr>
              <a:t>サイズ</a:t>
            </a:r>
            <a:r>
              <a:t>といった情報を保存する</a:t>
            </a:r>
          </a:p>
        </p:txBody>
      </p:sp>
      <p:sp>
        <p:nvSpPr>
          <p:cNvPr id="996" name="方程式"/>
          <p:cNvSpPr txBox="1"/>
          <p:nvPr/>
        </p:nvSpPr>
        <p:spPr>
          <a:xfrm>
            <a:off x="2376356" y="5088444"/>
            <a:ext cx="2465706" cy="2281556"/>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d>
                    <m:dPr>
                      <m:ctrlPr>
                        <a:rPr xmlns:a="http://schemas.openxmlformats.org/drawingml/2006/main" sz="5000" i="1">
                          <a:solidFill>
                            <a:srgbClr val="000000"/>
                          </a:solidFill>
                          <a:latin typeface="Cambria Math" panose="02040503050406030204" pitchFamily="18" charset="0"/>
                        </a:rPr>
                      </m:ctrlPr>
                      <m:begChr m:val="["/>
                      <m:endChr m:val="]"/>
                    </m:dPr>
                    <m:e>
                      <m:m>
                        <m:mPr>
                          <m:ctrlPr>
                            <a:rPr xmlns:a="http://schemas.openxmlformats.org/drawingml/2006/main" sz="5000" i="1">
                              <a:solidFill>
                                <a:srgbClr val="000000"/>
                              </a:solidFill>
                              <a:latin typeface="Cambria Math" panose="02040503050406030204" pitchFamily="18" charset="0"/>
                            </a:rPr>
                          </m:ctrlPr>
                          <m:baseJc m:val="center"/>
                          <m:plcHide m:val="on"/>
                          <m:mcs>
                            <m:mc>
                              <m:mcPr>
                                <m:count m:val="3"/>
                                <m:mcJc m:val="center"/>
                              </m:mcPr>
                            </m:mc>
                          </m:mcs>
                        </m:mPr>
                        <m:mr>
                          <m:e>
                            <m:r>
                              <a:rPr xmlns:a="http://schemas.openxmlformats.org/drawingml/2006/main" sz="5000" i="1">
                                <a:solidFill>
                                  <a:srgbClr val="000000"/>
                                </a:solidFill>
                                <a:latin typeface="Cambria Math" panose="02040503050406030204" pitchFamily="18" charset="0"/>
                              </a:rPr>
                              <m:t>1</m:t>
                            </m:r>
                          </m:e>
                          <m:e>
                            <m:r>
                              <a:rPr xmlns:a="http://schemas.openxmlformats.org/drawingml/2006/main" sz="5000" i="1">
                                <a:solidFill>
                                  <a:srgbClr val="000000"/>
                                </a:solidFill>
                                <a:latin typeface="Cambria Math" panose="02040503050406030204" pitchFamily="18" charset="0"/>
                              </a:rPr>
                              <m:t>2</m:t>
                            </m:r>
                          </m:e>
                          <m:e>
                            <m:r>
                              <a:rPr xmlns:a="http://schemas.openxmlformats.org/drawingml/2006/main" sz="5000" i="1">
                                <a:solidFill>
                                  <a:srgbClr val="000000"/>
                                </a:solidFill>
                                <a:latin typeface="Cambria Math" panose="02040503050406030204" pitchFamily="18" charset="0"/>
                              </a:rPr>
                              <m:t>3</m:t>
                            </m:r>
                          </m:e>
                        </m:mr>
                        <m:mr>
                          <m:e>
                            <m:r>
                              <a:rPr xmlns:a="http://schemas.openxmlformats.org/drawingml/2006/main" sz="5000" i="1">
                                <a:solidFill>
                                  <a:srgbClr val="000000"/>
                                </a:solidFill>
                                <a:latin typeface="Cambria Math" panose="02040503050406030204" pitchFamily="18" charset="0"/>
                              </a:rPr>
                              <m:t>4</m:t>
                            </m:r>
                          </m:e>
                          <m:e>
                            <m:r>
                              <a:rPr xmlns:a="http://schemas.openxmlformats.org/drawingml/2006/main" sz="5000" i="1">
                                <a:solidFill>
                                  <a:srgbClr val="000000"/>
                                </a:solidFill>
                                <a:latin typeface="Cambria Math" panose="02040503050406030204" pitchFamily="18" charset="0"/>
                              </a:rPr>
                              <m:t>5</m:t>
                            </m:r>
                          </m:e>
                          <m:e>
                            <m:r>
                              <a:rPr xmlns:a="http://schemas.openxmlformats.org/drawingml/2006/main" sz="5000" i="1">
                                <a:solidFill>
                                  <a:srgbClr val="000000"/>
                                </a:solidFill>
                                <a:latin typeface="Cambria Math" panose="02040503050406030204" pitchFamily="18" charset="0"/>
                              </a:rPr>
                              <m:t>6</m:t>
                            </m:r>
                          </m:e>
                        </m:mr>
                        <m:mr>
                          <m:e>
                            <m:r>
                              <a:rPr xmlns:a="http://schemas.openxmlformats.org/drawingml/2006/main" sz="5000" i="1">
                                <a:solidFill>
                                  <a:srgbClr val="000000"/>
                                </a:solidFill>
                                <a:latin typeface="Cambria Math" panose="02040503050406030204" pitchFamily="18" charset="0"/>
                              </a:rPr>
                              <m:t>7</m:t>
                            </m:r>
                          </m:e>
                          <m:e>
                            <m:r>
                              <a:rPr xmlns:a="http://schemas.openxmlformats.org/drawingml/2006/main" sz="5000" i="1">
                                <a:solidFill>
                                  <a:srgbClr val="000000"/>
                                </a:solidFill>
                                <a:latin typeface="Cambria Math" panose="02040503050406030204" pitchFamily="18" charset="0"/>
                              </a:rPr>
                              <m:t>8</m:t>
                            </m:r>
                          </m:e>
                          <m:e>
                            <m:r>
                              <a:rPr xmlns:a="http://schemas.openxmlformats.org/drawingml/2006/main" sz="5000" i="1">
                                <a:solidFill>
                                  <a:srgbClr val="000000"/>
                                </a:solidFill>
                                <a:latin typeface="Cambria Math" panose="02040503050406030204" pitchFamily="18" charset="0"/>
                              </a:rPr>
                              <m:t>9</m:t>
                            </m:r>
                          </m:e>
                        </m:mr>
                      </m:m>
                    </m:e>
                  </m:d>
                </m:oMath>
              </m:oMathPara>
            </a14:m>
            <a:endParaRPr sz="5000"/>
          </a:p>
        </p:txBody>
      </p:sp>
      <p:sp>
        <p:nvSpPr>
          <p:cNvPr id="997" name="次元数：多次元配列が持つ方向の数"/>
          <p:cNvSpPr txBox="1"/>
          <p:nvPr/>
        </p:nvSpPr>
        <p:spPr>
          <a:xfrm>
            <a:off x="1083591" y="2988594"/>
            <a:ext cx="62103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vl1pPr>
          </a:lstStyle>
          <a:p>
            <a:pPr/>
            <a:r>
              <a:t>次元数：多次元配列が持つ方向の数</a:t>
            </a:r>
          </a:p>
        </p:txBody>
      </p:sp>
      <p:sp>
        <p:nvSpPr>
          <p:cNvPr id="998" name="線"/>
          <p:cNvSpPr/>
          <p:nvPr/>
        </p:nvSpPr>
        <p:spPr>
          <a:xfrm flipH="1">
            <a:off x="1762956" y="5065255"/>
            <a:ext cx="1" cy="2327934"/>
          </a:xfrm>
          <a:prstGeom prst="line">
            <a:avLst/>
          </a:prstGeom>
          <a:ln w="50800">
            <a:solidFill>
              <a:schemeClr val="accent5">
                <a:hueOff val="-82419"/>
                <a:satOff val="-9513"/>
                <a:lumOff val="-16343"/>
              </a:schemeClr>
            </a:solidFill>
            <a:miter lim="400000"/>
            <a:tailEnd type="triangle"/>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999" name="1方向"/>
          <p:cNvSpPr txBox="1"/>
          <p:nvPr/>
        </p:nvSpPr>
        <p:spPr>
          <a:xfrm>
            <a:off x="712917" y="6026022"/>
            <a:ext cx="940918" cy="406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1方向</a:t>
            </a:r>
          </a:p>
        </p:txBody>
      </p:sp>
      <p:sp>
        <p:nvSpPr>
          <p:cNvPr id="1000" name="線"/>
          <p:cNvSpPr/>
          <p:nvPr/>
        </p:nvSpPr>
        <p:spPr>
          <a:xfrm>
            <a:off x="2336698" y="4716301"/>
            <a:ext cx="2545021" cy="1"/>
          </a:xfrm>
          <a:prstGeom prst="line">
            <a:avLst/>
          </a:prstGeom>
          <a:ln w="50800">
            <a:solidFill>
              <a:schemeClr val="accent5">
                <a:hueOff val="-82419"/>
                <a:satOff val="-9513"/>
                <a:lumOff val="-16343"/>
              </a:schemeClr>
            </a:solidFill>
            <a:miter lim="400000"/>
            <a:tailEnd type="triangle"/>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001" name="2方向"/>
          <p:cNvSpPr txBox="1"/>
          <p:nvPr/>
        </p:nvSpPr>
        <p:spPr>
          <a:xfrm>
            <a:off x="3138749" y="4248208"/>
            <a:ext cx="940919"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2方向</a:t>
            </a:r>
          </a:p>
        </p:txBody>
      </p:sp>
      <p:pic>
        <p:nvPicPr>
          <p:cNvPr id="1002" name="スクリーンショット 2019-05-15 3.44.13.png" descr="スクリーンショット 2019-05-15 3.44.13.png"/>
          <p:cNvPicPr>
            <a:picLocks noChangeAspect="1"/>
          </p:cNvPicPr>
          <p:nvPr/>
        </p:nvPicPr>
        <p:blipFill>
          <a:blip r:embed="rId2">
            <a:extLst/>
          </a:blip>
          <a:srcRect l="0" t="59546" r="30671" b="0"/>
          <a:stretch>
            <a:fillRect/>
          </a:stretch>
        </p:blipFill>
        <p:spPr>
          <a:xfrm>
            <a:off x="6092528" y="3848399"/>
            <a:ext cx="6163330" cy="2580595"/>
          </a:xfrm>
          <a:prstGeom prst="rect">
            <a:avLst/>
          </a:prstGeom>
          <a:ln w="12700">
            <a:miter lim="400000"/>
          </a:ln>
        </p:spPr>
      </p:pic>
      <p:pic>
        <p:nvPicPr>
          <p:cNvPr id="1003" name="スクリーンショット 2019-05-15 3.44.20.png" descr="スクリーンショット 2019-05-15 3.44.20.png"/>
          <p:cNvPicPr>
            <a:picLocks noChangeAspect="1"/>
          </p:cNvPicPr>
          <p:nvPr/>
        </p:nvPicPr>
        <p:blipFill>
          <a:blip r:embed="rId3">
            <a:extLst/>
          </a:blip>
          <a:srcRect l="0" t="14414" r="24127" b="59004"/>
          <a:stretch>
            <a:fillRect/>
          </a:stretch>
        </p:blipFill>
        <p:spPr>
          <a:xfrm>
            <a:off x="6049543" y="6528406"/>
            <a:ext cx="6745049" cy="1099727"/>
          </a:xfrm>
          <a:prstGeom prst="rect">
            <a:avLst/>
          </a:prstGeom>
          <a:ln w="12700">
            <a:miter lim="400000"/>
          </a:ln>
        </p:spPr>
      </p:pic>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5" name="ndarrayの次元数・形・サイズ"/>
          <p:cNvSpPr txBox="1"/>
          <p:nvPr>
            <p:ph type="title"/>
          </p:nvPr>
        </p:nvSpPr>
        <p:spPr>
          <a:xfrm>
            <a:off x="952500" y="254000"/>
            <a:ext cx="11099800" cy="915324"/>
          </a:xfrm>
          <a:prstGeom prst="rect">
            <a:avLst/>
          </a:prstGeom>
        </p:spPr>
        <p:txBody>
          <a:bodyPr anchor="t"/>
          <a:lstStyle>
            <a:lvl1pPr algn="l">
              <a:defRPr sz="5000"/>
            </a:lvl1pPr>
          </a:lstStyle>
          <a:p>
            <a:pPr/>
            <a:r>
              <a:t>ndarrayの次元数・形・サイズ</a:t>
            </a:r>
          </a:p>
        </p:txBody>
      </p:sp>
      <p:sp>
        <p:nvSpPr>
          <p:cNvPr id="1006" name="ndarrayは，次元数・形・サイズといった情報を保存する"/>
          <p:cNvSpPr txBox="1"/>
          <p:nvPr>
            <p:ph type="body" sz="quarter" idx="4294967295"/>
          </p:nvPr>
        </p:nvSpPr>
        <p:spPr>
          <a:xfrm>
            <a:off x="952500" y="1193800"/>
            <a:ext cx="11402624" cy="1241152"/>
          </a:xfrm>
          <a:prstGeom prst="rect">
            <a:avLst/>
          </a:prstGeom>
        </p:spPr>
        <p:txBody>
          <a:bodyPr anchor="t"/>
          <a:lstStyle/>
          <a:p>
            <a:pPr marL="518583" indent="-518583">
              <a:spcBef>
                <a:spcPts val="1000"/>
              </a:spcBef>
              <a:defRPr sz="2800"/>
            </a:pPr>
            <a:r>
              <a:t>ndarrayは，</a:t>
            </a:r>
            <a:r>
              <a:rPr>
                <a:latin typeface="ヒラギノ角ゴ ProN W6"/>
                <a:ea typeface="ヒラギノ角ゴ ProN W6"/>
                <a:cs typeface="ヒラギノ角ゴ ProN W6"/>
                <a:sym typeface="ヒラギノ角ゴ ProN W6"/>
              </a:rPr>
              <a:t>次元数</a:t>
            </a:r>
            <a:r>
              <a:t>・</a:t>
            </a:r>
            <a:r>
              <a:rPr>
                <a:latin typeface="ヒラギノ角ゴ ProN W6"/>
                <a:ea typeface="ヒラギノ角ゴ ProN W6"/>
                <a:cs typeface="ヒラギノ角ゴ ProN W6"/>
                <a:sym typeface="ヒラギノ角ゴ ProN W6"/>
              </a:rPr>
              <a:t>形</a:t>
            </a:r>
            <a:r>
              <a:t>・</a:t>
            </a:r>
            <a:r>
              <a:rPr>
                <a:latin typeface="ヒラギノ角ゴ ProN W6"/>
                <a:ea typeface="ヒラギノ角ゴ ProN W6"/>
                <a:cs typeface="ヒラギノ角ゴ ProN W6"/>
                <a:sym typeface="ヒラギノ角ゴ ProN W6"/>
              </a:rPr>
              <a:t>サイズ</a:t>
            </a:r>
            <a:r>
              <a:t>といった情報を保存する</a:t>
            </a:r>
          </a:p>
        </p:txBody>
      </p:sp>
      <p:sp>
        <p:nvSpPr>
          <p:cNvPr id="1007" name="方程式"/>
          <p:cNvSpPr txBox="1"/>
          <p:nvPr/>
        </p:nvSpPr>
        <p:spPr>
          <a:xfrm>
            <a:off x="2376356" y="5088444"/>
            <a:ext cx="2465706" cy="2281556"/>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d>
                    <m:dPr>
                      <m:ctrlPr>
                        <a:rPr xmlns:a="http://schemas.openxmlformats.org/drawingml/2006/main" sz="5000" i="1">
                          <a:solidFill>
                            <a:srgbClr val="000000"/>
                          </a:solidFill>
                          <a:latin typeface="Cambria Math" panose="02040503050406030204" pitchFamily="18" charset="0"/>
                        </a:rPr>
                      </m:ctrlPr>
                      <m:begChr m:val="["/>
                      <m:endChr m:val="]"/>
                    </m:dPr>
                    <m:e>
                      <m:m>
                        <m:mPr>
                          <m:ctrlPr>
                            <a:rPr xmlns:a="http://schemas.openxmlformats.org/drawingml/2006/main" sz="5000" i="1">
                              <a:solidFill>
                                <a:srgbClr val="000000"/>
                              </a:solidFill>
                              <a:latin typeface="Cambria Math" panose="02040503050406030204" pitchFamily="18" charset="0"/>
                            </a:rPr>
                          </m:ctrlPr>
                          <m:baseJc m:val="center"/>
                          <m:plcHide m:val="on"/>
                          <m:mcs>
                            <m:mc>
                              <m:mcPr>
                                <m:count m:val="3"/>
                                <m:mcJc m:val="center"/>
                              </m:mcPr>
                            </m:mc>
                          </m:mcs>
                        </m:mPr>
                        <m:mr>
                          <m:e>
                            <m:r>
                              <a:rPr xmlns:a="http://schemas.openxmlformats.org/drawingml/2006/main" sz="5000" i="1">
                                <a:solidFill>
                                  <a:srgbClr val="000000"/>
                                </a:solidFill>
                                <a:latin typeface="Cambria Math" panose="02040503050406030204" pitchFamily="18" charset="0"/>
                              </a:rPr>
                              <m:t>1</m:t>
                            </m:r>
                          </m:e>
                          <m:e>
                            <m:r>
                              <a:rPr xmlns:a="http://schemas.openxmlformats.org/drawingml/2006/main" sz="5000" i="1">
                                <a:solidFill>
                                  <a:srgbClr val="000000"/>
                                </a:solidFill>
                                <a:latin typeface="Cambria Math" panose="02040503050406030204" pitchFamily="18" charset="0"/>
                              </a:rPr>
                              <m:t>2</m:t>
                            </m:r>
                          </m:e>
                          <m:e>
                            <m:r>
                              <a:rPr xmlns:a="http://schemas.openxmlformats.org/drawingml/2006/main" sz="5000" i="1">
                                <a:solidFill>
                                  <a:srgbClr val="000000"/>
                                </a:solidFill>
                                <a:latin typeface="Cambria Math" panose="02040503050406030204" pitchFamily="18" charset="0"/>
                              </a:rPr>
                              <m:t>3</m:t>
                            </m:r>
                          </m:e>
                        </m:mr>
                        <m:mr>
                          <m:e>
                            <m:r>
                              <a:rPr xmlns:a="http://schemas.openxmlformats.org/drawingml/2006/main" sz="5000" i="1">
                                <a:solidFill>
                                  <a:srgbClr val="000000"/>
                                </a:solidFill>
                                <a:latin typeface="Cambria Math" panose="02040503050406030204" pitchFamily="18" charset="0"/>
                              </a:rPr>
                              <m:t>4</m:t>
                            </m:r>
                          </m:e>
                          <m:e>
                            <m:r>
                              <a:rPr xmlns:a="http://schemas.openxmlformats.org/drawingml/2006/main" sz="5000" i="1">
                                <a:solidFill>
                                  <a:srgbClr val="000000"/>
                                </a:solidFill>
                                <a:latin typeface="Cambria Math" panose="02040503050406030204" pitchFamily="18" charset="0"/>
                              </a:rPr>
                              <m:t>5</m:t>
                            </m:r>
                          </m:e>
                          <m:e>
                            <m:r>
                              <a:rPr xmlns:a="http://schemas.openxmlformats.org/drawingml/2006/main" sz="5000" i="1">
                                <a:solidFill>
                                  <a:srgbClr val="000000"/>
                                </a:solidFill>
                                <a:latin typeface="Cambria Math" panose="02040503050406030204" pitchFamily="18" charset="0"/>
                              </a:rPr>
                              <m:t>6</m:t>
                            </m:r>
                          </m:e>
                        </m:mr>
                        <m:mr>
                          <m:e>
                            <m:r>
                              <a:rPr xmlns:a="http://schemas.openxmlformats.org/drawingml/2006/main" sz="5000" i="1">
                                <a:solidFill>
                                  <a:srgbClr val="000000"/>
                                </a:solidFill>
                                <a:latin typeface="Cambria Math" panose="02040503050406030204" pitchFamily="18" charset="0"/>
                              </a:rPr>
                              <m:t>7</m:t>
                            </m:r>
                          </m:e>
                          <m:e>
                            <m:r>
                              <a:rPr xmlns:a="http://schemas.openxmlformats.org/drawingml/2006/main" sz="5000" i="1">
                                <a:solidFill>
                                  <a:srgbClr val="000000"/>
                                </a:solidFill>
                                <a:latin typeface="Cambria Math" panose="02040503050406030204" pitchFamily="18" charset="0"/>
                              </a:rPr>
                              <m:t>8</m:t>
                            </m:r>
                          </m:e>
                          <m:e>
                            <m:r>
                              <a:rPr xmlns:a="http://schemas.openxmlformats.org/drawingml/2006/main" sz="5000" i="1">
                                <a:solidFill>
                                  <a:srgbClr val="000000"/>
                                </a:solidFill>
                                <a:latin typeface="Cambria Math" panose="02040503050406030204" pitchFamily="18" charset="0"/>
                              </a:rPr>
                              <m:t>9</m:t>
                            </m:r>
                          </m:e>
                        </m:mr>
                      </m:m>
                    </m:e>
                  </m:d>
                </m:oMath>
              </m:oMathPara>
            </a14:m>
            <a:endParaRPr sz="5000"/>
          </a:p>
        </p:txBody>
      </p:sp>
      <p:sp>
        <p:nvSpPr>
          <p:cNvPr id="1008" name="形：多次元配列の各次元の長さ"/>
          <p:cNvSpPr txBox="1"/>
          <p:nvPr/>
        </p:nvSpPr>
        <p:spPr>
          <a:xfrm>
            <a:off x="1083591" y="2988594"/>
            <a:ext cx="54483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vl1pPr>
          </a:lstStyle>
          <a:p>
            <a:pPr/>
            <a:r>
              <a:t>形：多次元配列の各次元の長さ</a:t>
            </a:r>
          </a:p>
        </p:txBody>
      </p:sp>
      <p:sp>
        <p:nvSpPr>
          <p:cNvPr id="1009" name="線"/>
          <p:cNvSpPr/>
          <p:nvPr/>
        </p:nvSpPr>
        <p:spPr>
          <a:xfrm flipH="1">
            <a:off x="1762956" y="5065255"/>
            <a:ext cx="1" cy="2327934"/>
          </a:xfrm>
          <a:prstGeom prst="line">
            <a:avLst/>
          </a:prstGeom>
          <a:ln w="50800">
            <a:solidFill>
              <a:schemeClr val="accent5">
                <a:hueOff val="-82419"/>
                <a:satOff val="-9513"/>
                <a:lumOff val="-16343"/>
              </a:schemeClr>
            </a:solidFill>
            <a:miter lim="400000"/>
            <a:headEnd type="triangle"/>
            <a:tailEnd type="triangle"/>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010" name="長さ3"/>
          <p:cNvSpPr txBox="1"/>
          <p:nvPr/>
        </p:nvSpPr>
        <p:spPr>
          <a:xfrm>
            <a:off x="712917" y="6026022"/>
            <a:ext cx="940918" cy="406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長さ3</a:t>
            </a:r>
          </a:p>
        </p:txBody>
      </p:sp>
      <p:sp>
        <p:nvSpPr>
          <p:cNvPr id="1011" name="線"/>
          <p:cNvSpPr/>
          <p:nvPr/>
        </p:nvSpPr>
        <p:spPr>
          <a:xfrm>
            <a:off x="2336698" y="4716301"/>
            <a:ext cx="2545021" cy="1"/>
          </a:xfrm>
          <a:prstGeom prst="line">
            <a:avLst/>
          </a:prstGeom>
          <a:ln w="50800">
            <a:solidFill>
              <a:schemeClr val="accent5">
                <a:hueOff val="-82419"/>
                <a:satOff val="-9513"/>
                <a:lumOff val="-16343"/>
              </a:schemeClr>
            </a:solidFill>
            <a:miter lim="400000"/>
            <a:headEnd type="triangle"/>
            <a:tailEnd type="triangle"/>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012" name="長さ3"/>
          <p:cNvSpPr txBox="1"/>
          <p:nvPr/>
        </p:nvSpPr>
        <p:spPr>
          <a:xfrm>
            <a:off x="3138749" y="4248208"/>
            <a:ext cx="940919"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長さ3</a:t>
            </a:r>
          </a:p>
        </p:txBody>
      </p:sp>
      <p:pic>
        <p:nvPicPr>
          <p:cNvPr id="1013" name="スクリーンショット 2019-05-15 3.44.13.png" descr="スクリーンショット 2019-05-15 3.44.13.png"/>
          <p:cNvPicPr>
            <a:picLocks noChangeAspect="1"/>
          </p:cNvPicPr>
          <p:nvPr/>
        </p:nvPicPr>
        <p:blipFill>
          <a:blip r:embed="rId2">
            <a:extLst/>
          </a:blip>
          <a:srcRect l="0" t="59546" r="30671" b="0"/>
          <a:stretch>
            <a:fillRect/>
          </a:stretch>
        </p:blipFill>
        <p:spPr>
          <a:xfrm>
            <a:off x="6092528" y="3848399"/>
            <a:ext cx="6163330" cy="2580595"/>
          </a:xfrm>
          <a:prstGeom prst="rect">
            <a:avLst/>
          </a:prstGeom>
          <a:ln w="12700">
            <a:miter lim="400000"/>
          </a:ln>
        </p:spPr>
      </p:pic>
      <p:pic>
        <p:nvPicPr>
          <p:cNvPr id="1014" name="スクリーンショット 2019-05-15 3.44.20.png" descr="スクリーンショット 2019-05-15 3.44.20.png"/>
          <p:cNvPicPr>
            <a:picLocks noChangeAspect="1"/>
          </p:cNvPicPr>
          <p:nvPr/>
        </p:nvPicPr>
        <p:blipFill>
          <a:blip r:embed="rId3">
            <a:extLst/>
          </a:blip>
          <a:srcRect l="0" t="39599" r="29127" b="31503"/>
          <a:stretch>
            <a:fillRect/>
          </a:stretch>
        </p:blipFill>
        <p:spPr>
          <a:xfrm>
            <a:off x="6024067" y="6422706"/>
            <a:ext cx="6300575" cy="1195554"/>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本講義で対象とする内容"/>
          <p:cNvSpPr txBox="1"/>
          <p:nvPr>
            <p:ph type="title"/>
          </p:nvPr>
        </p:nvSpPr>
        <p:spPr>
          <a:xfrm>
            <a:off x="952500" y="254000"/>
            <a:ext cx="11099800" cy="915324"/>
          </a:xfrm>
          <a:prstGeom prst="rect">
            <a:avLst/>
          </a:prstGeom>
        </p:spPr>
        <p:txBody>
          <a:bodyPr anchor="t"/>
          <a:lstStyle>
            <a:lvl1pPr algn="l">
              <a:defRPr sz="5000"/>
            </a:lvl1pPr>
          </a:lstStyle>
          <a:p>
            <a:pPr/>
            <a:r>
              <a:t>本講義で対象とする内容</a:t>
            </a:r>
          </a:p>
        </p:txBody>
      </p:sp>
      <p:pic>
        <p:nvPicPr>
          <p:cNvPr id="191" name="スクリーンショット 2019-05-03 2.01.41.png" descr="スクリーンショット 2019-05-03 2.01.41.png"/>
          <p:cNvPicPr>
            <a:picLocks noChangeAspect="1"/>
          </p:cNvPicPr>
          <p:nvPr/>
        </p:nvPicPr>
        <p:blipFill>
          <a:blip r:embed="rId2">
            <a:extLst/>
          </a:blip>
          <a:srcRect l="0" t="5954" r="0" b="60011"/>
          <a:stretch>
            <a:fillRect/>
          </a:stretch>
        </p:blipFill>
        <p:spPr>
          <a:xfrm>
            <a:off x="2138036" y="3237600"/>
            <a:ext cx="3810001" cy="3553254"/>
          </a:xfrm>
          <a:prstGeom prst="rect">
            <a:avLst/>
          </a:prstGeom>
          <a:ln w="12700">
            <a:miter lim="400000"/>
          </a:ln>
        </p:spPr>
      </p:pic>
      <p:pic>
        <p:nvPicPr>
          <p:cNvPr id="192" name="スクリーンショット 2019-05-03 2.01.41.png" descr="スクリーンショット 2019-05-03 2.01.41.png"/>
          <p:cNvPicPr>
            <a:picLocks noChangeAspect="1"/>
          </p:cNvPicPr>
          <p:nvPr/>
        </p:nvPicPr>
        <p:blipFill>
          <a:blip r:embed="rId2">
            <a:extLst/>
          </a:blip>
          <a:srcRect l="0" t="40895" r="0" b="0"/>
          <a:stretch>
            <a:fillRect/>
          </a:stretch>
        </p:blipFill>
        <p:spPr>
          <a:xfrm>
            <a:off x="7928897" y="3234488"/>
            <a:ext cx="3810001" cy="6170767"/>
          </a:xfrm>
          <a:prstGeom prst="rect">
            <a:avLst/>
          </a:prstGeom>
          <a:ln w="12700">
            <a:miter lim="400000"/>
          </a:ln>
        </p:spPr>
      </p:pic>
      <p:sp>
        <p:nvSpPr>
          <p:cNvPr id="193" name="四角形"/>
          <p:cNvSpPr/>
          <p:nvPr/>
        </p:nvSpPr>
        <p:spPr>
          <a:xfrm>
            <a:off x="7977806" y="6269894"/>
            <a:ext cx="3712182" cy="386629"/>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94" name="四角形"/>
          <p:cNvSpPr/>
          <p:nvPr/>
        </p:nvSpPr>
        <p:spPr>
          <a:xfrm>
            <a:off x="7977806" y="5769381"/>
            <a:ext cx="3712182" cy="386629"/>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95" name="四角形"/>
          <p:cNvSpPr/>
          <p:nvPr/>
        </p:nvSpPr>
        <p:spPr>
          <a:xfrm>
            <a:off x="7977806" y="4318407"/>
            <a:ext cx="3712182" cy="386629"/>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96" name="四角形"/>
          <p:cNvSpPr/>
          <p:nvPr/>
        </p:nvSpPr>
        <p:spPr>
          <a:xfrm>
            <a:off x="2186946" y="4356507"/>
            <a:ext cx="3712182" cy="386629"/>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97" name="「Python入門」「Pandas入門」「Matplotlib入門」「Numpy入門」の計4章を対象に，この順番で講義を進めます"/>
          <p:cNvSpPr txBox="1"/>
          <p:nvPr>
            <p:ph type="body" sz="quarter" idx="4294967295"/>
          </p:nvPr>
        </p:nvSpPr>
        <p:spPr>
          <a:xfrm>
            <a:off x="952500" y="1193800"/>
            <a:ext cx="11622883" cy="1705441"/>
          </a:xfrm>
          <a:prstGeom prst="rect">
            <a:avLst/>
          </a:prstGeom>
        </p:spPr>
        <p:txBody>
          <a:bodyPr anchor="t"/>
          <a:lstStyle>
            <a:lvl1pPr>
              <a:defRPr sz="2800"/>
            </a:lvl1pPr>
          </a:lstStyle>
          <a:p>
            <a:pPr/>
            <a:r>
              <a:t>「Python入門」「Pandas入門」「Matplotlib入門」「Numpy入門」の計4章を対象に，この順番で講義を進めます</a:t>
            </a:r>
          </a:p>
        </p:txBody>
      </p:sp>
    </p:spTree>
  </p:cSld>
  <p:clrMapOvr>
    <a:masterClrMapping/>
  </p:clrMapOvr>
  <p:transition xmlns:p14="http://schemas.microsoft.com/office/powerpoint/2010/main" spd="med" advClick="1"/>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6" name="ndarrayの次元数・形・サイズ"/>
          <p:cNvSpPr txBox="1"/>
          <p:nvPr>
            <p:ph type="title"/>
          </p:nvPr>
        </p:nvSpPr>
        <p:spPr>
          <a:xfrm>
            <a:off x="952500" y="254000"/>
            <a:ext cx="11099800" cy="915324"/>
          </a:xfrm>
          <a:prstGeom prst="rect">
            <a:avLst/>
          </a:prstGeom>
        </p:spPr>
        <p:txBody>
          <a:bodyPr anchor="t"/>
          <a:lstStyle>
            <a:lvl1pPr algn="l">
              <a:defRPr sz="5000"/>
            </a:lvl1pPr>
          </a:lstStyle>
          <a:p>
            <a:pPr/>
            <a:r>
              <a:t>ndarrayの次元数・形・サイズ</a:t>
            </a:r>
          </a:p>
        </p:txBody>
      </p:sp>
      <p:sp>
        <p:nvSpPr>
          <p:cNvPr id="1017" name="ndarrayは，次元数・形・サイズといった情報を保存する"/>
          <p:cNvSpPr txBox="1"/>
          <p:nvPr>
            <p:ph type="body" sz="quarter" idx="4294967295"/>
          </p:nvPr>
        </p:nvSpPr>
        <p:spPr>
          <a:xfrm>
            <a:off x="952500" y="1193800"/>
            <a:ext cx="11402624" cy="1241152"/>
          </a:xfrm>
          <a:prstGeom prst="rect">
            <a:avLst/>
          </a:prstGeom>
        </p:spPr>
        <p:txBody>
          <a:bodyPr anchor="t"/>
          <a:lstStyle/>
          <a:p>
            <a:pPr marL="518583" indent="-518583">
              <a:spcBef>
                <a:spcPts val="1000"/>
              </a:spcBef>
              <a:defRPr sz="2800"/>
            </a:pPr>
            <a:r>
              <a:t>ndarrayは，</a:t>
            </a:r>
            <a:r>
              <a:rPr>
                <a:latin typeface="ヒラギノ角ゴ ProN W6"/>
                <a:ea typeface="ヒラギノ角ゴ ProN W6"/>
                <a:cs typeface="ヒラギノ角ゴ ProN W6"/>
                <a:sym typeface="ヒラギノ角ゴ ProN W6"/>
              </a:rPr>
              <a:t>次元数</a:t>
            </a:r>
            <a:r>
              <a:t>・</a:t>
            </a:r>
            <a:r>
              <a:rPr>
                <a:latin typeface="ヒラギノ角ゴ ProN W6"/>
                <a:ea typeface="ヒラギノ角ゴ ProN W6"/>
                <a:cs typeface="ヒラギノ角ゴ ProN W6"/>
                <a:sym typeface="ヒラギノ角ゴ ProN W6"/>
              </a:rPr>
              <a:t>形</a:t>
            </a:r>
            <a:r>
              <a:t>・</a:t>
            </a:r>
            <a:r>
              <a:rPr>
                <a:latin typeface="ヒラギノ角ゴ ProN W6"/>
                <a:ea typeface="ヒラギノ角ゴ ProN W6"/>
                <a:cs typeface="ヒラギノ角ゴ ProN W6"/>
                <a:sym typeface="ヒラギノ角ゴ ProN W6"/>
              </a:rPr>
              <a:t>サイズ</a:t>
            </a:r>
            <a:r>
              <a:t>といった情報を保存する</a:t>
            </a:r>
          </a:p>
        </p:txBody>
      </p:sp>
      <p:sp>
        <p:nvSpPr>
          <p:cNvPr id="1018" name="方程式"/>
          <p:cNvSpPr txBox="1"/>
          <p:nvPr/>
        </p:nvSpPr>
        <p:spPr>
          <a:xfrm>
            <a:off x="2376356" y="5088444"/>
            <a:ext cx="2465706" cy="2281556"/>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d>
                    <m:dPr>
                      <m:ctrlPr>
                        <a:rPr xmlns:a="http://schemas.openxmlformats.org/drawingml/2006/main" sz="5000" i="1">
                          <a:solidFill>
                            <a:srgbClr val="000000"/>
                          </a:solidFill>
                          <a:latin typeface="Cambria Math" panose="02040503050406030204" pitchFamily="18" charset="0"/>
                        </a:rPr>
                      </m:ctrlPr>
                      <m:begChr m:val="["/>
                      <m:endChr m:val="]"/>
                    </m:dPr>
                    <m:e>
                      <m:m>
                        <m:mPr>
                          <m:ctrlPr>
                            <a:rPr xmlns:a="http://schemas.openxmlformats.org/drawingml/2006/main" sz="5000" i="1">
                              <a:solidFill>
                                <a:srgbClr val="000000"/>
                              </a:solidFill>
                              <a:latin typeface="Cambria Math" panose="02040503050406030204" pitchFamily="18" charset="0"/>
                            </a:rPr>
                          </m:ctrlPr>
                          <m:baseJc m:val="center"/>
                          <m:plcHide m:val="on"/>
                          <m:mcs>
                            <m:mc>
                              <m:mcPr>
                                <m:count m:val="3"/>
                                <m:mcJc m:val="center"/>
                              </m:mcPr>
                            </m:mc>
                          </m:mcs>
                        </m:mPr>
                        <m:mr>
                          <m:e>
                            <m:r>
                              <a:rPr xmlns:a="http://schemas.openxmlformats.org/drawingml/2006/main" sz="5000" i="1">
                                <a:solidFill>
                                  <a:srgbClr val="000000"/>
                                </a:solidFill>
                                <a:latin typeface="Cambria Math" panose="02040503050406030204" pitchFamily="18" charset="0"/>
                              </a:rPr>
                              <m:t>1</m:t>
                            </m:r>
                          </m:e>
                          <m:e>
                            <m:r>
                              <a:rPr xmlns:a="http://schemas.openxmlformats.org/drawingml/2006/main" sz="5000" i="1">
                                <a:solidFill>
                                  <a:srgbClr val="000000"/>
                                </a:solidFill>
                                <a:latin typeface="Cambria Math" panose="02040503050406030204" pitchFamily="18" charset="0"/>
                              </a:rPr>
                              <m:t>2</m:t>
                            </m:r>
                          </m:e>
                          <m:e>
                            <m:r>
                              <a:rPr xmlns:a="http://schemas.openxmlformats.org/drawingml/2006/main" sz="5000" i="1">
                                <a:solidFill>
                                  <a:srgbClr val="000000"/>
                                </a:solidFill>
                                <a:latin typeface="Cambria Math" panose="02040503050406030204" pitchFamily="18" charset="0"/>
                              </a:rPr>
                              <m:t>3</m:t>
                            </m:r>
                          </m:e>
                        </m:mr>
                        <m:mr>
                          <m:e>
                            <m:r>
                              <a:rPr xmlns:a="http://schemas.openxmlformats.org/drawingml/2006/main" sz="5000" i="1">
                                <a:solidFill>
                                  <a:srgbClr val="000000"/>
                                </a:solidFill>
                                <a:latin typeface="Cambria Math" panose="02040503050406030204" pitchFamily="18" charset="0"/>
                              </a:rPr>
                              <m:t>4</m:t>
                            </m:r>
                          </m:e>
                          <m:e>
                            <m:r>
                              <a:rPr xmlns:a="http://schemas.openxmlformats.org/drawingml/2006/main" sz="5000" i="1">
                                <a:solidFill>
                                  <a:srgbClr val="000000"/>
                                </a:solidFill>
                                <a:latin typeface="Cambria Math" panose="02040503050406030204" pitchFamily="18" charset="0"/>
                              </a:rPr>
                              <m:t>5</m:t>
                            </m:r>
                          </m:e>
                          <m:e>
                            <m:r>
                              <a:rPr xmlns:a="http://schemas.openxmlformats.org/drawingml/2006/main" sz="5000" i="1">
                                <a:solidFill>
                                  <a:srgbClr val="000000"/>
                                </a:solidFill>
                                <a:latin typeface="Cambria Math" panose="02040503050406030204" pitchFamily="18" charset="0"/>
                              </a:rPr>
                              <m:t>6</m:t>
                            </m:r>
                          </m:e>
                        </m:mr>
                        <m:mr>
                          <m:e>
                            <m:r>
                              <a:rPr xmlns:a="http://schemas.openxmlformats.org/drawingml/2006/main" sz="5000" i="1">
                                <a:solidFill>
                                  <a:srgbClr val="000000"/>
                                </a:solidFill>
                                <a:latin typeface="Cambria Math" panose="02040503050406030204" pitchFamily="18" charset="0"/>
                              </a:rPr>
                              <m:t>7</m:t>
                            </m:r>
                          </m:e>
                          <m:e>
                            <m:r>
                              <a:rPr xmlns:a="http://schemas.openxmlformats.org/drawingml/2006/main" sz="5000" i="1">
                                <a:solidFill>
                                  <a:srgbClr val="000000"/>
                                </a:solidFill>
                                <a:latin typeface="Cambria Math" panose="02040503050406030204" pitchFamily="18" charset="0"/>
                              </a:rPr>
                              <m:t>8</m:t>
                            </m:r>
                          </m:e>
                          <m:e>
                            <m:r>
                              <a:rPr xmlns:a="http://schemas.openxmlformats.org/drawingml/2006/main" sz="5000" i="1">
                                <a:solidFill>
                                  <a:srgbClr val="000000"/>
                                </a:solidFill>
                                <a:latin typeface="Cambria Math" panose="02040503050406030204" pitchFamily="18" charset="0"/>
                              </a:rPr>
                              <m:t>9</m:t>
                            </m:r>
                          </m:e>
                        </m:mr>
                      </m:m>
                    </m:e>
                  </m:d>
                </m:oMath>
              </m:oMathPara>
            </a14:m>
            <a:endParaRPr sz="5000"/>
          </a:p>
        </p:txBody>
      </p:sp>
      <p:sp>
        <p:nvSpPr>
          <p:cNvPr id="1019" name="サイズ：多次元配列の要素数"/>
          <p:cNvSpPr txBox="1"/>
          <p:nvPr/>
        </p:nvSpPr>
        <p:spPr>
          <a:xfrm>
            <a:off x="1083591" y="2988594"/>
            <a:ext cx="50673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vl1pPr>
          </a:lstStyle>
          <a:p>
            <a:pPr/>
            <a:r>
              <a:t>サイズ：多次元配列の要素数</a:t>
            </a:r>
          </a:p>
        </p:txBody>
      </p:sp>
      <p:sp>
        <p:nvSpPr>
          <p:cNvPr id="1020" name="四角形"/>
          <p:cNvSpPr/>
          <p:nvPr/>
        </p:nvSpPr>
        <p:spPr>
          <a:xfrm>
            <a:off x="2540030" y="5158153"/>
            <a:ext cx="2154423" cy="2142138"/>
          </a:xfrm>
          <a:prstGeom prst="rect">
            <a:avLst/>
          </a:prstGeom>
          <a:ln w="508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021" name="要素数9"/>
          <p:cNvSpPr txBox="1"/>
          <p:nvPr/>
        </p:nvSpPr>
        <p:spPr>
          <a:xfrm>
            <a:off x="2994382" y="7511215"/>
            <a:ext cx="1245719"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要素数9</a:t>
            </a:r>
          </a:p>
        </p:txBody>
      </p:sp>
      <p:pic>
        <p:nvPicPr>
          <p:cNvPr id="1022" name="スクリーンショット 2019-05-15 3.44.13.png" descr="スクリーンショット 2019-05-15 3.44.13.png"/>
          <p:cNvPicPr>
            <a:picLocks noChangeAspect="1"/>
          </p:cNvPicPr>
          <p:nvPr/>
        </p:nvPicPr>
        <p:blipFill>
          <a:blip r:embed="rId2">
            <a:extLst/>
          </a:blip>
          <a:srcRect l="0" t="59546" r="30671" b="0"/>
          <a:stretch>
            <a:fillRect/>
          </a:stretch>
        </p:blipFill>
        <p:spPr>
          <a:xfrm>
            <a:off x="6092528" y="3848399"/>
            <a:ext cx="6163330" cy="2580595"/>
          </a:xfrm>
          <a:prstGeom prst="rect">
            <a:avLst/>
          </a:prstGeom>
          <a:ln w="12700">
            <a:miter lim="400000"/>
          </a:ln>
        </p:spPr>
      </p:pic>
      <p:pic>
        <p:nvPicPr>
          <p:cNvPr id="1023" name="スクリーンショット 2019-05-15 3.44.20.png" descr="スクリーンショット 2019-05-15 3.44.20.png"/>
          <p:cNvPicPr>
            <a:picLocks noChangeAspect="1"/>
          </p:cNvPicPr>
          <p:nvPr/>
        </p:nvPicPr>
        <p:blipFill>
          <a:blip r:embed="rId3">
            <a:extLst/>
          </a:blip>
          <a:srcRect l="0" t="67226" r="29127" b="3876"/>
          <a:stretch>
            <a:fillRect/>
          </a:stretch>
        </p:blipFill>
        <p:spPr>
          <a:xfrm>
            <a:off x="6024067" y="6487385"/>
            <a:ext cx="6300575" cy="1195554"/>
          </a:xfrm>
          <a:prstGeom prst="rect">
            <a:avLst/>
          </a:prstGeom>
          <a:ln w="12700">
            <a:miter lim="400000"/>
          </a:ln>
        </p:spPr>
      </p:pic>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25" name="スクリーンショット 2019-05-15 3.44.33.png" descr="スクリーンショット 2019-05-15 3.44.33.png"/>
          <p:cNvPicPr>
            <a:picLocks noChangeAspect="1"/>
          </p:cNvPicPr>
          <p:nvPr/>
        </p:nvPicPr>
        <p:blipFill>
          <a:blip r:embed="rId2">
            <a:extLst/>
          </a:blip>
          <a:srcRect l="0" t="6119" r="20797" b="65715"/>
          <a:stretch>
            <a:fillRect/>
          </a:stretch>
        </p:blipFill>
        <p:spPr>
          <a:xfrm>
            <a:off x="5612526" y="5588432"/>
            <a:ext cx="7041113" cy="2547143"/>
          </a:xfrm>
          <a:prstGeom prst="rect">
            <a:avLst/>
          </a:prstGeom>
          <a:ln w="12700">
            <a:miter lim="400000"/>
          </a:ln>
        </p:spPr>
      </p:pic>
      <p:sp>
        <p:nvSpPr>
          <p:cNvPr id="1026" name="ndarrayの要素選択"/>
          <p:cNvSpPr txBox="1"/>
          <p:nvPr>
            <p:ph type="title"/>
          </p:nvPr>
        </p:nvSpPr>
        <p:spPr>
          <a:xfrm>
            <a:off x="952500" y="254000"/>
            <a:ext cx="11099800" cy="915324"/>
          </a:xfrm>
          <a:prstGeom prst="rect">
            <a:avLst/>
          </a:prstGeom>
        </p:spPr>
        <p:txBody>
          <a:bodyPr anchor="t"/>
          <a:lstStyle>
            <a:lvl1pPr algn="l">
              <a:defRPr sz="5000"/>
            </a:lvl1pPr>
          </a:lstStyle>
          <a:p>
            <a:pPr/>
            <a:r>
              <a:t>ndarrayの要素選択</a:t>
            </a:r>
          </a:p>
        </p:txBody>
      </p:sp>
      <p:sp>
        <p:nvSpPr>
          <p:cNvPr id="1027" name="方程式"/>
          <p:cNvSpPr txBox="1"/>
          <p:nvPr/>
        </p:nvSpPr>
        <p:spPr>
          <a:xfrm>
            <a:off x="2076821" y="5721226"/>
            <a:ext cx="2465706" cy="2281556"/>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d>
                    <m:dPr>
                      <m:ctrlPr>
                        <a:rPr xmlns:a="http://schemas.openxmlformats.org/drawingml/2006/main" sz="5000" i="1">
                          <a:solidFill>
                            <a:srgbClr val="000000"/>
                          </a:solidFill>
                          <a:latin typeface="Cambria Math" panose="02040503050406030204" pitchFamily="18" charset="0"/>
                        </a:rPr>
                      </m:ctrlPr>
                      <m:begChr m:val="["/>
                      <m:endChr m:val="]"/>
                    </m:dPr>
                    <m:e>
                      <m:m>
                        <m:mPr>
                          <m:ctrlPr>
                            <a:rPr xmlns:a="http://schemas.openxmlformats.org/drawingml/2006/main" sz="5000" i="1">
                              <a:solidFill>
                                <a:srgbClr val="000000"/>
                              </a:solidFill>
                              <a:latin typeface="Cambria Math" panose="02040503050406030204" pitchFamily="18" charset="0"/>
                            </a:rPr>
                          </m:ctrlPr>
                          <m:baseJc m:val="center"/>
                          <m:plcHide m:val="on"/>
                          <m:mcs>
                            <m:mc>
                              <m:mcPr>
                                <m:count m:val="3"/>
                                <m:mcJc m:val="center"/>
                              </m:mcPr>
                            </m:mc>
                          </m:mcs>
                        </m:mPr>
                        <m:mr>
                          <m:e>
                            <m:r>
                              <a:rPr xmlns:a="http://schemas.openxmlformats.org/drawingml/2006/main" sz="5000" i="1">
                                <a:solidFill>
                                  <a:srgbClr val="000000"/>
                                </a:solidFill>
                                <a:latin typeface="Cambria Math" panose="02040503050406030204" pitchFamily="18" charset="0"/>
                              </a:rPr>
                              <m:t>1</m:t>
                            </m:r>
                          </m:e>
                          <m:e>
                            <m:r>
                              <a:rPr xmlns:a="http://schemas.openxmlformats.org/drawingml/2006/main" sz="5000" i="1">
                                <a:solidFill>
                                  <a:srgbClr val="000000"/>
                                </a:solidFill>
                                <a:latin typeface="Cambria Math" panose="02040503050406030204" pitchFamily="18" charset="0"/>
                              </a:rPr>
                              <m:t>2</m:t>
                            </m:r>
                          </m:e>
                          <m:e>
                            <m:r>
                              <a:rPr xmlns:a="http://schemas.openxmlformats.org/drawingml/2006/main" sz="5000" i="1">
                                <a:solidFill>
                                  <a:srgbClr val="000000"/>
                                </a:solidFill>
                                <a:latin typeface="Cambria Math" panose="02040503050406030204" pitchFamily="18" charset="0"/>
                              </a:rPr>
                              <m:t>3</m:t>
                            </m:r>
                          </m:e>
                        </m:mr>
                        <m:mr>
                          <m:e>
                            <m:r>
                              <a:rPr xmlns:a="http://schemas.openxmlformats.org/drawingml/2006/main" sz="5000" i="1">
                                <a:solidFill>
                                  <a:srgbClr val="000000"/>
                                </a:solidFill>
                                <a:latin typeface="Cambria Math" panose="02040503050406030204" pitchFamily="18" charset="0"/>
                              </a:rPr>
                              <m:t>4</m:t>
                            </m:r>
                          </m:e>
                          <m:e>
                            <m:r>
                              <a:rPr xmlns:a="http://schemas.openxmlformats.org/drawingml/2006/main" sz="5000" i="1">
                                <a:solidFill>
                                  <a:srgbClr val="000000"/>
                                </a:solidFill>
                                <a:latin typeface="Cambria Math" panose="02040503050406030204" pitchFamily="18" charset="0"/>
                              </a:rPr>
                              <m:t>5</m:t>
                            </m:r>
                          </m:e>
                          <m:e>
                            <m:r>
                              <a:rPr xmlns:a="http://schemas.openxmlformats.org/drawingml/2006/main" sz="5000" i="1">
                                <a:solidFill>
                                  <a:srgbClr val="000000"/>
                                </a:solidFill>
                                <a:latin typeface="Cambria Math" panose="02040503050406030204" pitchFamily="18" charset="0"/>
                              </a:rPr>
                              <m:t>6</m:t>
                            </m:r>
                          </m:e>
                        </m:mr>
                        <m:mr>
                          <m:e>
                            <m:r>
                              <a:rPr xmlns:a="http://schemas.openxmlformats.org/drawingml/2006/main" sz="5000" i="1">
                                <a:solidFill>
                                  <a:srgbClr val="000000"/>
                                </a:solidFill>
                                <a:latin typeface="Cambria Math" panose="02040503050406030204" pitchFamily="18" charset="0"/>
                              </a:rPr>
                              <m:t>7</m:t>
                            </m:r>
                          </m:e>
                          <m:e>
                            <m:r>
                              <a:rPr xmlns:a="http://schemas.openxmlformats.org/drawingml/2006/main" sz="5000" i="1">
                                <a:solidFill>
                                  <a:srgbClr val="000000"/>
                                </a:solidFill>
                                <a:latin typeface="Cambria Math" panose="02040503050406030204" pitchFamily="18" charset="0"/>
                              </a:rPr>
                              <m:t>8</m:t>
                            </m:r>
                          </m:e>
                          <m:e>
                            <m:r>
                              <a:rPr xmlns:a="http://schemas.openxmlformats.org/drawingml/2006/main" sz="5000" i="1">
                                <a:solidFill>
                                  <a:srgbClr val="000000"/>
                                </a:solidFill>
                                <a:latin typeface="Cambria Math" panose="02040503050406030204" pitchFamily="18" charset="0"/>
                              </a:rPr>
                              <m:t>9</m:t>
                            </m:r>
                          </m:e>
                        </m:mr>
                      </m:m>
                    </m:e>
                  </m:d>
                </m:oMath>
              </m:oMathPara>
            </a14:m>
            <a:endParaRPr sz="5000"/>
          </a:p>
        </p:txBody>
      </p:sp>
      <p:sp>
        <p:nvSpPr>
          <p:cNvPr id="1028" name="行列の1行2列目（ndarrayでは0行1列目）…"/>
          <p:cNvSpPr/>
          <p:nvPr/>
        </p:nvSpPr>
        <p:spPr>
          <a:xfrm>
            <a:off x="1073077" y="3897673"/>
            <a:ext cx="5810251" cy="18438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15" y="0"/>
                </a:moveTo>
                <a:cubicBezTo>
                  <a:pt x="275" y="0"/>
                  <a:pt x="0" y="867"/>
                  <a:pt x="0" y="1939"/>
                </a:cubicBezTo>
                <a:lnTo>
                  <a:pt x="0" y="11325"/>
                </a:lnTo>
                <a:cubicBezTo>
                  <a:pt x="0" y="12397"/>
                  <a:pt x="275" y="13264"/>
                  <a:pt x="615" y="13264"/>
                </a:cubicBezTo>
                <a:lnTo>
                  <a:pt x="7886" y="13264"/>
                </a:lnTo>
                <a:lnTo>
                  <a:pt x="8369" y="21600"/>
                </a:lnTo>
                <a:lnTo>
                  <a:pt x="8850" y="13264"/>
                </a:lnTo>
                <a:lnTo>
                  <a:pt x="20983" y="13264"/>
                </a:lnTo>
                <a:cubicBezTo>
                  <a:pt x="21323" y="13264"/>
                  <a:pt x="21600" y="12397"/>
                  <a:pt x="21600" y="11325"/>
                </a:cubicBezTo>
                <a:lnTo>
                  <a:pt x="21600" y="1939"/>
                </a:lnTo>
                <a:cubicBezTo>
                  <a:pt x="21600" y="867"/>
                  <a:pt x="21323" y="0"/>
                  <a:pt x="20983" y="0"/>
                </a:cubicBezTo>
                <a:lnTo>
                  <a:pt x="615" y="0"/>
                </a:lnTo>
                <a:close/>
              </a:path>
            </a:pathLst>
          </a:custGeom>
          <a:ln w="381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2000">
                <a:solidFill>
                  <a:schemeClr val="accent5">
                    <a:hueOff val="-82419"/>
                    <a:satOff val="-9513"/>
                    <a:lumOff val="-16343"/>
                  </a:schemeClr>
                </a:solidFill>
              </a:defRPr>
            </a:pPr>
            <a:r>
              <a:t>行列の1行2列目（ndarrayでは0行1列目）</a:t>
            </a:r>
          </a:p>
          <a:p>
            <a:pPr>
              <a:defRPr sz="2000">
                <a:solidFill>
                  <a:schemeClr val="accent5">
                    <a:hueOff val="-82419"/>
                    <a:satOff val="-9513"/>
                    <a:lumOff val="-16343"/>
                  </a:schemeClr>
                </a:solidFill>
              </a:defRPr>
            </a:pPr>
            <a:r>
              <a:t>の要素を取り出したい</a:t>
            </a:r>
          </a:p>
        </p:txBody>
      </p:sp>
      <p:sp>
        <p:nvSpPr>
          <p:cNvPr id="1029" name="楕円"/>
          <p:cNvSpPr/>
          <p:nvPr/>
        </p:nvSpPr>
        <p:spPr>
          <a:xfrm>
            <a:off x="2946224" y="5772137"/>
            <a:ext cx="701500" cy="671761"/>
          </a:xfrm>
          <a:prstGeom prst="ellipse">
            <a:avLst/>
          </a:prstGeom>
          <a:ln w="254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030" name="A[0(行番号), 1(列番号)]"/>
          <p:cNvSpPr/>
          <p:nvPr/>
        </p:nvSpPr>
        <p:spPr>
          <a:xfrm>
            <a:off x="6483072" y="7826095"/>
            <a:ext cx="5299869" cy="17875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636" y="0"/>
                </a:moveTo>
                <a:lnTo>
                  <a:pt x="8108" y="8325"/>
                </a:lnTo>
                <a:lnTo>
                  <a:pt x="674" y="8325"/>
                </a:lnTo>
                <a:cubicBezTo>
                  <a:pt x="302" y="8325"/>
                  <a:pt x="0" y="9220"/>
                  <a:pt x="0" y="10325"/>
                </a:cubicBezTo>
                <a:lnTo>
                  <a:pt x="0" y="19600"/>
                </a:lnTo>
                <a:cubicBezTo>
                  <a:pt x="0" y="20705"/>
                  <a:pt x="302" y="21600"/>
                  <a:pt x="674" y="21600"/>
                </a:cubicBezTo>
                <a:lnTo>
                  <a:pt x="20926" y="21600"/>
                </a:lnTo>
                <a:cubicBezTo>
                  <a:pt x="21298" y="21600"/>
                  <a:pt x="21600" y="20705"/>
                  <a:pt x="21600" y="19600"/>
                </a:cubicBezTo>
                <a:lnTo>
                  <a:pt x="21600" y="10325"/>
                </a:lnTo>
                <a:cubicBezTo>
                  <a:pt x="21600" y="9220"/>
                  <a:pt x="21298" y="8325"/>
                  <a:pt x="20926" y="8325"/>
                </a:cubicBezTo>
                <a:lnTo>
                  <a:pt x="9165" y="8325"/>
                </a:lnTo>
                <a:lnTo>
                  <a:pt x="8636" y="0"/>
                </a:lnTo>
                <a:close/>
              </a:path>
            </a:pathLst>
          </a:custGeom>
          <a:ln w="381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000">
                <a:solidFill>
                  <a:schemeClr val="accent5">
                    <a:hueOff val="-82419"/>
                    <a:satOff val="-9513"/>
                    <a:lumOff val="-16343"/>
                  </a:schemeClr>
                </a:solidFill>
              </a:defRPr>
            </a:lvl1pPr>
          </a:lstStyle>
          <a:p>
            <a:pPr/>
            <a:r>
              <a:t>A[0(行番号), 1(列番号)]</a:t>
            </a:r>
          </a:p>
        </p:txBody>
      </p:sp>
      <p:sp>
        <p:nvSpPr>
          <p:cNvPr id="1031" name="四角形"/>
          <p:cNvSpPr/>
          <p:nvPr/>
        </p:nvSpPr>
        <p:spPr>
          <a:xfrm>
            <a:off x="6535246" y="7036165"/>
            <a:ext cx="6130829" cy="659060"/>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032" name="対象の要素の位置をピンポイントで指定"/>
          <p:cNvSpPr txBox="1"/>
          <p:nvPr/>
        </p:nvSpPr>
        <p:spPr>
          <a:xfrm>
            <a:off x="730249" y="2282673"/>
            <a:ext cx="69723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indent="0" algn="l">
              <a:spcBef>
                <a:spcPts val="1000"/>
              </a:spcBef>
              <a:defRPr sz="3000"/>
            </a:pPr>
            <a:r>
              <a:t>対象の要素の位置をピンポイントで指定</a:t>
            </a:r>
          </a:p>
        </p:txBody>
      </p:sp>
      <p:sp>
        <p:nvSpPr>
          <p:cNvPr id="1033" name="ndarrayに格納される特定の要素は取得・変更できる"/>
          <p:cNvSpPr txBox="1"/>
          <p:nvPr>
            <p:ph type="body" sz="quarter" idx="4294967295"/>
          </p:nvPr>
        </p:nvSpPr>
        <p:spPr>
          <a:xfrm>
            <a:off x="952500" y="1193800"/>
            <a:ext cx="11402624" cy="915324"/>
          </a:xfrm>
          <a:prstGeom prst="rect">
            <a:avLst/>
          </a:prstGeom>
        </p:spPr>
        <p:txBody>
          <a:bodyPr anchor="t"/>
          <a:lstStyle>
            <a:lvl1pPr marL="518583" indent="-518583">
              <a:spcBef>
                <a:spcPts val="1000"/>
              </a:spcBef>
              <a:defRPr sz="2800"/>
            </a:lvl1pPr>
          </a:lstStyle>
          <a:p>
            <a:pPr/>
            <a:r>
              <a:t>ndarrayに格納される特定の要素は取得・変更できる</a:t>
            </a:r>
          </a:p>
        </p:txBody>
      </p:sp>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35" name="スクリーンショット 2019-05-15 3.44.33.png" descr="スクリーンショット 2019-05-15 3.44.33.png"/>
          <p:cNvPicPr>
            <a:picLocks noChangeAspect="1"/>
          </p:cNvPicPr>
          <p:nvPr/>
        </p:nvPicPr>
        <p:blipFill>
          <a:blip r:embed="rId2">
            <a:extLst/>
          </a:blip>
          <a:srcRect l="0" t="34100" r="20797" b="30883"/>
          <a:stretch>
            <a:fillRect/>
          </a:stretch>
        </p:blipFill>
        <p:spPr>
          <a:xfrm>
            <a:off x="5679921" y="5278671"/>
            <a:ext cx="7041113" cy="3166686"/>
          </a:xfrm>
          <a:prstGeom prst="rect">
            <a:avLst/>
          </a:prstGeom>
          <a:ln w="12700">
            <a:miter lim="400000"/>
          </a:ln>
        </p:spPr>
      </p:pic>
      <p:sp>
        <p:nvSpPr>
          <p:cNvPr id="1036" name="ndarrayの要素選択"/>
          <p:cNvSpPr txBox="1"/>
          <p:nvPr>
            <p:ph type="title"/>
          </p:nvPr>
        </p:nvSpPr>
        <p:spPr>
          <a:xfrm>
            <a:off x="952500" y="254000"/>
            <a:ext cx="11099800" cy="915324"/>
          </a:xfrm>
          <a:prstGeom prst="rect">
            <a:avLst/>
          </a:prstGeom>
        </p:spPr>
        <p:txBody>
          <a:bodyPr anchor="t"/>
          <a:lstStyle>
            <a:lvl1pPr algn="l">
              <a:defRPr sz="5000"/>
            </a:lvl1pPr>
          </a:lstStyle>
          <a:p>
            <a:pPr/>
            <a:r>
              <a:t>ndarrayの要素選択</a:t>
            </a:r>
          </a:p>
        </p:txBody>
      </p:sp>
      <p:sp>
        <p:nvSpPr>
          <p:cNvPr id="1037" name="方程式"/>
          <p:cNvSpPr txBox="1"/>
          <p:nvPr/>
        </p:nvSpPr>
        <p:spPr>
          <a:xfrm>
            <a:off x="2076821" y="5721226"/>
            <a:ext cx="2465706" cy="2281556"/>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d>
                    <m:dPr>
                      <m:ctrlPr>
                        <a:rPr xmlns:a="http://schemas.openxmlformats.org/drawingml/2006/main" sz="5000" i="1">
                          <a:solidFill>
                            <a:srgbClr val="000000"/>
                          </a:solidFill>
                          <a:latin typeface="Cambria Math" panose="02040503050406030204" pitchFamily="18" charset="0"/>
                        </a:rPr>
                      </m:ctrlPr>
                      <m:begChr m:val="["/>
                      <m:endChr m:val="]"/>
                    </m:dPr>
                    <m:e>
                      <m:m>
                        <m:mPr>
                          <m:ctrlPr>
                            <a:rPr xmlns:a="http://schemas.openxmlformats.org/drawingml/2006/main" sz="5000" i="1">
                              <a:solidFill>
                                <a:srgbClr val="000000"/>
                              </a:solidFill>
                              <a:latin typeface="Cambria Math" panose="02040503050406030204" pitchFamily="18" charset="0"/>
                            </a:rPr>
                          </m:ctrlPr>
                          <m:baseJc m:val="center"/>
                          <m:plcHide m:val="on"/>
                          <m:mcs>
                            <m:mc>
                              <m:mcPr>
                                <m:count m:val="3"/>
                                <m:mcJc m:val="center"/>
                              </m:mcPr>
                            </m:mc>
                          </m:mcs>
                        </m:mPr>
                        <m:mr>
                          <m:e>
                            <m:r>
                              <a:rPr xmlns:a="http://schemas.openxmlformats.org/drawingml/2006/main" sz="5000" i="1">
                                <a:solidFill>
                                  <a:srgbClr val="000000"/>
                                </a:solidFill>
                                <a:latin typeface="Cambria Math" panose="02040503050406030204" pitchFamily="18" charset="0"/>
                              </a:rPr>
                              <m:t>1</m:t>
                            </m:r>
                          </m:e>
                          <m:e>
                            <m:r>
                              <a:rPr xmlns:a="http://schemas.openxmlformats.org/drawingml/2006/main" sz="5000" i="1">
                                <a:solidFill>
                                  <a:srgbClr val="000000"/>
                                </a:solidFill>
                                <a:latin typeface="Cambria Math" panose="02040503050406030204" pitchFamily="18" charset="0"/>
                              </a:rPr>
                              <m:t>2</m:t>
                            </m:r>
                          </m:e>
                          <m:e>
                            <m:r>
                              <a:rPr xmlns:a="http://schemas.openxmlformats.org/drawingml/2006/main" sz="5000" i="1">
                                <a:solidFill>
                                  <a:srgbClr val="000000"/>
                                </a:solidFill>
                                <a:latin typeface="Cambria Math" panose="02040503050406030204" pitchFamily="18" charset="0"/>
                              </a:rPr>
                              <m:t>3</m:t>
                            </m:r>
                          </m:e>
                        </m:mr>
                        <m:mr>
                          <m:e>
                            <m:r>
                              <a:rPr xmlns:a="http://schemas.openxmlformats.org/drawingml/2006/main" sz="5000" i="1">
                                <a:solidFill>
                                  <a:srgbClr val="000000"/>
                                </a:solidFill>
                                <a:latin typeface="Cambria Math" panose="02040503050406030204" pitchFamily="18" charset="0"/>
                              </a:rPr>
                              <m:t>4</m:t>
                            </m:r>
                          </m:e>
                          <m:e>
                            <m:r>
                              <a:rPr xmlns:a="http://schemas.openxmlformats.org/drawingml/2006/main" sz="5000" i="1">
                                <a:solidFill>
                                  <a:srgbClr val="000000"/>
                                </a:solidFill>
                                <a:latin typeface="Cambria Math" panose="02040503050406030204" pitchFamily="18" charset="0"/>
                              </a:rPr>
                              <m:t>5</m:t>
                            </m:r>
                          </m:e>
                          <m:e>
                            <m:r>
                              <a:rPr xmlns:a="http://schemas.openxmlformats.org/drawingml/2006/main" sz="5000" i="1">
                                <a:solidFill>
                                  <a:srgbClr val="000000"/>
                                </a:solidFill>
                                <a:latin typeface="Cambria Math" panose="02040503050406030204" pitchFamily="18" charset="0"/>
                              </a:rPr>
                              <m:t>6</m:t>
                            </m:r>
                          </m:e>
                        </m:mr>
                        <m:mr>
                          <m:e>
                            <m:r>
                              <a:rPr xmlns:a="http://schemas.openxmlformats.org/drawingml/2006/main" sz="5000" i="1">
                                <a:solidFill>
                                  <a:srgbClr val="000000"/>
                                </a:solidFill>
                                <a:latin typeface="Cambria Math" panose="02040503050406030204" pitchFamily="18" charset="0"/>
                              </a:rPr>
                              <m:t>7</m:t>
                            </m:r>
                          </m:e>
                          <m:e>
                            <m:r>
                              <a:rPr xmlns:a="http://schemas.openxmlformats.org/drawingml/2006/main" sz="5000" i="1">
                                <a:solidFill>
                                  <a:srgbClr val="000000"/>
                                </a:solidFill>
                                <a:latin typeface="Cambria Math" panose="02040503050406030204" pitchFamily="18" charset="0"/>
                              </a:rPr>
                              <m:t>8</m:t>
                            </m:r>
                          </m:e>
                          <m:e>
                            <m:r>
                              <a:rPr xmlns:a="http://schemas.openxmlformats.org/drawingml/2006/main" sz="5000" i="1">
                                <a:solidFill>
                                  <a:srgbClr val="000000"/>
                                </a:solidFill>
                                <a:latin typeface="Cambria Math" panose="02040503050406030204" pitchFamily="18" charset="0"/>
                              </a:rPr>
                              <m:t>9</m:t>
                            </m:r>
                          </m:e>
                        </m:mr>
                      </m:m>
                    </m:e>
                  </m:d>
                </m:oMath>
              </m:oMathPara>
            </a14:m>
            <a:endParaRPr sz="5000"/>
          </a:p>
        </p:txBody>
      </p:sp>
      <p:sp>
        <p:nvSpPr>
          <p:cNvPr id="1038" name="行列の1行2列目（ndarrayでは0行1列目）…"/>
          <p:cNvSpPr/>
          <p:nvPr/>
        </p:nvSpPr>
        <p:spPr>
          <a:xfrm>
            <a:off x="640234" y="3897673"/>
            <a:ext cx="5566967" cy="1562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42" y="0"/>
                </a:moveTo>
                <a:cubicBezTo>
                  <a:pt x="287" y="0"/>
                  <a:pt x="0" y="1024"/>
                  <a:pt x="0" y="2288"/>
                </a:cubicBezTo>
                <a:lnTo>
                  <a:pt x="0" y="13368"/>
                </a:lnTo>
                <a:cubicBezTo>
                  <a:pt x="0" y="14633"/>
                  <a:pt x="287" y="15657"/>
                  <a:pt x="642" y="15657"/>
                </a:cubicBezTo>
                <a:lnTo>
                  <a:pt x="10659" y="15657"/>
                </a:lnTo>
                <a:lnTo>
                  <a:pt x="11163" y="21600"/>
                </a:lnTo>
                <a:lnTo>
                  <a:pt x="11666" y="15657"/>
                </a:lnTo>
                <a:lnTo>
                  <a:pt x="20958" y="15657"/>
                </a:lnTo>
                <a:cubicBezTo>
                  <a:pt x="21313" y="15657"/>
                  <a:pt x="21600" y="14633"/>
                  <a:pt x="21600" y="13368"/>
                </a:cubicBezTo>
                <a:lnTo>
                  <a:pt x="21600" y="2288"/>
                </a:lnTo>
                <a:cubicBezTo>
                  <a:pt x="21600" y="1024"/>
                  <a:pt x="21313" y="0"/>
                  <a:pt x="20958" y="0"/>
                </a:cubicBezTo>
                <a:lnTo>
                  <a:pt x="642" y="0"/>
                </a:lnTo>
                <a:close/>
              </a:path>
            </a:pathLst>
          </a:custGeom>
          <a:ln w="381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2000">
                <a:solidFill>
                  <a:schemeClr val="accent5">
                    <a:hueOff val="-82419"/>
                    <a:satOff val="-9513"/>
                    <a:lumOff val="-16343"/>
                  </a:schemeClr>
                </a:solidFill>
              </a:defRPr>
            </a:pPr>
            <a:r>
              <a:t>行列の1行2列目（ndarrayでは0行1列目）</a:t>
            </a:r>
          </a:p>
          <a:p>
            <a:pPr>
              <a:defRPr sz="2000">
                <a:solidFill>
                  <a:schemeClr val="accent5">
                    <a:hueOff val="-82419"/>
                    <a:satOff val="-9513"/>
                    <a:lumOff val="-16343"/>
                  </a:schemeClr>
                </a:solidFill>
              </a:defRPr>
            </a:pPr>
            <a:r>
              <a:t>の要素を0に変更したい</a:t>
            </a:r>
          </a:p>
        </p:txBody>
      </p:sp>
      <p:sp>
        <p:nvSpPr>
          <p:cNvPr id="1039" name="A[0,1]へ値0を単純に代入するだけで…"/>
          <p:cNvSpPr/>
          <p:nvPr/>
        </p:nvSpPr>
        <p:spPr>
          <a:xfrm>
            <a:off x="7436392" y="7426302"/>
            <a:ext cx="5299870" cy="22062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274" y="0"/>
                </a:moveTo>
                <a:lnTo>
                  <a:pt x="19745" y="10845"/>
                </a:lnTo>
                <a:lnTo>
                  <a:pt x="674" y="10845"/>
                </a:lnTo>
                <a:cubicBezTo>
                  <a:pt x="302" y="10845"/>
                  <a:pt x="0" y="11570"/>
                  <a:pt x="0" y="12465"/>
                </a:cubicBezTo>
                <a:lnTo>
                  <a:pt x="0" y="19980"/>
                </a:lnTo>
                <a:cubicBezTo>
                  <a:pt x="0" y="20875"/>
                  <a:pt x="302" y="21600"/>
                  <a:pt x="674" y="21600"/>
                </a:cubicBezTo>
                <a:lnTo>
                  <a:pt x="20926" y="21600"/>
                </a:lnTo>
                <a:cubicBezTo>
                  <a:pt x="21298" y="21600"/>
                  <a:pt x="21600" y="20875"/>
                  <a:pt x="21600" y="19980"/>
                </a:cubicBezTo>
                <a:lnTo>
                  <a:pt x="21600" y="12465"/>
                </a:lnTo>
                <a:cubicBezTo>
                  <a:pt x="21600" y="11570"/>
                  <a:pt x="21298" y="10845"/>
                  <a:pt x="20926" y="10845"/>
                </a:cubicBezTo>
                <a:lnTo>
                  <a:pt x="20801" y="10845"/>
                </a:lnTo>
                <a:lnTo>
                  <a:pt x="20274" y="0"/>
                </a:lnTo>
                <a:close/>
              </a:path>
            </a:pathLst>
          </a:custGeom>
          <a:ln w="381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2000">
                <a:solidFill>
                  <a:schemeClr val="accent5">
                    <a:hueOff val="-82419"/>
                    <a:satOff val="-9513"/>
                    <a:lumOff val="-16343"/>
                  </a:schemeClr>
                </a:solidFill>
              </a:defRPr>
            </a:pPr>
            <a:r>
              <a:t>A[0,1]へ値0を単純に代入するだけで</a:t>
            </a:r>
          </a:p>
          <a:p>
            <a:pPr>
              <a:defRPr sz="2000">
                <a:solidFill>
                  <a:schemeClr val="accent5">
                    <a:hueOff val="-82419"/>
                    <a:satOff val="-9513"/>
                    <a:lumOff val="-16343"/>
                  </a:schemeClr>
                </a:solidFill>
              </a:defRPr>
            </a:pPr>
            <a:r>
              <a:t>変更可能</a:t>
            </a:r>
          </a:p>
        </p:txBody>
      </p:sp>
      <p:sp>
        <p:nvSpPr>
          <p:cNvPr id="1040" name="四角形"/>
          <p:cNvSpPr/>
          <p:nvPr/>
        </p:nvSpPr>
        <p:spPr>
          <a:xfrm>
            <a:off x="6612645" y="6790376"/>
            <a:ext cx="5927251" cy="659061"/>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041" name="×"/>
          <p:cNvSpPr txBox="1"/>
          <p:nvPr/>
        </p:nvSpPr>
        <p:spPr>
          <a:xfrm>
            <a:off x="2991538" y="5572713"/>
            <a:ext cx="636271" cy="863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chemeClr val="accent1">
                    <a:hueOff val="114395"/>
                    <a:lumOff val="-24975"/>
                  </a:schemeClr>
                </a:solidFill>
              </a:defRPr>
            </a:lvl1pPr>
          </a:lstStyle>
          <a:p>
            <a:pPr/>
            <a:r>
              <a:t>×</a:t>
            </a:r>
          </a:p>
        </p:txBody>
      </p:sp>
      <p:sp>
        <p:nvSpPr>
          <p:cNvPr id="1042" name="0"/>
          <p:cNvSpPr txBox="1"/>
          <p:nvPr/>
        </p:nvSpPr>
        <p:spPr>
          <a:xfrm>
            <a:off x="3402028" y="5372100"/>
            <a:ext cx="466726" cy="736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solidFill>
                  <a:schemeClr val="accent5">
                    <a:hueOff val="-82419"/>
                    <a:satOff val="-9513"/>
                    <a:lumOff val="-16343"/>
                  </a:schemeClr>
                </a:solidFill>
                <a:latin typeface="游ゴシック体 ミディアム"/>
                <a:ea typeface="游ゴシック体 ミディアム"/>
                <a:cs typeface="游ゴシック体 ミディアム"/>
                <a:sym typeface="游ゴシック体 ミディアム"/>
              </a:defRPr>
            </a:lvl1pPr>
          </a:lstStyle>
          <a:p>
            <a:pPr/>
            <a:r>
              <a:t>0</a:t>
            </a:r>
          </a:p>
        </p:txBody>
      </p:sp>
      <p:sp>
        <p:nvSpPr>
          <p:cNvPr id="1043" name="対象の要素の位置をピンポイントで指定"/>
          <p:cNvSpPr txBox="1"/>
          <p:nvPr/>
        </p:nvSpPr>
        <p:spPr>
          <a:xfrm>
            <a:off x="730249" y="2282673"/>
            <a:ext cx="69723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indent="0" algn="l">
              <a:spcBef>
                <a:spcPts val="1000"/>
              </a:spcBef>
              <a:defRPr sz="3000"/>
            </a:pPr>
            <a:r>
              <a:t>対象の要素の位置をピンポイントで指定</a:t>
            </a:r>
          </a:p>
        </p:txBody>
      </p:sp>
      <p:sp>
        <p:nvSpPr>
          <p:cNvPr id="1044" name="ndarrayに格納される特定の要素は取得・変更できる"/>
          <p:cNvSpPr txBox="1"/>
          <p:nvPr>
            <p:ph type="body" sz="quarter" idx="4294967295"/>
          </p:nvPr>
        </p:nvSpPr>
        <p:spPr>
          <a:xfrm>
            <a:off x="952500" y="1193800"/>
            <a:ext cx="11402624" cy="1168377"/>
          </a:xfrm>
          <a:prstGeom prst="rect">
            <a:avLst/>
          </a:prstGeom>
        </p:spPr>
        <p:txBody>
          <a:bodyPr anchor="t"/>
          <a:lstStyle>
            <a:lvl1pPr marL="518583" indent="-518583">
              <a:spcBef>
                <a:spcPts val="1000"/>
              </a:spcBef>
              <a:defRPr sz="2800"/>
            </a:lvl1pPr>
          </a:lstStyle>
          <a:p>
            <a:pPr/>
            <a:r>
              <a:t>ndarrayに格納される特定の要素は取得・変更できる</a:t>
            </a:r>
          </a:p>
        </p:txBody>
      </p:sp>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46" name="スクリーンショット 2019-05-15 3.44.33.png" descr="スクリーンショット 2019-05-15 3.44.33.png"/>
          <p:cNvPicPr>
            <a:picLocks noChangeAspect="1"/>
          </p:cNvPicPr>
          <p:nvPr/>
        </p:nvPicPr>
        <p:blipFill>
          <a:blip r:embed="rId2">
            <a:extLst/>
          </a:blip>
          <a:srcRect l="0" t="68460" r="18748" b="0"/>
          <a:stretch>
            <a:fillRect/>
          </a:stretch>
        </p:blipFill>
        <p:spPr>
          <a:xfrm>
            <a:off x="5521443" y="5435833"/>
            <a:ext cx="7223290" cy="2852264"/>
          </a:xfrm>
          <a:prstGeom prst="rect">
            <a:avLst/>
          </a:prstGeom>
          <a:ln w="12700">
            <a:miter lim="400000"/>
          </a:ln>
        </p:spPr>
      </p:pic>
      <p:sp>
        <p:nvSpPr>
          <p:cNvPr id="1047" name="ndarrayの要素選択"/>
          <p:cNvSpPr txBox="1"/>
          <p:nvPr>
            <p:ph type="title"/>
          </p:nvPr>
        </p:nvSpPr>
        <p:spPr>
          <a:xfrm>
            <a:off x="952500" y="254000"/>
            <a:ext cx="11099800" cy="915324"/>
          </a:xfrm>
          <a:prstGeom prst="rect">
            <a:avLst/>
          </a:prstGeom>
        </p:spPr>
        <p:txBody>
          <a:bodyPr anchor="t"/>
          <a:lstStyle>
            <a:lvl1pPr algn="l">
              <a:defRPr sz="5000"/>
            </a:lvl1pPr>
          </a:lstStyle>
          <a:p>
            <a:pPr/>
            <a:r>
              <a:t>ndarrayの要素選択</a:t>
            </a:r>
          </a:p>
        </p:txBody>
      </p:sp>
      <p:sp>
        <p:nvSpPr>
          <p:cNvPr id="1048" name="方程式"/>
          <p:cNvSpPr txBox="1"/>
          <p:nvPr/>
        </p:nvSpPr>
        <p:spPr>
          <a:xfrm>
            <a:off x="2076821" y="5721226"/>
            <a:ext cx="2465706" cy="2281556"/>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d>
                    <m:dPr>
                      <m:ctrlPr>
                        <a:rPr xmlns:a="http://schemas.openxmlformats.org/drawingml/2006/main" sz="5000" i="1">
                          <a:solidFill>
                            <a:srgbClr val="000000"/>
                          </a:solidFill>
                          <a:latin typeface="Cambria Math" panose="02040503050406030204" pitchFamily="18" charset="0"/>
                        </a:rPr>
                      </m:ctrlPr>
                      <m:begChr m:val="["/>
                      <m:endChr m:val="]"/>
                    </m:dPr>
                    <m:e>
                      <m:m>
                        <m:mPr>
                          <m:ctrlPr>
                            <a:rPr xmlns:a="http://schemas.openxmlformats.org/drawingml/2006/main" sz="5000" i="1">
                              <a:solidFill>
                                <a:srgbClr val="000000"/>
                              </a:solidFill>
                              <a:latin typeface="Cambria Math" panose="02040503050406030204" pitchFamily="18" charset="0"/>
                            </a:rPr>
                          </m:ctrlPr>
                          <m:baseJc m:val="center"/>
                          <m:plcHide m:val="on"/>
                          <m:mcs>
                            <m:mc>
                              <m:mcPr>
                                <m:count m:val="3"/>
                                <m:mcJc m:val="center"/>
                              </m:mcPr>
                            </m:mc>
                          </m:mcs>
                        </m:mPr>
                        <m:mr>
                          <m:e>
                            <m:r>
                              <a:rPr xmlns:a="http://schemas.openxmlformats.org/drawingml/2006/main" sz="5000" i="1">
                                <a:solidFill>
                                  <a:srgbClr val="000000"/>
                                </a:solidFill>
                                <a:latin typeface="Cambria Math" panose="02040503050406030204" pitchFamily="18" charset="0"/>
                              </a:rPr>
                              <m:t>1</m:t>
                            </m:r>
                          </m:e>
                          <m:e>
                            <m:r>
                              <a:rPr xmlns:a="http://schemas.openxmlformats.org/drawingml/2006/main" sz="5000" i="1">
                                <a:solidFill>
                                  <a:srgbClr val="000000"/>
                                </a:solidFill>
                                <a:latin typeface="Cambria Math" panose="02040503050406030204" pitchFamily="18" charset="0"/>
                              </a:rPr>
                              <m:t>2</m:t>
                            </m:r>
                          </m:e>
                          <m:e>
                            <m:r>
                              <a:rPr xmlns:a="http://schemas.openxmlformats.org/drawingml/2006/main" sz="5000" i="1">
                                <a:solidFill>
                                  <a:srgbClr val="000000"/>
                                </a:solidFill>
                                <a:latin typeface="Cambria Math" panose="02040503050406030204" pitchFamily="18" charset="0"/>
                              </a:rPr>
                              <m:t>3</m:t>
                            </m:r>
                          </m:e>
                        </m:mr>
                        <m:mr>
                          <m:e>
                            <m:r>
                              <a:rPr xmlns:a="http://schemas.openxmlformats.org/drawingml/2006/main" sz="5000" i="1">
                                <a:solidFill>
                                  <a:srgbClr val="000000"/>
                                </a:solidFill>
                                <a:latin typeface="Cambria Math" panose="02040503050406030204" pitchFamily="18" charset="0"/>
                              </a:rPr>
                              <m:t>4</m:t>
                            </m:r>
                          </m:e>
                          <m:e>
                            <m:r>
                              <a:rPr xmlns:a="http://schemas.openxmlformats.org/drawingml/2006/main" sz="5000" i="1">
                                <a:solidFill>
                                  <a:srgbClr val="000000"/>
                                </a:solidFill>
                                <a:latin typeface="Cambria Math" panose="02040503050406030204" pitchFamily="18" charset="0"/>
                              </a:rPr>
                              <m:t>5</m:t>
                            </m:r>
                          </m:e>
                          <m:e>
                            <m:r>
                              <a:rPr xmlns:a="http://schemas.openxmlformats.org/drawingml/2006/main" sz="5000" i="1">
                                <a:solidFill>
                                  <a:srgbClr val="000000"/>
                                </a:solidFill>
                                <a:latin typeface="Cambria Math" panose="02040503050406030204" pitchFamily="18" charset="0"/>
                              </a:rPr>
                              <m:t>6</m:t>
                            </m:r>
                          </m:e>
                        </m:mr>
                        <m:mr>
                          <m:e>
                            <m:r>
                              <a:rPr xmlns:a="http://schemas.openxmlformats.org/drawingml/2006/main" sz="5000" i="1">
                                <a:solidFill>
                                  <a:srgbClr val="000000"/>
                                </a:solidFill>
                                <a:latin typeface="Cambria Math" panose="02040503050406030204" pitchFamily="18" charset="0"/>
                              </a:rPr>
                              <m:t>7</m:t>
                            </m:r>
                          </m:e>
                          <m:e>
                            <m:r>
                              <a:rPr xmlns:a="http://schemas.openxmlformats.org/drawingml/2006/main" sz="5000" i="1">
                                <a:solidFill>
                                  <a:srgbClr val="000000"/>
                                </a:solidFill>
                                <a:latin typeface="Cambria Math" panose="02040503050406030204" pitchFamily="18" charset="0"/>
                              </a:rPr>
                              <m:t>8</m:t>
                            </m:r>
                          </m:e>
                          <m:e>
                            <m:r>
                              <a:rPr xmlns:a="http://schemas.openxmlformats.org/drawingml/2006/main" sz="5000" i="1">
                                <a:solidFill>
                                  <a:srgbClr val="000000"/>
                                </a:solidFill>
                                <a:latin typeface="Cambria Math" panose="02040503050406030204" pitchFamily="18" charset="0"/>
                              </a:rPr>
                              <m:t>9</m:t>
                            </m:r>
                          </m:e>
                        </m:mr>
                      </m:m>
                    </m:e>
                  </m:d>
                </m:oMath>
              </m:oMathPara>
            </a14:m>
            <a:endParaRPr sz="5000"/>
          </a:p>
        </p:txBody>
      </p:sp>
      <p:sp>
        <p:nvSpPr>
          <p:cNvPr id="1049" name="行列の1~2行,2~3列（ndarrayでは0~1行,1~2列）…"/>
          <p:cNvSpPr/>
          <p:nvPr/>
        </p:nvSpPr>
        <p:spPr>
          <a:xfrm>
            <a:off x="592740" y="3610518"/>
            <a:ext cx="6784579" cy="21542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27" y="0"/>
                </a:moveTo>
                <a:cubicBezTo>
                  <a:pt x="236" y="0"/>
                  <a:pt x="0" y="742"/>
                  <a:pt x="0" y="1659"/>
                </a:cubicBezTo>
                <a:lnTo>
                  <a:pt x="0" y="13223"/>
                </a:lnTo>
                <a:cubicBezTo>
                  <a:pt x="0" y="14140"/>
                  <a:pt x="236" y="14883"/>
                  <a:pt x="527" y="14883"/>
                </a:cubicBezTo>
                <a:lnTo>
                  <a:pt x="7872" y="14883"/>
                </a:lnTo>
                <a:lnTo>
                  <a:pt x="8285" y="21600"/>
                </a:lnTo>
                <a:lnTo>
                  <a:pt x="8698" y="14883"/>
                </a:lnTo>
                <a:lnTo>
                  <a:pt x="21072" y="14883"/>
                </a:lnTo>
                <a:cubicBezTo>
                  <a:pt x="21363" y="14883"/>
                  <a:pt x="21600" y="14140"/>
                  <a:pt x="21600" y="13223"/>
                </a:cubicBezTo>
                <a:lnTo>
                  <a:pt x="21600" y="1659"/>
                </a:lnTo>
                <a:cubicBezTo>
                  <a:pt x="21600" y="742"/>
                  <a:pt x="21363" y="0"/>
                  <a:pt x="21072" y="0"/>
                </a:cubicBezTo>
                <a:lnTo>
                  <a:pt x="527" y="0"/>
                </a:lnTo>
                <a:close/>
              </a:path>
            </a:pathLst>
          </a:custGeom>
          <a:ln w="381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2000">
                <a:solidFill>
                  <a:schemeClr val="accent5">
                    <a:hueOff val="-82419"/>
                    <a:satOff val="-9513"/>
                    <a:lumOff val="-16343"/>
                  </a:schemeClr>
                </a:solidFill>
              </a:defRPr>
            </a:pPr>
            <a:r>
              <a:t>行列の1~2行,2~3列（ndarrayでは0~1行,1~2列）</a:t>
            </a:r>
          </a:p>
          <a:p>
            <a:pPr>
              <a:defRPr sz="2000">
                <a:solidFill>
                  <a:schemeClr val="accent5">
                    <a:hueOff val="-82419"/>
                    <a:satOff val="-9513"/>
                    <a:lumOff val="-16343"/>
                  </a:schemeClr>
                </a:solidFill>
              </a:defRPr>
            </a:pPr>
            <a:r>
              <a:t>の要素を取り出したい</a:t>
            </a:r>
          </a:p>
        </p:txBody>
      </p:sp>
      <p:sp>
        <p:nvSpPr>
          <p:cNvPr id="1050" name="A[開始行番号:終了行番号+1,…"/>
          <p:cNvSpPr/>
          <p:nvPr/>
        </p:nvSpPr>
        <p:spPr>
          <a:xfrm>
            <a:off x="6483072" y="7670520"/>
            <a:ext cx="5299869" cy="1943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989" y="0"/>
                </a:moveTo>
                <a:lnTo>
                  <a:pt x="15462" y="9388"/>
                </a:lnTo>
                <a:lnTo>
                  <a:pt x="674" y="9388"/>
                </a:lnTo>
                <a:cubicBezTo>
                  <a:pt x="302" y="9388"/>
                  <a:pt x="0" y="10211"/>
                  <a:pt x="0" y="11228"/>
                </a:cubicBezTo>
                <a:lnTo>
                  <a:pt x="0" y="19760"/>
                </a:lnTo>
                <a:cubicBezTo>
                  <a:pt x="0" y="20777"/>
                  <a:pt x="302" y="21600"/>
                  <a:pt x="674" y="21600"/>
                </a:cubicBezTo>
                <a:lnTo>
                  <a:pt x="20926" y="21600"/>
                </a:lnTo>
                <a:cubicBezTo>
                  <a:pt x="21298" y="21600"/>
                  <a:pt x="21600" y="20777"/>
                  <a:pt x="21600" y="19760"/>
                </a:cubicBezTo>
                <a:lnTo>
                  <a:pt x="21600" y="11228"/>
                </a:lnTo>
                <a:cubicBezTo>
                  <a:pt x="21600" y="10211"/>
                  <a:pt x="21298" y="9388"/>
                  <a:pt x="20926" y="9388"/>
                </a:cubicBezTo>
                <a:lnTo>
                  <a:pt x="16518" y="9388"/>
                </a:lnTo>
                <a:lnTo>
                  <a:pt x="15989" y="0"/>
                </a:lnTo>
                <a:close/>
              </a:path>
            </a:pathLst>
          </a:custGeom>
          <a:ln w="381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2000">
                <a:solidFill>
                  <a:schemeClr val="accent5">
                    <a:hueOff val="-82419"/>
                    <a:satOff val="-9513"/>
                    <a:lumOff val="-16343"/>
                  </a:schemeClr>
                </a:solidFill>
              </a:defRPr>
            </a:pPr>
            <a:r>
              <a:t>A[開始行番号:終了行番号+1,</a:t>
            </a:r>
          </a:p>
          <a:p>
            <a:pPr>
              <a:defRPr sz="2000">
                <a:solidFill>
                  <a:schemeClr val="accent5">
                    <a:hueOff val="-82419"/>
                    <a:satOff val="-9513"/>
                    <a:lumOff val="-16343"/>
                  </a:schemeClr>
                </a:solidFill>
              </a:defRPr>
            </a:pPr>
            <a:r>
              <a:t>開始列番号:終了行番号+1]</a:t>
            </a:r>
          </a:p>
        </p:txBody>
      </p:sp>
      <p:sp>
        <p:nvSpPr>
          <p:cNvPr id="1051" name="四角形"/>
          <p:cNvSpPr/>
          <p:nvPr/>
        </p:nvSpPr>
        <p:spPr>
          <a:xfrm>
            <a:off x="6468202" y="6965909"/>
            <a:ext cx="6330722" cy="659060"/>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052" name="四角形"/>
          <p:cNvSpPr/>
          <p:nvPr/>
        </p:nvSpPr>
        <p:spPr>
          <a:xfrm>
            <a:off x="2983605" y="5801847"/>
            <a:ext cx="1432501" cy="1396888"/>
          </a:xfrm>
          <a:prstGeom prst="rect">
            <a:avLst/>
          </a:prstGeom>
          <a:ln w="508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053" name="対象の要素の位置を広範囲に指定"/>
          <p:cNvSpPr txBox="1"/>
          <p:nvPr/>
        </p:nvSpPr>
        <p:spPr>
          <a:xfrm>
            <a:off x="730249" y="2282673"/>
            <a:ext cx="58293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indent="0" algn="l">
              <a:spcBef>
                <a:spcPts val="1000"/>
              </a:spcBef>
              <a:defRPr sz="3000"/>
            </a:pPr>
            <a:r>
              <a:t>対象の要素の位置を広範囲に指定</a:t>
            </a:r>
          </a:p>
        </p:txBody>
      </p:sp>
      <p:sp>
        <p:nvSpPr>
          <p:cNvPr id="1054" name="ndarrayに格納される特定の要素は取得・変更できる"/>
          <p:cNvSpPr txBox="1"/>
          <p:nvPr>
            <p:ph type="body" sz="quarter" idx="4294967295"/>
          </p:nvPr>
        </p:nvSpPr>
        <p:spPr>
          <a:xfrm>
            <a:off x="952500" y="1193800"/>
            <a:ext cx="11402624" cy="1108452"/>
          </a:xfrm>
          <a:prstGeom prst="rect">
            <a:avLst/>
          </a:prstGeom>
        </p:spPr>
        <p:txBody>
          <a:bodyPr anchor="t"/>
          <a:lstStyle>
            <a:lvl1pPr marL="518583" indent="-518583">
              <a:spcBef>
                <a:spcPts val="1000"/>
              </a:spcBef>
              <a:defRPr sz="2800"/>
            </a:lvl1pPr>
          </a:lstStyle>
          <a:p>
            <a:pPr/>
            <a:r>
              <a:t>ndarrayに格納される特定の要素は取得・変更できる</a:t>
            </a:r>
          </a:p>
        </p:txBody>
      </p:sp>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56" name="スクリーンショット 2019-05-15 3.44.40.png" descr="スクリーンショット 2019-05-15 3.44.40.png"/>
          <p:cNvPicPr>
            <a:picLocks noChangeAspect="1"/>
          </p:cNvPicPr>
          <p:nvPr/>
        </p:nvPicPr>
        <p:blipFill>
          <a:blip r:embed="rId2">
            <a:extLst/>
          </a:blip>
          <a:srcRect l="0" t="0" r="20135" b="0"/>
          <a:stretch>
            <a:fillRect/>
          </a:stretch>
        </p:blipFill>
        <p:spPr>
          <a:xfrm>
            <a:off x="5557559" y="5187786"/>
            <a:ext cx="7099931" cy="3348400"/>
          </a:xfrm>
          <a:prstGeom prst="rect">
            <a:avLst/>
          </a:prstGeom>
          <a:ln w="12700">
            <a:miter lim="400000"/>
          </a:ln>
        </p:spPr>
      </p:pic>
      <p:sp>
        <p:nvSpPr>
          <p:cNvPr id="1057" name="ndarrayの要素選択"/>
          <p:cNvSpPr txBox="1"/>
          <p:nvPr>
            <p:ph type="title"/>
          </p:nvPr>
        </p:nvSpPr>
        <p:spPr>
          <a:xfrm>
            <a:off x="952500" y="254000"/>
            <a:ext cx="11099800" cy="915324"/>
          </a:xfrm>
          <a:prstGeom prst="rect">
            <a:avLst/>
          </a:prstGeom>
        </p:spPr>
        <p:txBody>
          <a:bodyPr anchor="t"/>
          <a:lstStyle>
            <a:lvl1pPr algn="l">
              <a:defRPr sz="5000"/>
            </a:lvl1pPr>
          </a:lstStyle>
          <a:p>
            <a:pPr/>
            <a:r>
              <a:t>ndarrayの要素選択</a:t>
            </a:r>
          </a:p>
        </p:txBody>
      </p:sp>
      <p:sp>
        <p:nvSpPr>
          <p:cNvPr id="1058" name="方程式"/>
          <p:cNvSpPr txBox="1"/>
          <p:nvPr/>
        </p:nvSpPr>
        <p:spPr>
          <a:xfrm>
            <a:off x="2076821" y="5721226"/>
            <a:ext cx="2465706" cy="2281556"/>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d>
                    <m:dPr>
                      <m:ctrlPr>
                        <a:rPr xmlns:a="http://schemas.openxmlformats.org/drawingml/2006/main" sz="5000" i="1">
                          <a:solidFill>
                            <a:srgbClr val="000000"/>
                          </a:solidFill>
                          <a:latin typeface="Cambria Math" panose="02040503050406030204" pitchFamily="18" charset="0"/>
                        </a:rPr>
                      </m:ctrlPr>
                      <m:begChr m:val="["/>
                      <m:endChr m:val="]"/>
                    </m:dPr>
                    <m:e>
                      <m:m>
                        <m:mPr>
                          <m:ctrlPr>
                            <a:rPr xmlns:a="http://schemas.openxmlformats.org/drawingml/2006/main" sz="5000" i="1">
                              <a:solidFill>
                                <a:srgbClr val="000000"/>
                              </a:solidFill>
                              <a:latin typeface="Cambria Math" panose="02040503050406030204" pitchFamily="18" charset="0"/>
                            </a:rPr>
                          </m:ctrlPr>
                          <m:baseJc m:val="center"/>
                          <m:plcHide m:val="on"/>
                          <m:mcs>
                            <m:mc>
                              <m:mcPr>
                                <m:count m:val="3"/>
                                <m:mcJc m:val="center"/>
                              </m:mcPr>
                            </m:mc>
                          </m:mcs>
                        </m:mPr>
                        <m:mr>
                          <m:e>
                            <m:r>
                              <a:rPr xmlns:a="http://schemas.openxmlformats.org/drawingml/2006/main" sz="5000" i="1">
                                <a:solidFill>
                                  <a:srgbClr val="000000"/>
                                </a:solidFill>
                                <a:latin typeface="Cambria Math" panose="02040503050406030204" pitchFamily="18" charset="0"/>
                              </a:rPr>
                              <m:t>1</m:t>
                            </m:r>
                          </m:e>
                          <m:e>
                            <m:r>
                              <a:rPr xmlns:a="http://schemas.openxmlformats.org/drawingml/2006/main" sz="5000" i="1">
                                <a:solidFill>
                                  <a:srgbClr val="000000"/>
                                </a:solidFill>
                                <a:latin typeface="Cambria Math" panose="02040503050406030204" pitchFamily="18" charset="0"/>
                              </a:rPr>
                              <m:t>2</m:t>
                            </m:r>
                          </m:e>
                          <m:e>
                            <m:r>
                              <a:rPr xmlns:a="http://schemas.openxmlformats.org/drawingml/2006/main" sz="5000" i="1">
                                <a:solidFill>
                                  <a:srgbClr val="000000"/>
                                </a:solidFill>
                                <a:latin typeface="Cambria Math" panose="02040503050406030204" pitchFamily="18" charset="0"/>
                              </a:rPr>
                              <m:t>3</m:t>
                            </m:r>
                          </m:e>
                        </m:mr>
                        <m:mr>
                          <m:e>
                            <m:r>
                              <a:rPr xmlns:a="http://schemas.openxmlformats.org/drawingml/2006/main" sz="5000" i="1">
                                <a:solidFill>
                                  <a:srgbClr val="000000"/>
                                </a:solidFill>
                                <a:latin typeface="Cambria Math" panose="02040503050406030204" pitchFamily="18" charset="0"/>
                              </a:rPr>
                              <m:t>4</m:t>
                            </m:r>
                          </m:e>
                          <m:e>
                            <m:r>
                              <a:rPr xmlns:a="http://schemas.openxmlformats.org/drawingml/2006/main" sz="5000" i="1">
                                <a:solidFill>
                                  <a:srgbClr val="000000"/>
                                </a:solidFill>
                                <a:latin typeface="Cambria Math" panose="02040503050406030204" pitchFamily="18" charset="0"/>
                              </a:rPr>
                              <m:t>5</m:t>
                            </m:r>
                          </m:e>
                          <m:e>
                            <m:r>
                              <a:rPr xmlns:a="http://schemas.openxmlformats.org/drawingml/2006/main" sz="5000" i="1">
                                <a:solidFill>
                                  <a:srgbClr val="000000"/>
                                </a:solidFill>
                                <a:latin typeface="Cambria Math" panose="02040503050406030204" pitchFamily="18" charset="0"/>
                              </a:rPr>
                              <m:t>6</m:t>
                            </m:r>
                          </m:e>
                        </m:mr>
                        <m:mr>
                          <m:e>
                            <m:r>
                              <a:rPr xmlns:a="http://schemas.openxmlformats.org/drawingml/2006/main" sz="5000" i="1">
                                <a:solidFill>
                                  <a:srgbClr val="000000"/>
                                </a:solidFill>
                                <a:latin typeface="Cambria Math" panose="02040503050406030204" pitchFamily="18" charset="0"/>
                              </a:rPr>
                              <m:t>7</m:t>
                            </m:r>
                          </m:e>
                          <m:e>
                            <m:r>
                              <a:rPr xmlns:a="http://schemas.openxmlformats.org/drawingml/2006/main" sz="5000" i="1">
                                <a:solidFill>
                                  <a:srgbClr val="000000"/>
                                </a:solidFill>
                                <a:latin typeface="Cambria Math" panose="02040503050406030204" pitchFamily="18" charset="0"/>
                              </a:rPr>
                              <m:t>8</m:t>
                            </m:r>
                          </m:e>
                          <m:e>
                            <m:r>
                              <a:rPr xmlns:a="http://schemas.openxmlformats.org/drawingml/2006/main" sz="5000" i="1">
                                <a:solidFill>
                                  <a:srgbClr val="000000"/>
                                </a:solidFill>
                                <a:latin typeface="Cambria Math" panose="02040503050406030204" pitchFamily="18" charset="0"/>
                              </a:rPr>
                              <m:t>9</m:t>
                            </m:r>
                          </m:e>
                        </m:mr>
                      </m:m>
                    </m:e>
                  </m:d>
                </m:oMath>
              </m:oMathPara>
            </a14:m>
            <a:endParaRPr sz="5000"/>
          </a:p>
        </p:txBody>
      </p:sp>
      <p:sp>
        <p:nvSpPr>
          <p:cNvPr id="1059" name="行列の1~2行,2~3列（ndarrayでは0~1行,1~2列）…"/>
          <p:cNvSpPr/>
          <p:nvPr/>
        </p:nvSpPr>
        <p:spPr>
          <a:xfrm>
            <a:off x="592740" y="3962675"/>
            <a:ext cx="6784579" cy="18022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27" y="0"/>
                </a:moveTo>
                <a:cubicBezTo>
                  <a:pt x="236" y="0"/>
                  <a:pt x="0" y="887"/>
                  <a:pt x="0" y="1984"/>
                </a:cubicBezTo>
                <a:lnTo>
                  <a:pt x="0" y="11587"/>
                </a:lnTo>
                <a:cubicBezTo>
                  <a:pt x="0" y="12683"/>
                  <a:pt x="236" y="13571"/>
                  <a:pt x="527" y="13571"/>
                </a:cubicBezTo>
                <a:lnTo>
                  <a:pt x="7872" y="13571"/>
                </a:lnTo>
                <a:lnTo>
                  <a:pt x="8285" y="21600"/>
                </a:lnTo>
                <a:lnTo>
                  <a:pt x="8698" y="13571"/>
                </a:lnTo>
                <a:lnTo>
                  <a:pt x="21072" y="13571"/>
                </a:lnTo>
                <a:cubicBezTo>
                  <a:pt x="21363" y="13571"/>
                  <a:pt x="21600" y="12683"/>
                  <a:pt x="21600" y="11587"/>
                </a:cubicBezTo>
                <a:lnTo>
                  <a:pt x="21600" y="1984"/>
                </a:lnTo>
                <a:cubicBezTo>
                  <a:pt x="21600" y="887"/>
                  <a:pt x="21363" y="0"/>
                  <a:pt x="21072" y="0"/>
                </a:cubicBezTo>
                <a:lnTo>
                  <a:pt x="527" y="0"/>
                </a:lnTo>
                <a:close/>
              </a:path>
            </a:pathLst>
          </a:custGeom>
          <a:ln w="381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2000">
                <a:solidFill>
                  <a:schemeClr val="accent5">
                    <a:hueOff val="-82419"/>
                    <a:satOff val="-9513"/>
                    <a:lumOff val="-16343"/>
                  </a:schemeClr>
                </a:solidFill>
              </a:defRPr>
            </a:pPr>
            <a:r>
              <a:t>行列の1~2行,2~3列（ndarrayでは0~1行,1~2列）</a:t>
            </a:r>
          </a:p>
          <a:p>
            <a:pPr>
              <a:defRPr sz="2000">
                <a:solidFill>
                  <a:schemeClr val="accent5">
                    <a:hueOff val="-82419"/>
                    <a:satOff val="-9513"/>
                    <a:lumOff val="-16343"/>
                  </a:schemeClr>
                </a:solidFill>
              </a:defRPr>
            </a:pPr>
            <a:r>
              <a:t>の要素を全て0に変更したい</a:t>
            </a:r>
          </a:p>
        </p:txBody>
      </p:sp>
      <p:sp>
        <p:nvSpPr>
          <p:cNvPr id="1060" name="A[0:2,1:3]へ値0を単純に代入するだけで…"/>
          <p:cNvSpPr/>
          <p:nvPr/>
        </p:nvSpPr>
        <p:spPr>
          <a:xfrm>
            <a:off x="6964679" y="7312005"/>
            <a:ext cx="5299870" cy="23483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044" y="0"/>
                </a:moveTo>
                <a:lnTo>
                  <a:pt x="16516" y="13901"/>
                </a:lnTo>
                <a:lnTo>
                  <a:pt x="674" y="13901"/>
                </a:lnTo>
                <a:cubicBezTo>
                  <a:pt x="302" y="13901"/>
                  <a:pt x="0" y="14582"/>
                  <a:pt x="0" y="15423"/>
                </a:cubicBezTo>
                <a:lnTo>
                  <a:pt x="0" y="20078"/>
                </a:lnTo>
                <a:cubicBezTo>
                  <a:pt x="0" y="20919"/>
                  <a:pt x="302" y="21600"/>
                  <a:pt x="674" y="21600"/>
                </a:cubicBezTo>
                <a:lnTo>
                  <a:pt x="20926" y="21600"/>
                </a:lnTo>
                <a:cubicBezTo>
                  <a:pt x="21298" y="21600"/>
                  <a:pt x="21600" y="20919"/>
                  <a:pt x="21600" y="20078"/>
                </a:cubicBezTo>
                <a:lnTo>
                  <a:pt x="21600" y="15423"/>
                </a:lnTo>
                <a:cubicBezTo>
                  <a:pt x="21600" y="14582"/>
                  <a:pt x="21298" y="13901"/>
                  <a:pt x="20926" y="13901"/>
                </a:cubicBezTo>
                <a:lnTo>
                  <a:pt x="17571" y="13901"/>
                </a:lnTo>
                <a:lnTo>
                  <a:pt x="17044" y="0"/>
                </a:lnTo>
                <a:close/>
              </a:path>
            </a:pathLst>
          </a:custGeom>
          <a:ln w="381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2000">
                <a:solidFill>
                  <a:schemeClr val="accent5">
                    <a:hueOff val="-82419"/>
                    <a:satOff val="-9513"/>
                    <a:lumOff val="-16343"/>
                  </a:schemeClr>
                </a:solidFill>
              </a:defRPr>
            </a:pPr>
            <a:r>
              <a:t>A[0:2,1:3]へ値0を単純に代入するだけで</a:t>
            </a:r>
          </a:p>
          <a:p>
            <a:pPr>
              <a:defRPr sz="2000">
                <a:solidFill>
                  <a:schemeClr val="accent5">
                    <a:hueOff val="-82419"/>
                    <a:satOff val="-9513"/>
                    <a:lumOff val="-16343"/>
                  </a:schemeClr>
                </a:solidFill>
              </a:defRPr>
            </a:pPr>
            <a:r>
              <a:t>全ての要素を変更可能</a:t>
            </a:r>
          </a:p>
        </p:txBody>
      </p:sp>
      <p:sp>
        <p:nvSpPr>
          <p:cNvPr id="1061" name="四角形"/>
          <p:cNvSpPr/>
          <p:nvPr/>
        </p:nvSpPr>
        <p:spPr>
          <a:xfrm>
            <a:off x="6670568" y="6621374"/>
            <a:ext cx="5888090" cy="659060"/>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062" name="対象の要素の位置を広範囲に指定"/>
          <p:cNvSpPr txBox="1"/>
          <p:nvPr/>
        </p:nvSpPr>
        <p:spPr>
          <a:xfrm>
            <a:off x="730249" y="2282673"/>
            <a:ext cx="58293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indent="0" algn="l">
              <a:spcBef>
                <a:spcPts val="1000"/>
              </a:spcBef>
              <a:defRPr sz="3000"/>
            </a:pPr>
            <a:r>
              <a:t>対象の要素の位置を広範囲に指定</a:t>
            </a:r>
          </a:p>
        </p:txBody>
      </p:sp>
      <p:sp>
        <p:nvSpPr>
          <p:cNvPr id="1063" name="×"/>
          <p:cNvSpPr txBox="1"/>
          <p:nvPr/>
        </p:nvSpPr>
        <p:spPr>
          <a:xfrm>
            <a:off x="2991538" y="5572713"/>
            <a:ext cx="636271" cy="863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chemeClr val="accent1">
                    <a:hueOff val="114395"/>
                    <a:lumOff val="-24975"/>
                  </a:schemeClr>
                </a:solidFill>
              </a:defRPr>
            </a:lvl1pPr>
          </a:lstStyle>
          <a:p>
            <a:pPr/>
            <a:r>
              <a:t>×</a:t>
            </a:r>
          </a:p>
        </p:txBody>
      </p:sp>
      <p:sp>
        <p:nvSpPr>
          <p:cNvPr id="1064" name="0"/>
          <p:cNvSpPr txBox="1"/>
          <p:nvPr/>
        </p:nvSpPr>
        <p:spPr>
          <a:xfrm>
            <a:off x="3402028" y="5372100"/>
            <a:ext cx="466726" cy="736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solidFill>
                  <a:schemeClr val="accent5">
                    <a:hueOff val="-82419"/>
                    <a:satOff val="-9513"/>
                    <a:lumOff val="-16343"/>
                  </a:schemeClr>
                </a:solidFill>
                <a:latin typeface="游ゴシック体 ミディアム"/>
                <a:ea typeface="游ゴシック体 ミディアム"/>
                <a:cs typeface="游ゴシック体 ミディアム"/>
                <a:sym typeface="游ゴシック体 ミディアム"/>
              </a:defRPr>
            </a:lvl1pPr>
          </a:lstStyle>
          <a:p>
            <a:pPr/>
            <a:r>
              <a:t>0</a:t>
            </a:r>
          </a:p>
        </p:txBody>
      </p:sp>
      <p:sp>
        <p:nvSpPr>
          <p:cNvPr id="1065" name="×"/>
          <p:cNvSpPr txBox="1"/>
          <p:nvPr/>
        </p:nvSpPr>
        <p:spPr>
          <a:xfrm>
            <a:off x="3013465" y="6360176"/>
            <a:ext cx="636271" cy="863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chemeClr val="accent1">
                    <a:hueOff val="114395"/>
                    <a:lumOff val="-24975"/>
                  </a:schemeClr>
                </a:solidFill>
              </a:defRPr>
            </a:lvl1pPr>
          </a:lstStyle>
          <a:p>
            <a:pPr/>
            <a:r>
              <a:t>×</a:t>
            </a:r>
          </a:p>
        </p:txBody>
      </p:sp>
      <p:sp>
        <p:nvSpPr>
          <p:cNvPr id="1066" name="0"/>
          <p:cNvSpPr txBox="1"/>
          <p:nvPr/>
        </p:nvSpPr>
        <p:spPr>
          <a:xfrm>
            <a:off x="3423954" y="6159563"/>
            <a:ext cx="466726" cy="736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solidFill>
                  <a:schemeClr val="accent5">
                    <a:hueOff val="-82419"/>
                    <a:satOff val="-9513"/>
                    <a:lumOff val="-16343"/>
                  </a:schemeClr>
                </a:solidFill>
                <a:latin typeface="游ゴシック体 ミディアム"/>
                <a:ea typeface="游ゴシック体 ミディアム"/>
                <a:cs typeface="游ゴシック体 ミディアム"/>
                <a:sym typeface="游ゴシック体 ミディアム"/>
              </a:defRPr>
            </a:lvl1pPr>
          </a:lstStyle>
          <a:p>
            <a:pPr/>
            <a:r>
              <a:t>0</a:t>
            </a:r>
          </a:p>
        </p:txBody>
      </p:sp>
      <p:sp>
        <p:nvSpPr>
          <p:cNvPr id="1067" name="0"/>
          <p:cNvSpPr txBox="1"/>
          <p:nvPr/>
        </p:nvSpPr>
        <p:spPr>
          <a:xfrm>
            <a:off x="4224117" y="5366300"/>
            <a:ext cx="466726" cy="73660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solidFill>
                  <a:schemeClr val="accent5">
                    <a:hueOff val="-82419"/>
                    <a:satOff val="-9513"/>
                    <a:lumOff val="-16343"/>
                  </a:schemeClr>
                </a:solidFill>
                <a:latin typeface="游ゴシック体 ミディアム"/>
                <a:ea typeface="游ゴシック体 ミディアム"/>
                <a:cs typeface="游ゴシック体 ミディアム"/>
                <a:sym typeface="游ゴシック体 ミディアム"/>
              </a:defRPr>
            </a:lvl1pPr>
          </a:lstStyle>
          <a:p>
            <a:pPr/>
            <a:r>
              <a:t>0</a:t>
            </a:r>
          </a:p>
        </p:txBody>
      </p:sp>
      <p:sp>
        <p:nvSpPr>
          <p:cNvPr id="1068" name="0"/>
          <p:cNvSpPr txBox="1"/>
          <p:nvPr/>
        </p:nvSpPr>
        <p:spPr>
          <a:xfrm>
            <a:off x="4218333" y="6138752"/>
            <a:ext cx="466726" cy="7366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solidFill>
                  <a:schemeClr val="accent5">
                    <a:hueOff val="-82419"/>
                    <a:satOff val="-9513"/>
                    <a:lumOff val="-16343"/>
                  </a:schemeClr>
                </a:solidFill>
                <a:latin typeface="游ゴシック体 ミディアム"/>
                <a:ea typeface="游ゴシック体 ミディアム"/>
                <a:cs typeface="游ゴシック体 ミディアム"/>
                <a:sym typeface="游ゴシック体 ミディアム"/>
              </a:defRPr>
            </a:lvl1pPr>
          </a:lstStyle>
          <a:p>
            <a:pPr/>
            <a:r>
              <a:t>0</a:t>
            </a:r>
          </a:p>
        </p:txBody>
      </p:sp>
      <p:sp>
        <p:nvSpPr>
          <p:cNvPr id="1069" name="×"/>
          <p:cNvSpPr txBox="1"/>
          <p:nvPr/>
        </p:nvSpPr>
        <p:spPr>
          <a:xfrm>
            <a:off x="3813627" y="5566913"/>
            <a:ext cx="636271" cy="863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chemeClr val="accent1">
                    <a:hueOff val="114395"/>
                    <a:lumOff val="-24975"/>
                  </a:schemeClr>
                </a:solidFill>
              </a:defRPr>
            </a:lvl1pPr>
          </a:lstStyle>
          <a:p>
            <a:pPr/>
            <a:r>
              <a:t>×</a:t>
            </a:r>
          </a:p>
        </p:txBody>
      </p:sp>
      <p:sp>
        <p:nvSpPr>
          <p:cNvPr id="1070" name="×"/>
          <p:cNvSpPr txBox="1"/>
          <p:nvPr/>
        </p:nvSpPr>
        <p:spPr>
          <a:xfrm>
            <a:off x="3807843" y="6339366"/>
            <a:ext cx="636271" cy="863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chemeClr val="accent1">
                    <a:hueOff val="114395"/>
                    <a:lumOff val="-24975"/>
                  </a:schemeClr>
                </a:solidFill>
              </a:defRPr>
            </a:lvl1pPr>
          </a:lstStyle>
          <a:p>
            <a:pPr/>
            <a:r>
              <a:t>×</a:t>
            </a:r>
          </a:p>
        </p:txBody>
      </p:sp>
      <p:sp>
        <p:nvSpPr>
          <p:cNvPr id="1071" name="ndarrayに格納される特定の要素は取得・変更できる"/>
          <p:cNvSpPr txBox="1"/>
          <p:nvPr>
            <p:ph type="body" sz="quarter" idx="4294967295"/>
          </p:nvPr>
        </p:nvSpPr>
        <p:spPr>
          <a:xfrm>
            <a:off x="952500" y="1193800"/>
            <a:ext cx="11402624" cy="1108452"/>
          </a:xfrm>
          <a:prstGeom prst="rect">
            <a:avLst/>
          </a:prstGeom>
        </p:spPr>
        <p:txBody>
          <a:bodyPr anchor="t"/>
          <a:lstStyle>
            <a:lvl1pPr marL="518583" indent="-518583">
              <a:spcBef>
                <a:spcPts val="1000"/>
              </a:spcBef>
              <a:defRPr sz="2800"/>
            </a:lvl1pPr>
          </a:lstStyle>
          <a:p>
            <a:pPr/>
            <a:r>
              <a:t>ndarrayに格納される特定の要素は取得・変更できる</a:t>
            </a:r>
          </a:p>
        </p:txBody>
      </p:sp>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3" name="ndarrayの計算"/>
          <p:cNvSpPr txBox="1"/>
          <p:nvPr>
            <p:ph type="title"/>
          </p:nvPr>
        </p:nvSpPr>
        <p:spPr>
          <a:xfrm>
            <a:off x="952500" y="254000"/>
            <a:ext cx="11099800" cy="915324"/>
          </a:xfrm>
          <a:prstGeom prst="rect">
            <a:avLst/>
          </a:prstGeom>
        </p:spPr>
        <p:txBody>
          <a:bodyPr anchor="t"/>
          <a:lstStyle>
            <a:lvl1pPr algn="l">
              <a:defRPr sz="5000"/>
            </a:lvl1pPr>
          </a:lstStyle>
          <a:p>
            <a:pPr/>
            <a:r>
              <a:t>ndarrayの計算</a:t>
            </a:r>
          </a:p>
        </p:txBody>
      </p:sp>
      <p:sp>
        <p:nvSpPr>
          <p:cNvPr id="1074" name="ndarrayはベクトルや行列同士の要素ごとの加減，スカラー倍，各要素の平方根等を容易に計算可能"/>
          <p:cNvSpPr txBox="1"/>
          <p:nvPr>
            <p:ph type="body" sz="half" idx="4294967295"/>
          </p:nvPr>
        </p:nvSpPr>
        <p:spPr>
          <a:xfrm>
            <a:off x="952500" y="1193800"/>
            <a:ext cx="11402624" cy="2400999"/>
          </a:xfrm>
          <a:prstGeom prst="rect">
            <a:avLst/>
          </a:prstGeom>
        </p:spPr>
        <p:txBody>
          <a:bodyPr anchor="t"/>
          <a:lstStyle/>
          <a:p>
            <a:pPr marL="518583" indent="-518583">
              <a:spcBef>
                <a:spcPts val="1000"/>
              </a:spcBef>
              <a:defRPr sz="2800"/>
            </a:pPr>
            <a:r>
              <a:t>ndarrayはベクトルや行列同士の</a:t>
            </a:r>
            <a:r>
              <a:rPr>
                <a:latin typeface="ヒラギノ角ゴ ProN W6"/>
                <a:ea typeface="ヒラギノ角ゴ ProN W6"/>
                <a:cs typeface="ヒラギノ角ゴ ProN W6"/>
                <a:sym typeface="ヒラギノ角ゴ ProN W6"/>
              </a:rPr>
              <a:t>要素ごとの加減</a:t>
            </a:r>
            <a:r>
              <a:t>，</a:t>
            </a:r>
            <a:r>
              <a:rPr>
                <a:latin typeface="ヒラギノ角ゴ ProN W6"/>
                <a:ea typeface="ヒラギノ角ゴ ProN W6"/>
                <a:cs typeface="ヒラギノ角ゴ ProN W6"/>
                <a:sym typeface="ヒラギノ角ゴ ProN W6"/>
              </a:rPr>
              <a:t>スカラー倍，各要素の平方根</a:t>
            </a:r>
            <a:r>
              <a:t>等を容易に計算可能</a:t>
            </a:r>
          </a:p>
        </p:txBody>
      </p:sp>
      <p:sp>
        <p:nvSpPr>
          <p:cNvPr id="1075" name="方程式"/>
          <p:cNvSpPr txBox="1"/>
          <p:nvPr/>
        </p:nvSpPr>
        <p:spPr>
          <a:xfrm>
            <a:off x="1459865" y="4441821"/>
            <a:ext cx="3613574" cy="136893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d>
                    <m:dPr>
                      <m:ctrlPr>
                        <a:rPr xmlns:a="http://schemas.openxmlformats.org/drawingml/2006/main" sz="3000" i="1">
                          <a:solidFill>
                            <a:srgbClr val="000000"/>
                          </a:solidFill>
                          <a:latin typeface="Cambria Math" panose="02040503050406030204" pitchFamily="18" charset="0"/>
                        </a:rPr>
                      </m:ctrlPr>
                      <m:begChr m:val="["/>
                      <m:endChr m:val="]"/>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3"/>
                                <m:mcJc m:val="center"/>
                              </m:mcPr>
                            </m:mc>
                          </m:mcs>
                        </m:mPr>
                        <m:mr>
                          <m:e>
                            <m:r>
                              <a:rPr xmlns:a="http://schemas.openxmlformats.org/drawingml/2006/main" sz="3000" i="1">
                                <a:solidFill>
                                  <a:srgbClr val="000000"/>
                                </a:solidFill>
                                <a:latin typeface="Cambria Math" panose="02040503050406030204" pitchFamily="18" charset="0"/>
                              </a:rPr>
                              <m:t>0</m:t>
                            </m:r>
                          </m:e>
                          <m:e>
                            <m:r>
                              <a:rPr xmlns:a="http://schemas.openxmlformats.org/drawingml/2006/main" sz="3000" i="1">
                                <a:solidFill>
                                  <a:srgbClr val="000000"/>
                                </a:solidFill>
                                <a:latin typeface="Cambria Math" panose="02040503050406030204" pitchFamily="18" charset="0"/>
                              </a:rPr>
                              <m:t>1</m:t>
                            </m:r>
                          </m:e>
                          <m:e>
                            <m:r>
                              <a:rPr xmlns:a="http://schemas.openxmlformats.org/drawingml/2006/main" sz="3000" i="1">
                                <a:solidFill>
                                  <a:srgbClr val="000000"/>
                                </a:solidFill>
                                <a:latin typeface="Cambria Math" panose="02040503050406030204" pitchFamily="18" charset="0"/>
                              </a:rPr>
                              <m:t>2</m:t>
                            </m:r>
                          </m:e>
                        </m:mr>
                        <m:mr>
                          <m:e>
                            <m:r>
                              <a:rPr xmlns:a="http://schemas.openxmlformats.org/drawingml/2006/main" sz="3000" i="1">
                                <a:solidFill>
                                  <a:srgbClr val="000000"/>
                                </a:solidFill>
                                <a:latin typeface="Cambria Math" panose="02040503050406030204" pitchFamily="18" charset="0"/>
                              </a:rPr>
                              <m:t>3</m:t>
                            </m:r>
                          </m:e>
                          <m:e>
                            <m:r>
                              <a:rPr xmlns:a="http://schemas.openxmlformats.org/drawingml/2006/main" sz="3000" i="1">
                                <a:solidFill>
                                  <a:srgbClr val="000000"/>
                                </a:solidFill>
                                <a:latin typeface="Cambria Math" panose="02040503050406030204" pitchFamily="18" charset="0"/>
                              </a:rPr>
                              <m:t>4</m:t>
                            </m:r>
                          </m:e>
                          <m:e>
                            <m:r>
                              <a:rPr xmlns:a="http://schemas.openxmlformats.org/drawingml/2006/main" sz="3000" i="1">
                                <a:solidFill>
                                  <a:srgbClr val="000000"/>
                                </a:solidFill>
                                <a:latin typeface="Cambria Math" panose="02040503050406030204" pitchFamily="18" charset="0"/>
                              </a:rPr>
                              <m:t>5</m:t>
                            </m:r>
                          </m:e>
                        </m:mr>
                        <m:mr>
                          <m:e>
                            <m:r>
                              <a:rPr xmlns:a="http://schemas.openxmlformats.org/drawingml/2006/main" sz="3000" i="1">
                                <a:solidFill>
                                  <a:srgbClr val="000000"/>
                                </a:solidFill>
                                <a:latin typeface="Cambria Math" panose="02040503050406030204" pitchFamily="18" charset="0"/>
                              </a:rPr>
                              <m:t>6</m:t>
                            </m:r>
                          </m:e>
                          <m:e>
                            <m:r>
                              <a:rPr xmlns:a="http://schemas.openxmlformats.org/drawingml/2006/main" sz="3000" i="1">
                                <a:solidFill>
                                  <a:srgbClr val="000000"/>
                                </a:solidFill>
                                <a:latin typeface="Cambria Math" panose="02040503050406030204" pitchFamily="18" charset="0"/>
                              </a:rPr>
                              <m:t>7</m:t>
                            </m:r>
                          </m:e>
                          <m:e>
                            <m:r>
                              <a:rPr xmlns:a="http://schemas.openxmlformats.org/drawingml/2006/main" sz="3000" i="1">
                                <a:solidFill>
                                  <a:srgbClr val="000000"/>
                                </a:solidFill>
                                <a:latin typeface="Cambria Math" panose="02040503050406030204" pitchFamily="18" charset="0"/>
                              </a:rPr>
                              <m:t>8</m:t>
                            </m:r>
                          </m:e>
                        </m:mr>
                      </m:m>
                    </m:e>
                  </m:d>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begChr m:val="["/>
                      <m:endChr m:val="]"/>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3"/>
                                <m:mcJc m:val="center"/>
                              </m:mcPr>
                            </m:mc>
                          </m:mcs>
                        </m:mPr>
                        <m:mr>
                          <m:e>
                            <m:r>
                              <a:rPr xmlns:a="http://schemas.openxmlformats.org/drawingml/2006/main" sz="3000" i="1">
                                <a:solidFill>
                                  <a:srgbClr val="000000"/>
                                </a:solidFill>
                                <a:latin typeface="Cambria Math" panose="02040503050406030204" pitchFamily="18" charset="0"/>
                              </a:rPr>
                              <m:t>1</m:t>
                            </m:r>
                          </m:e>
                          <m:e>
                            <m:r>
                              <a:rPr xmlns:a="http://schemas.openxmlformats.org/drawingml/2006/main" sz="3000" i="1">
                                <a:solidFill>
                                  <a:srgbClr val="000000"/>
                                </a:solidFill>
                                <a:latin typeface="Cambria Math" panose="02040503050406030204" pitchFamily="18" charset="0"/>
                              </a:rPr>
                              <m:t>2</m:t>
                            </m:r>
                          </m:e>
                          <m:e>
                            <m:r>
                              <a:rPr xmlns:a="http://schemas.openxmlformats.org/drawingml/2006/main" sz="3000" i="1">
                                <a:solidFill>
                                  <a:srgbClr val="000000"/>
                                </a:solidFill>
                                <a:latin typeface="Cambria Math" panose="02040503050406030204" pitchFamily="18" charset="0"/>
                              </a:rPr>
                              <m:t>3</m:t>
                            </m:r>
                          </m:e>
                        </m:mr>
                        <m:mr>
                          <m:e>
                            <m:r>
                              <a:rPr xmlns:a="http://schemas.openxmlformats.org/drawingml/2006/main" sz="3000" i="1">
                                <a:solidFill>
                                  <a:srgbClr val="000000"/>
                                </a:solidFill>
                                <a:latin typeface="Cambria Math" panose="02040503050406030204" pitchFamily="18" charset="0"/>
                              </a:rPr>
                              <m:t>4</m:t>
                            </m:r>
                          </m:e>
                          <m:e>
                            <m:r>
                              <a:rPr xmlns:a="http://schemas.openxmlformats.org/drawingml/2006/main" sz="3000" i="1">
                                <a:solidFill>
                                  <a:srgbClr val="000000"/>
                                </a:solidFill>
                                <a:latin typeface="Cambria Math" panose="02040503050406030204" pitchFamily="18" charset="0"/>
                              </a:rPr>
                              <m:t>5</m:t>
                            </m:r>
                          </m:e>
                          <m:e>
                            <m:r>
                              <a:rPr xmlns:a="http://schemas.openxmlformats.org/drawingml/2006/main" sz="3000" i="1">
                                <a:solidFill>
                                  <a:srgbClr val="000000"/>
                                </a:solidFill>
                                <a:latin typeface="Cambria Math" panose="02040503050406030204" pitchFamily="18" charset="0"/>
                              </a:rPr>
                              <m:t>6</m:t>
                            </m:r>
                          </m:e>
                        </m:mr>
                        <m:mr>
                          <m:e>
                            <m:r>
                              <a:rPr xmlns:a="http://schemas.openxmlformats.org/drawingml/2006/main" sz="3000" i="1">
                                <a:solidFill>
                                  <a:srgbClr val="000000"/>
                                </a:solidFill>
                                <a:latin typeface="Cambria Math" panose="02040503050406030204" pitchFamily="18" charset="0"/>
                              </a:rPr>
                              <m:t>7</m:t>
                            </m:r>
                          </m:e>
                          <m:e>
                            <m:r>
                              <a:rPr xmlns:a="http://schemas.openxmlformats.org/drawingml/2006/main" sz="3000" i="1">
                                <a:solidFill>
                                  <a:srgbClr val="000000"/>
                                </a:solidFill>
                                <a:latin typeface="Cambria Math" panose="02040503050406030204" pitchFamily="18" charset="0"/>
                              </a:rPr>
                              <m:t>8</m:t>
                            </m:r>
                          </m:e>
                          <m:e>
                            <m:r>
                              <a:rPr xmlns:a="http://schemas.openxmlformats.org/drawingml/2006/main" sz="3000" i="1">
                                <a:solidFill>
                                  <a:srgbClr val="000000"/>
                                </a:solidFill>
                                <a:latin typeface="Cambria Math" panose="02040503050406030204" pitchFamily="18" charset="0"/>
                              </a:rPr>
                              <m:t>9</m:t>
                            </m:r>
                          </m:e>
                        </m:mr>
                      </m:m>
                    </m:e>
                  </m:d>
                </m:oMath>
              </m:oMathPara>
            </a14:m>
            <a:endParaRPr sz="3000"/>
          </a:p>
        </p:txBody>
      </p:sp>
      <p:sp>
        <p:nvSpPr>
          <p:cNvPr id="1076" name="方程式"/>
          <p:cNvSpPr txBox="1"/>
          <p:nvPr/>
        </p:nvSpPr>
        <p:spPr>
          <a:xfrm>
            <a:off x="7646087" y="4058803"/>
            <a:ext cx="1994155" cy="136893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10</m:t>
                  </m:r>
                  <m:d>
                    <m:dPr>
                      <m:ctrlPr>
                        <a:rPr xmlns:a="http://schemas.openxmlformats.org/drawingml/2006/main" sz="3000" i="1">
                          <a:solidFill>
                            <a:srgbClr val="000000"/>
                          </a:solidFill>
                          <a:latin typeface="Cambria Math" panose="02040503050406030204" pitchFamily="18" charset="0"/>
                        </a:rPr>
                      </m:ctrlPr>
                      <m:begChr m:val="["/>
                      <m:endChr m:val="]"/>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3"/>
                                <m:mcJc m:val="center"/>
                              </m:mcPr>
                            </m:mc>
                          </m:mcs>
                        </m:mPr>
                        <m:mr>
                          <m:e>
                            <m:r>
                              <a:rPr xmlns:a="http://schemas.openxmlformats.org/drawingml/2006/main" sz="3000" i="1">
                                <a:solidFill>
                                  <a:srgbClr val="000000"/>
                                </a:solidFill>
                                <a:latin typeface="Cambria Math" panose="02040503050406030204" pitchFamily="18" charset="0"/>
                              </a:rPr>
                              <m:t>1</m:t>
                            </m:r>
                          </m:e>
                          <m:e>
                            <m:r>
                              <a:rPr xmlns:a="http://schemas.openxmlformats.org/drawingml/2006/main" sz="3000" i="1">
                                <a:solidFill>
                                  <a:srgbClr val="000000"/>
                                </a:solidFill>
                                <a:latin typeface="Cambria Math" panose="02040503050406030204" pitchFamily="18" charset="0"/>
                              </a:rPr>
                              <m:t>2</m:t>
                            </m:r>
                          </m:e>
                          <m:e>
                            <m:r>
                              <a:rPr xmlns:a="http://schemas.openxmlformats.org/drawingml/2006/main" sz="3000" i="1">
                                <a:solidFill>
                                  <a:srgbClr val="000000"/>
                                </a:solidFill>
                                <a:latin typeface="Cambria Math" panose="02040503050406030204" pitchFamily="18" charset="0"/>
                              </a:rPr>
                              <m:t>3</m:t>
                            </m:r>
                          </m:e>
                        </m:mr>
                        <m:mr>
                          <m:e>
                            <m:r>
                              <a:rPr xmlns:a="http://schemas.openxmlformats.org/drawingml/2006/main" sz="3000" i="1">
                                <a:solidFill>
                                  <a:srgbClr val="000000"/>
                                </a:solidFill>
                                <a:latin typeface="Cambria Math" panose="02040503050406030204" pitchFamily="18" charset="0"/>
                              </a:rPr>
                              <m:t>4</m:t>
                            </m:r>
                          </m:e>
                          <m:e>
                            <m:r>
                              <a:rPr xmlns:a="http://schemas.openxmlformats.org/drawingml/2006/main" sz="3000" i="1">
                                <a:solidFill>
                                  <a:srgbClr val="000000"/>
                                </a:solidFill>
                                <a:latin typeface="Cambria Math" panose="02040503050406030204" pitchFamily="18" charset="0"/>
                              </a:rPr>
                              <m:t>5</m:t>
                            </m:r>
                          </m:e>
                          <m:e>
                            <m:r>
                              <a:rPr xmlns:a="http://schemas.openxmlformats.org/drawingml/2006/main" sz="3000" i="1">
                                <a:solidFill>
                                  <a:srgbClr val="000000"/>
                                </a:solidFill>
                                <a:latin typeface="Cambria Math" panose="02040503050406030204" pitchFamily="18" charset="0"/>
                              </a:rPr>
                              <m:t>6</m:t>
                            </m:r>
                          </m:e>
                        </m:mr>
                        <m:mr>
                          <m:e>
                            <m:r>
                              <a:rPr xmlns:a="http://schemas.openxmlformats.org/drawingml/2006/main" sz="3000" i="1">
                                <a:solidFill>
                                  <a:srgbClr val="000000"/>
                                </a:solidFill>
                                <a:latin typeface="Cambria Math" panose="02040503050406030204" pitchFamily="18" charset="0"/>
                              </a:rPr>
                              <m:t>7</m:t>
                            </m:r>
                          </m:e>
                          <m:e>
                            <m:r>
                              <a:rPr xmlns:a="http://schemas.openxmlformats.org/drawingml/2006/main" sz="3000" i="1">
                                <a:solidFill>
                                  <a:srgbClr val="000000"/>
                                </a:solidFill>
                                <a:latin typeface="Cambria Math" panose="02040503050406030204" pitchFamily="18" charset="0"/>
                              </a:rPr>
                              <m:t>8</m:t>
                            </m:r>
                          </m:e>
                          <m:e>
                            <m:r>
                              <a:rPr xmlns:a="http://schemas.openxmlformats.org/drawingml/2006/main" sz="3000" i="1">
                                <a:solidFill>
                                  <a:srgbClr val="000000"/>
                                </a:solidFill>
                                <a:latin typeface="Cambria Math" panose="02040503050406030204" pitchFamily="18" charset="0"/>
                              </a:rPr>
                              <m:t>9</m:t>
                            </m:r>
                          </m:e>
                        </m:mr>
                      </m:m>
                    </m:e>
                  </m:d>
                </m:oMath>
              </m:oMathPara>
            </a14:m>
            <a:endParaRPr sz="3000"/>
          </a:p>
        </p:txBody>
      </p:sp>
      <p:sp>
        <p:nvSpPr>
          <p:cNvPr id="1077" name="要素ごとの加減"/>
          <p:cNvSpPr txBox="1"/>
          <p:nvPr/>
        </p:nvSpPr>
        <p:spPr>
          <a:xfrm>
            <a:off x="908400" y="3775075"/>
            <a:ext cx="2603501"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1000"/>
              </a:spcBef>
              <a:defRPr sz="2800"/>
            </a:lvl1p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要素ごとの加減</a:t>
            </a:r>
          </a:p>
        </p:txBody>
      </p:sp>
      <p:sp>
        <p:nvSpPr>
          <p:cNvPr id="1078" name="方程式"/>
          <p:cNvSpPr txBox="1"/>
          <p:nvPr/>
        </p:nvSpPr>
        <p:spPr>
          <a:xfrm>
            <a:off x="1459865" y="6336791"/>
            <a:ext cx="3613574" cy="136893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d>
                    <m:dPr>
                      <m:ctrlPr>
                        <a:rPr xmlns:a="http://schemas.openxmlformats.org/drawingml/2006/main" sz="3000" i="1">
                          <a:solidFill>
                            <a:srgbClr val="000000"/>
                          </a:solidFill>
                          <a:latin typeface="Cambria Math" panose="02040503050406030204" pitchFamily="18" charset="0"/>
                        </a:rPr>
                      </m:ctrlPr>
                      <m:begChr m:val="["/>
                      <m:endChr m:val="]"/>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3"/>
                                <m:mcJc m:val="center"/>
                              </m:mcPr>
                            </m:mc>
                          </m:mcs>
                        </m:mPr>
                        <m:mr>
                          <m:e>
                            <m:r>
                              <a:rPr xmlns:a="http://schemas.openxmlformats.org/drawingml/2006/main" sz="3000" i="1">
                                <a:solidFill>
                                  <a:srgbClr val="000000"/>
                                </a:solidFill>
                                <a:latin typeface="Cambria Math" panose="02040503050406030204" pitchFamily="18" charset="0"/>
                              </a:rPr>
                              <m:t>0</m:t>
                            </m:r>
                          </m:e>
                          <m:e>
                            <m:r>
                              <a:rPr xmlns:a="http://schemas.openxmlformats.org/drawingml/2006/main" sz="3000" i="1">
                                <a:solidFill>
                                  <a:srgbClr val="000000"/>
                                </a:solidFill>
                                <a:latin typeface="Cambria Math" panose="02040503050406030204" pitchFamily="18" charset="0"/>
                              </a:rPr>
                              <m:t>1</m:t>
                            </m:r>
                          </m:e>
                          <m:e>
                            <m:r>
                              <a:rPr xmlns:a="http://schemas.openxmlformats.org/drawingml/2006/main" sz="3000" i="1">
                                <a:solidFill>
                                  <a:srgbClr val="000000"/>
                                </a:solidFill>
                                <a:latin typeface="Cambria Math" panose="02040503050406030204" pitchFamily="18" charset="0"/>
                              </a:rPr>
                              <m:t>2</m:t>
                            </m:r>
                          </m:e>
                        </m:mr>
                        <m:mr>
                          <m:e>
                            <m:r>
                              <a:rPr xmlns:a="http://schemas.openxmlformats.org/drawingml/2006/main" sz="3000" i="1">
                                <a:solidFill>
                                  <a:srgbClr val="000000"/>
                                </a:solidFill>
                                <a:latin typeface="Cambria Math" panose="02040503050406030204" pitchFamily="18" charset="0"/>
                              </a:rPr>
                              <m:t>3</m:t>
                            </m:r>
                          </m:e>
                          <m:e>
                            <m:r>
                              <a:rPr xmlns:a="http://schemas.openxmlformats.org/drawingml/2006/main" sz="3000" i="1">
                                <a:solidFill>
                                  <a:srgbClr val="000000"/>
                                </a:solidFill>
                                <a:latin typeface="Cambria Math" panose="02040503050406030204" pitchFamily="18" charset="0"/>
                              </a:rPr>
                              <m:t>4</m:t>
                            </m:r>
                          </m:e>
                          <m:e>
                            <m:r>
                              <a:rPr xmlns:a="http://schemas.openxmlformats.org/drawingml/2006/main" sz="3000" i="1">
                                <a:solidFill>
                                  <a:srgbClr val="000000"/>
                                </a:solidFill>
                                <a:latin typeface="Cambria Math" panose="02040503050406030204" pitchFamily="18" charset="0"/>
                              </a:rPr>
                              <m:t>5</m:t>
                            </m:r>
                          </m:e>
                        </m:mr>
                        <m:mr>
                          <m:e>
                            <m:r>
                              <a:rPr xmlns:a="http://schemas.openxmlformats.org/drawingml/2006/main" sz="3000" i="1">
                                <a:solidFill>
                                  <a:srgbClr val="000000"/>
                                </a:solidFill>
                                <a:latin typeface="Cambria Math" panose="02040503050406030204" pitchFamily="18" charset="0"/>
                              </a:rPr>
                              <m:t>6</m:t>
                            </m:r>
                          </m:e>
                          <m:e>
                            <m:r>
                              <a:rPr xmlns:a="http://schemas.openxmlformats.org/drawingml/2006/main" sz="3000" i="1">
                                <a:solidFill>
                                  <a:srgbClr val="000000"/>
                                </a:solidFill>
                                <a:latin typeface="Cambria Math" panose="02040503050406030204" pitchFamily="18" charset="0"/>
                              </a:rPr>
                              <m:t>7</m:t>
                            </m:r>
                          </m:e>
                          <m:e>
                            <m:r>
                              <a:rPr xmlns:a="http://schemas.openxmlformats.org/drawingml/2006/main" sz="3000" i="1">
                                <a:solidFill>
                                  <a:srgbClr val="000000"/>
                                </a:solidFill>
                                <a:latin typeface="Cambria Math" panose="02040503050406030204" pitchFamily="18" charset="0"/>
                              </a:rPr>
                              <m:t>8</m:t>
                            </m:r>
                          </m:e>
                        </m:mr>
                      </m:m>
                    </m:e>
                  </m:d>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begChr m:val="["/>
                      <m:endChr m:val="]"/>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3"/>
                                <m:mcJc m:val="center"/>
                              </m:mcPr>
                            </m:mc>
                          </m:mcs>
                        </m:mPr>
                        <m:mr>
                          <m:e>
                            <m:r>
                              <a:rPr xmlns:a="http://schemas.openxmlformats.org/drawingml/2006/main" sz="3000" i="1">
                                <a:solidFill>
                                  <a:srgbClr val="000000"/>
                                </a:solidFill>
                                <a:latin typeface="Cambria Math" panose="02040503050406030204" pitchFamily="18" charset="0"/>
                              </a:rPr>
                              <m:t>1</m:t>
                            </m:r>
                          </m:e>
                          <m:e>
                            <m:r>
                              <a:rPr xmlns:a="http://schemas.openxmlformats.org/drawingml/2006/main" sz="3000" i="1">
                                <a:solidFill>
                                  <a:srgbClr val="000000"/>
                                </a:solidFill>
                                <a:latin typeface="Cambria Math" panose="02040503050406030204" pitchFamily="18" charset="0"/>
                              </a:rPr>
                              <m:t>2</m:t>
                            </m:r>
                          </m:e>
                          <m:e>
                            <m:r>
                              <a:rPr xmlns:a="http://schemas.openxmlformats.org/drawingml/2006/main" sz="3000" i="1">
                                <a:solidFill>
                                  <a:srgbClr val="000000"/>
                                </a:solidFill>
                                <a:latin typeface="Cambria Math" panose="02040503050406030204" pitchFamily="18" charset="0"/>
                              </a:rPr>
                              <m:t>3</m:t>
                            </m:r>
                          </m:e>
                        </m:mr>
                        <m:mr>
                          <m:e>
                            <m:r>
                              <a:rPr xmlns:a="http://schemas.openxmlformats.org/drawingml/2006/main" sz="3000" i="1">
                                <a:solidFill>
                                  <a:srgbClr val="000000"/>
                                </a:solidFill>
                                <a:latin typeface="Cambria Math" panose="02040503050406030204" pitchFamily="18" charset="0"/>
                              </a:rPr>
                              <m:t>4</m:t>
                            </m:r>
                          </m:e>
                          <m:e>
                            <m:r>
                              <a:rPr xmlns:a="http://schemas.openxmlformats.org/drawingml/2006/main" sz="3000" i="1">
                                <a:solidFill>
                                  <a:srgbClr val="000000"/>
                                </a:solidFill>
                                <a:latin typeface="Cambria Math" panose="02040503050406030204" pitchFamily="18" charset="0"/>
                              </a:rPr>
                              <m:t>5</m:t>
                            </m:r>
                          </m:e>
                          <m:e>
                            <m:r>
                              <a:rPr xmlns:a="http://schemas.openxmlformats.org/drawingml/2006/main" sz="3000" i="1">
                                <a:solidFill>
                                  <a:srgbClr val="000000"/>
                                </a:solidFill>
                                <a:latin typeface="Cambria Math" panose="02040503050406030204" pitchFamily="18" charset="0"/>
                              </a:rPr>
                              <m:t>6</m:t>
                            </m:r>
                          </m:e>
                        </m:mr>
                        <m:mr>
                          <m:e>
                            <m:r>
                              <a:rPr xmlns:a="http://schemas.openxmlformats.org/drawingml/2006/main" sz="3000" i="1">
                                <a:solidFill>
                                  <a:srgbClr val="000000"/>
                                </a:solidFill>
                                <a:latin typeface="Cambria Math" panose="02040503050406030204" pitchFamily="18" charset="0"/>
                              </a:rPr>
                              <m:t>7</m:t>
                            </m:r>
                          </m:e>
                          <m:e>
                            <m:r>
                              <a:rPr xmlns:a="http://schemas.openxmlformats.org/drawingml/2006/main" sz="3000" i="1">
                                <a:solidFill>
                                  <a:srgbClr val="000000"/>
                                </a:solidFill>
                                <a:latin typeface="Cambria Math" panose="02040503050406030204" pitchFamily="18" charset="0"/>
                              </a:rPr>
                              <m:t>8</m:t>
                            </m:r>
                          </m:e>
                          <m:e>
                            <m:r>
                              <a:rPr xmlns:a="http://schemas.openxmlformats.org/drawingml/2006/main" sz="3000" i="1">
                                <a:solidFill>
                                  <a:srgbClr val="000000"/>
                                </a:solidFill>
                                <a:latin typeface="Cambria Math" panose="02040503050406030204" pitchFamily="18" charset="0"/>
                              </a:rPr>
                              <m:t>9</m:t>
                            </m:r>
                          </m:e>
                        </m:mr>
                      </m:m>
                    </m:e>
                  </m:d>
                </m:oMath>
              </m:oMathPara>
            </a14:m>
            <a:endParaRPr sz="3000"/>
          </a:p>
        </p:txBody>
      </p:sp>
      <p:sp>
        <p:nvSpPr>
          <p:cNvPr id="1079" name="スカラー倍"/>
          <p:cNvSpPr txBox="1"/>
          <p:nvPr/>
        </p:nvSpPr>
        <p:spPr>
          <a:xfrm>
            <a:off x="6919153" y="3236256"/>
            <a:ext cx="1892301"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1000"/>
              </a:spcBef>
              <a:defRPr sz="2800"/>
            </a:lvl1p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スカラー倍</a:t>
            </a:r>
          </a:p>
        </p:txBody>
      </p:sp>
      <p:sp>
        <p:nvSpPr>
          <p:cNvPr id="1080" name="各要素の平方根"/>
          <p:cNvSpPr txBox="1"/>
          <p:nvPr/>
        </p:nvSpPr>
        <p:spPr>
          <a:xfrm>
            <a:off x="6919153" y="6409639"/>
            <a:ext cx="26035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1000"/>
              </a:spcBef>
              <a:defRPr sz="2800"/>
            </a:lvl1p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各要素の平方根</a:t>
            </a:r>
          </a:p>
        </p:txBody>
      </p:sp>
      <p:sp>
        <p:nvSpPr>
          <p:cNvPr id="1081" name="方程式"/>
          <p:cNvSpPr txBox="1"/>
          <p:nvPr/>
        </p:nvSpPr>
        <p:spPr>
          <a:xfrm>
            <a:off x="7248955" y="6989040"/>
            <a:ext cx="2509552" cy="206159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d>
                    <m:dPr>
                      <m:ctrlPr>
                        <a:rPr xmlns:a="http://schemas.openxmlformats.org/drawingml/2006/main" sz="3000" i="1">
                          <a:solidFill>
                            <a:srgbClr val="000000"/>
                          </a:solidFill>
                          <a:latin typeface="Cambria Math" panose="02040503050406030204" pitchFamily="18" charset="0"/>
                        </a:rPr>
                      </m:ctrlPr>
                      <m:begChr m:val="["/>
                      <m:endChr m:val="]"/>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3"/>
                                <m:mcJc m:val="center"/>
                              </m:mcPr>
                            </m:mc>
                          </m:mcs>
                        </m:mPr>
                        <m:mr>
                          <m:e>
                            <m:rad>
                              <m:radPr>
                                <m:ctrlPr>
                                  <a:rPr xmlns:a="http://schemas.openxmlformats.org/drawingml/2006/main" sz="3000" i="1">
                                    <a:solidFill>
                                      <a:srgbClr val="000000"/>
                                    </a:solidFill>
                                    <a:latin typeface="Cambria Math" panose="02040503050406030204" pitchFamily="18" charset="0"/>
                                  </a:rPr>
                                </m:ctrlPr>
                                <m:degHide m:val="on"/>
                              </m:radPr>
                              <m:deg>
                                <m:argPr>
                                  <m:scrLvl m:val="0"/>
                                </m:argPr>
                              </m:deg>
                              <m:e>
                                <m:argPr>
                                  <m:scrLvl m:val="0"/>
                                </m:argPr>
                                <m:r>
                                  <a:rPr xmlns:a="http://schemas.openxmlformats.org/drawingml/2006/main" sz="3000" i="1">
                                    <a:solidFill>
                                      <a:srgbClr val="000000"/>
                                    </a:solidFill>
                                    <a:latin typeface="Cambria Math" panose="02040503050406030204" pitchFamily="18" charset="0"/>
                                  </a:rPr>
                                  <m:t>1</m:t>
                                </m:r>
                              </m:e>
                            </m:rad>
                          </m:e>
                          <m:e>
                            <m:rad>
                              <m:radPr>
                                <m:ctrlPr>
                                  <a:rPr xmlns:a="http://schemas.openxmlformats.org/drawingml/2006/main" sz="3000" i="1">
                                    <a:solidFill>
                                      <a:srgbClr val="000000"/>
                                    </a:solidFill>
                                    <a:latin typeface="Cambria Math" panose="02040503050406030204" pitchFamily="18" charset="0"/>
                                  </a:rPr>
                                </m:ctrlPr>
                                <m:degHide m:val="on"/>
                              </m:radPr>
                              <m:deg>
                                <m:argPr>
                                  <m:scrLvl m:val="0"/>
                                </m:argPr>
                              </m:deg>
                              <m:e>
                                <m:argPr>
                                  <m:scrLvl m:val="0"/>
                                </m:argPr>
                                <m:r>
                                  <a:rPr xmlns:a="http://schemas.openxmlformats.org/drawingml/2006/main" sz="3000" i="1">
                                    <a:solidFill>
                                      <a:srgbClr val="000000"/>
                                    </a:solidFill>
                                    <a:latin typeface="Cambria Math" panose="02040503050406030204" pitchFamily="18" charset="0"/>
                                  </a:rPr>
                                  <m:t>2</m:t>
                                </m:r>
                              </m:e>
                            </m:rad>
                          </m:e>
                          <m:e>
                            <m:rad>
                              <m:radPr>
                                <m:ctrlPr>
                                  <a:rPr xmlns:a="http://schemas.openxmlformats.org/drawingml/2006/main" sz="3000" i="1">
                                    <a:solidFill>
                                      <a:srgbClr val="000000"/>
                                    </a:solidFill>
                                    <a:latin typeface="Cambria Math" panose="02040503050406030204" pitchFamily="18" charset="0"/>
                                  </a:rPr>
                                </m:ctrlPr>
                                <m:degHide m:val="on"/>
                              </m:radPr>
                              <m:deg>
                                <m:argPr>
                                  <m:scrLvl m:val="0"/>
                                </m:argPr>
                              </m:deg>
                              <m:e>
                                <m:argPr>
                                  <m:scrLvl m:val="0"/>
                                </m:argPr>
                                <m:r>
                                  <a:rPr xmlns:a="http://schemas.openxmlformats.org/drawingml/2006/main" sz="3000" i="1">
                                    <a:solidFill>
                                      <a:srgbClr val="000000"/>
                                    </a:solidFill>
                                    <a:latin typeface="Cambria Math" panose="02040503050406030204" pitchFamily="18" charset="0"/>
                                  </a:rPr>
                                  <m:t>3</m:t>
                                </m:r>
                              </m:e>
                            </m:rad>
                          </m:e>
                        </m:mr>
                        <m:mr>
                          <m:e>
                            <m:rad>
                              <m:radPr>
                                <m:ctrlPr>
                                  <a:rPr xmlns:a="http://schemas.openxmlformats.org/drawingml/2006/main" sz="3000" i="1">
                                    <a:solidFill>
                                      <a:srgbClr val="000000"/>
                                    </a:solidFill>
                                    <a:latin typeface="Cambria Math" panose="02040503050406030204" pitchFamily="18" charset="0"/>
                                  </a:rPr>
                                </m:ctrlPr>
                                <m:degHide m:val="on"/>
                              </m:radPr>
                              <m:deg>
                                <m:argPr>
                                  <m:scrLvl m:val="0"/>
                                </m:argPr>
                              </m:deg>
                              <m:e>
                                <m:argPr>
                                  <m:scrLvl m:val="0"/>
                                </m:argPr>
                                <m:r>
                                  <a:rPr xmlns:a="http://schemas.openxmlformats.org/drawingml/2006/main" sz="3000" i="1">
                                    <a:solidFill>
                                      <a:srgbClr val="000000"/>
                                    </a:solidFill>
                                    <a:latin typeface="Cambria Math" panose="02040503050406030204" pitchFamily="18" charset="0"/>
                                  </a:rPr>
                                  <m:t>4</m:t>
                                </m:r>
                              </m:e>
                            </m:rad>
                          </m:e>
                          <m:e>
                            <m:rad>
                              <m:radPr>
                                <m:ctrlPr>
                                  <a:rPr xmlns:a="http://schemas.openxmlformats.org/drawingml/2006/main" sz="3000" i="1">
                                    <a:solidFill>
                                      <a:srgbClr val="000000"/>
                                    </a:solidFill>
                                    <a:latin typeface="Cambria Math" panose="02040503050406030204" pitchFamily="18" charset="0"/>
                                  </a:rPr>
                                </m:ctrlPr>
                                <m:degHide m:val="on"/>
                              </m:radPr>
                              <m:deg>
                                <m:argPr>
                                  <m:scrLvl m:val="0"/>
                                </m:argPr>
                              </m:deg>
                              <m:e>
                                <m:argPr>
                                  <m:scrLvl m:val="0"/>
                                </m:argPr>
                                <m:r>
                                  <a:rPr xmlns:a="http://schemas.openxmlformats.org/drawingml/2006/main" sz="3000" i="1">
                                    <a:solidFill>
                                      <a:srgbClr val="000000"/>
                                    </a:solidFill>
                                    <a:latin typeface="Cambria Math" panose="02040503050406030204" pitchFamily="18" charset="0"/>
                                  </a:rPr>
                                  <m:t>5</m:t>
                                </m:r>
                              </m:e>
                            </m:rad>
                          </m:e>
                          <m:e>
                            <m:rad>
                              <m:radPr>
                                <m:ctrlPr>
                                  <a:rPr xmlns:a="http://schemas.openxmlformats.org/drawingml/2006/main" sz="3000" i="1">
                                    <a:solidFill>
                                      <a:srgbClr val="000000"/>
                                    </a:solidFill>
                                    <a:latin typeface="Cambria Math" panose="02040503050406030204" pitchFamily="18" charset="0"/>
                                  </a:rPr>
                                </m:ctrlPr>
                                <m:degHide m:val="on"/>
                              </m:radPr>
                              <m:deg>
                                <m:argPr>
                                  <m:scrLvl m:val="0"/>
                                </m:argPr>
                              </m:deg>
                              <m:e>
                                <m:argPr>
                                  <m:scrLvl m:val="0"/>
                                </m:argPr>
                                <m:r>
                                  <a:rPr xmlns:a="http://schemas.openxmlformats.org/drawingml/2006/main" sz="3000" i="1">
                                    <a:solidFill>
                                      <a:srgbClr val="000000"/>
                                    </a:solidFill>
                                    <a:latin typeface="Cambria Math" panose="02040503050406030204" pitchFamily="18" charset="0"/>
                                  </a:rPr>
                                  <m:t>6</m:t>
                                </m:r>
                              </m:e>
                            </m:rad>
                          </m:e>
                        </m:mr>
                        <m:mr>
                          <m:e>
                            <m:rad>
                              <m:radPr>
                                <m:ctrlPr>
                                  <a:rPr xmlns:a="http://schemas.openxmlformats.org/drawingml/2006/main" sz="3000" i="1">
                                    <a:solidFill>
                                      <a:srgbClr val="000000"/>
                                    </a:solidFill>
                                    <a:latin typeface="Cambria Math" panose="02040503050406030204" pitchFamily="18" charset="0"/>
                                  </a:rPr>
                                </m:ctrlPr>
                                <m:degHide m:val="on"/>
                              </m:radPr>
                              <m:deg>
                                <m:argPr>
                                  <m:scrLvl m:val="0"/>
                                </m:argPr>
                              </m:deg>
                              <m:e>
                                <m:argPr>
                                  <m:scrLvl m:val="0"/>
                                </m:argPr>
                                <m:r>
                                  <a:rPr xmlns:a="http://schemas.openxmlformats.org/drawingml/2006/main" sz="3000" i="1">
                                    <a:solidFill>
                                      <a:srgbClr val="000000"/>
                                    </a:solidFill>
                                    <a:latin typeface="Cambria Math" panose="02040503050406030204" pitchFamily="18" charset="0"/>
                                  </a:rPr>
                                  <m:t>7</m:t>
                                </m:r>
                              </m:e>
                            </m:rad>
                          </m:e>
                          <m:e>
                            <m:rad>
                              <m:radPr>
                                <m:ctrlPr>
                                  <a:rPr xmlns:a="http://schemas.openxmlformats.org/drawingml/2006/main" sz="3000" i="1">
                                    <a:solidFill>
                                      <a:srgbClr val="000000"/>
                                    </a:solidFill>
                                    <a:latin typeface="Cambria Math" panose="02040503050406030204" pitchFamily="18" charset="0"/>
                                  </a:rPr>
                                </m:ctrlPr>
                                <m:degHide m:val="on"/>
                              </m:radPr>
                              <m:deg>
                                <m:argPr>
                                  <m:scrLvl m:val="0"/>
                                </m:argPr>
                              </m:deg>
                              <m:e>
                                <m:argPr>
                                  <m:scrLvl m:val="0"/>
                                </m:argPr>
                                <m:r>
                                  <a:rPr xmlns:a="http://schemas.openxmlformats.org/drawingml/2006/main" sz="3000" i="1">
                                    <a:solidFill>
                                      <a:srgbClr val="000000"/>
                                    </a:solidFill>
                                    <a:latin typeface="Cambria Math" panose="02040503050406030204" pitchFamily="18" charset="0"/>
                                  </a:rPr>
                                  <m:t>8</m:t>
                                </m:r>
                              </m:e>
                            </m:rad>
                          </m:e>
                          <m:e>
                            <m:rad>
                              <m:radPr>
                                <m:ctrlPr>
                                  <a:rPr xmlns:a="http://schemas.openxmlformats.org/drawingml/2006/main" sz="3000" i="1">
                                    <a:solidFill>
                                      <a:srgbClr val="000000"/>
                                    </a:solidFill>
                                    <a:latin typeface="Cambria Math" panose="02040503050406030204" pitchFamily="18" charset="0"/>
                                  </a:rPr>
                                </m:ctrlPr>
                                <m:degHide m:val="on"/>
                              </m:radPr>
                              <m:deg>
                                <m:argPr>
                                  <m:scrLvl m:val="0"/>
                                </m:argPr>
                              </m:deg>
                              <m:e>
                                <m:argPr>
                                  <m:scrLvl m:val="0"/>
                                </m:argPr>
                                <m:r>
                                  <a:rPr xmlns:a="http://schemas.openxmlformats.org/drawingml/2006/main" sz="3000" i="1">
                                    <a:solidFill>
                                      <a:srgbClr val="000000"/>
                                    </a:solidFill>
                                    <a:latin typeface="Cambria Math" panose="02040503050406030204" pitchFamily="18" charset="0"/>
                                  </a:rPr>
                                  <m:t>9</m:t>
                                </m:r>
                              </m:e>
                            </m:rad>
                          </m:e>
                        </m:mr>
                      </m:m>
                    </m:e>
                  </m:d>
                </m:oMath>
              </m:oMathPara>
            </a14:m>
            <a:endParaRPr sz="3000"/>
          </a:p>
        </p:txBody>
      </p:sp>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3" name="ndarrayの計算"/>
          <p:cNvSpPr txBox="1"/>
          <p:nvPr>
            <p:ph type="title"/>
          </p:nvPr>
        </p:nvSpPr>
        <p:spPr>
          <a:xfrm>
            <a:off x="952500" y="254000"/>
            <a:ext cx="11099800" cy="915324"/>
          </a:xfrm>
          <a:prstGeom prst="rect">
            <a:avLst/>
          </a:prstGeom>
        </p:spPr>
        <p:txBody>
          <a:bodyPr anchor="t"/>
          <a:lstStyle>
            <a:lvl1pPr algn="l">
              <a:defRPr sz="5000"/>
            </a:lvl1pPr>
          </a:lstStyle>
          <a:p>
            <a:pPr/>
            <a:r>
              <a:t>ndarrayの計算</a:t>
            </a:r>
          </a:p>
        </p:txBody>
      </p:sp>
      <p:sp>
        <p:nvSpPr>
          <p:cNvPr id="1084" name="ベクトルや行列同士の要素ごとの加減乗除  → 算術演算子(+, -, *, /)を用いて計算可能"/>
          <p:cNvSpPr txBox="1"/>
          <p:nvPr>
            <p:ph type="body" sz="half" idx="4294967295"/>
          </p:nvPr>
        </p:nvSpPr>
        <p:spPr>
          <a:xfrm>
            <a:off x="952500" y="1193800"/>
            <a:ext cx="11402624" cy="2400999"/>
          </a:xfrm>
          <a:prstGeom prst="rect">
            <a:avLst/>
          </a:prstGeom>
        </p:spPr>
        <p:txBody>
          <a:bodyPr anchor="t"/>
          <a:lstStyle/>
          <a:p>
            <a:pPr marL="518583" indent="-518583">
              <a:spcBef>
                <a:spcPts val="1000"/>
              </a:spcBef>
              <a:defRPr sz="2800"/>
            </a:pPr>
            <a:r>
              <a:t>ベクトルや行列同士の</a:t>
            </a:r>
            <a:r>
              <a:rPr>
                <a:latin typeface="ヒラギノ角ゴ ProN W6"/>
                <a:ea typeface="ヒラギノ角ゴ ProN W6"/>
                <a:cs typeface="ヒラギノ角ゴ ProN W6"/>
                <a:sym typeface="ヒラギノ角ゴ ProN W6"/>
              </a:rPr>
              <a:t>要素ごとの加減乗除</a:t>
            </a:r>
            <a:br/>
            <a:r>
              <a:t>　→ 算術演算子(</a:t>
            </a:r>
            <a:r>
              <a:rPr>
                <a:latin typeface="ヒラギノ角ゴ ProN W6"/>
                <a:ea typeface="ヒラギノ角ゴ ProN W6"/>
                <a:cs typeface="ヒラギノ角ゴ ProN W6"/>
                <a:sym typeface="ヒラギノ角ゴ ProN W6"/>
              </a:rPr>
              <a:t>+, -, *, /</a:t>
            </a:r>
            <a:r>
              <a:t>)を用いて計算可能</a:t>
            </a:r>
          </a:p>
        </p:txBody>
      </p:sp>
      <p:sp>
        <p:nvSpPr>
          <p:cNvPr id="1085" name="方程式"/>
          <p:cNvSpPr txBox="1"/>
          <p:nvPr/>
        </p:nvSpPr>
        <p:spPr>
          <a:xfrm>
            <a:off x="1302152" y="3619274"/>
            <a:ext cx="10400496" cy="139979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d>
                    <m:dPr>
                      <m:ctrlPr>
                        <a:rPr xmlns:a="http://schemas.openxmlformats.org/drawingml/2006/main" sz="3000" i="1">
                          <a:solidFill>
                            <a:srgbClr val="000000"/>
                          </a:solidFill>
                          <a:latin typeface="Cambria Math" panose="02040503050406030204" pitchFamily="18" charset="0"/>
                        </a:rPr>
                      </m:ctrlPr>
                      <m:begChr m:val="["/>
                      <m:endChr m:val="]"/>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3"/>
                                <m:mcJc m:val="center"/>
                              </m:mcPr>
                            </m:mc>
                          </m:mcs>
                        </m:mPr>
                        <m:mr>
                          <m:e>
                            <m:r>
                              <a:rPr xmlns:a="http://schemas.openxmlformats.org/drawingml/2006/main" sz="3000" i="1">
                                <a:solidFill>
                                  <a:srgbClr val="000000"/>
                                </a:solidFill>
                                <a:latin typeface="Cambria Math" panose="02040503050406030204" pitchFamily="18" charset="0"/>
                              </a:rPr>
                              <m:t>0</m:t>
                            </m:r>
                          </m:e>
                          <m:e>
                            <m:r>
                              <a:rPr xmlns:a="http://schemas.openxmlformats.org/drawingml/2006/main" sz="3000" i="1">
                                <a:solidFill>
                                  <a:srgbClr val="000000"/>
                                </a:solidFill>
                                <a:latin typeface="Cambria Math" panose="02040503050406030204" pitchFamily="18" charset="0"/>
                              </a:rPr>
                              <m:t>1</m:t>
                            </m:r>
                          </m:e>
                          <m:e>
                            <m:r>
                              <a:rPr xmlns:a="http://schemas.openxmlformats.org/drawingml/2006/main" sz="3000" i="1">
                                <a:solidFill>
                                  <a:srgbClr val="000000"/>
                                </a:solidFill>
                                <a:latin typeface="Cambria Math" panose="02040503050406030204" pitchFamily="18" charset="0"/>
                              </a:rPr>
                              <m:t>2</m:t>
                            </m:r>
                          </m:e>
                        </m:mr>
                        <m:mr>
                          <m:e>
                            <m:r>
                              <a:rPr xmlns:a="http://schemas.openxmlformats.org/drawingml/2006/main" sz="3000" i="1">
                                <a:solidFill>
                                  <a:srgbClr val="000000"/>
                                </a:solidFill>
                                <a:latin typeface="Cambria Math" panose="02040503050406030204" pitchFamily="18" charset="0"/>
                              </a:rPr>
                              <m:t>3</m:t>
                            </m:r>
                          </m:e>
                          <m:e>
                            <m:r>
                              <a:rPr xmlns:a="http://schemas.openxmlformats.org/drawingml/2006/main" sz="3000" i="1">
                                <a:solidFill>
                                  <a:srgbClr val="000000"/>
                                </a:solidFill>
                                <a:latin typeface="Cambria Math" panose="02040503050406030204" pitchFamily="18" charset="0"/>
                              </a:rPr>
                              <m:t>4</m:t>
                            </m:r>
                          </m:e>
                          <m:e>
                            <m:r>
                              <a:rPr xmlns:a="http://schemas.openxmlformats.org/drawingml/2006/main" sz="3000" i="1">
                                <a:solidFill>
                                  <a:srgbClr val="000000"/>
                                </a:solidFill>
                                <a:latin typeface="Cambria Math" panose="02040503050406030204" pitchFamily="18" charset="0"/>
                              </a:rPr>
                              <m:t>5</m:t>
                            </m:r>
                          </m:e>
                        </m:mr>
                        <m:mr>
                          <m:e>
                            <m:r>
                              <a:rPr xmlns:a="http://schemas.openxmlformats.org/drawingml/2006/main" sz="3000" i="1">
                                <a:solidFill>
                                  <a:srgbClr val="000000"/>
                                </a:solidFill>
                                <a:latin typeface="Cambria Math" panose="02040503050406030204" pitchFamily="18" charset="0"/>
                              </a:rPr>
                              <m:t>6</m:t>
                            </m:r>
                          </m:e>
                          <m:e>
                            <m:r>
                              <a:rPr xmlns:a="http://schemas.openxmlformats.org/drawingml/2006/main" sz="3000" i="1">
                                <a:solidFill>
                                  <a:srgbClr val="000000"/>
                                </a:solidFill>
                                <a:latin typeface="Cambria Math" panose="02040503050406030204" pitchFamily="18" charset="0"/>
                              </a:rPr>
                              <m:t>7</m:t>
                            </m:r>
                          </m:e>
                          <m:e>
                            <m:r>
                              <a:rPr xmlns:a="http://schemas.openxmlformats.org/drawingml/2006/main" sz="3000" i="1">
                                <a:solidFill>
                                  <a:srgbClr val="000000"/>
                                </a:solidFill>
                                <a:latin typeface="Cambria Math" panose="02040503050406030204" pitchFamily="18" charset="0"/>
                              </a:rPr>
                              <m:t>8</m:t>
                            </m:r>
                          </m:e>
                        </m:mr>
                      </m:m>
                    </m:e>
                  </m:d>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begChr m:val="["/>
                      <m:endChr m:val="]"/>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3"/>
                                <m:mcJc m:val="center"/>
                              </m:mcPr>
                            </m:mc>
                          </m:mcs>
                        </m:mPr>
                        <m:mr>
                          <m:e>
                            <m:r>
                              <a:rPr xmlns:a="http://schemas.openxmlformats.org/drawingml/2006/main" sz="3000" i="1">
                                <a:solidFill>
                                  <a:srgbClr val="000000"/>
                                </a:solidFill>
                                <a:latin typeface="Cambria Math" panose="02040503050406030204" pitchFamily="18" charset="0"/>
                              </a:rPr>
                              <m:t>1</m:t>
                            </m:r>
                          </m:e>
                          <m:e>
                            <m:r>
                              <a:rPr xmlns:a="http://schemas.openxmlformats.org/drawingml/2006/main" sz="3000" i="1">
                                <a:solidFill>
                                  <a:srgbClr val="000000"/>
                                </a:solidFill>
                                <a:latin typeface="Cambria Math" panose="02040503050406030204" pitchFamily="18" charset="0"/>
                              </a:rPr>
                              <m:t>2</m:t>
                            </m:r>
                          </m:e>
                          <m:e>
                            <m:r>
                              <a:rPr xmlns:a="http://schemas.openxmlformats.org/drawingml/2006/main" sz="3000" i="1">
                                <a:solidFill>
                                  <a:srgbClr val="000000"/>
                                </a:solidFill>
                                <a:latin typeface="Cambria Math" panose="02040503050406030204" pitchFamily="18" charset="0"/>
                              </a:rPr>
                              <m:t>3</m:t>
                            </m:r>
                          </m:e>
                        </m:mr>
                        <m:mr>
                          <m:e>
                            <m:r>
                              <a:rPr xmlns:a="http://schemas.openxmlformats.org/drawingml/2006/main" sz="3000" i="1">
                                <a:solidFill>
                                  <a:srgbClr val="000000"/>
                                </a:solidFill>
                                <a:latin typeface="Cambria Math" panose="02040503050406030204" pitchFamily="18" charset="0"/>
                              </a:rPr>
                              <m:t>4</m:t>
                            </m:r>
                          </m:e>
                          <m:e>
                            <m:r>
                              <a:rPr xmlns:a="http://schemas.openxmlformats.org/drawingml/2006/main" sz="3000" i="1">
                                <a:solidFill>
                                  <a:srgbClr val="000000"/>
                                </a:solidFill>
                                <a:latin typeface="Cambria Math" panose="02040503050406030204" pitchFamily="18" charset="0"/>
                              </a:rPr>
                              <m:t>5</m:t>
                            </m:r>
                          </m:e>
                          <m:e>
                            <m:r>
                              <a:rPr xmlns:a="http://schemas.openxmlformats.org/drawingml/2006/main" sz="3000" i="1">
                                <a:solidFill>
                                  <a:srgbClr val="000000"/>
                                </a:solidFill>
                                <a:latin typeface="Cambria Math" panose="02040503050406030204" pitchFamily="18" charset="0"/>
                              </a:rPr>
                              <m:t>6</m:t>
                            </m:r>
                          </m:e>
                        </m:mr>
                        <m:mr>
                          <m:e>
                            <m:r>
                              <a:rPr xmlns:a="http://schemas.openxmlformats.org/drawingml/2006/main" sz="3000" i="1">
                                <a:solidFill>
                                  <a:srgbClr val="000000"/>
                                </a:solidFill>
                                <a:latin typeface="Cambria Math" panose="02040503050406030204" pitchFamily="18" charset="0"/>
                              </a:rPr>
                              <m:t>7</m:t>
                            </m:r>
                          </m:e>
                          <m:e>
                            <m:r>
                              <a:rPr xmlns:a="http://schemas.openxmlformats.org/drawingml/2006/main" sz="3000" i="1">
                                <a:solidFill>
                                  <a:srgbClr val="000000"/>
                                </a:solidFill>
                                <a:latin typeface="Cambria Math" panose="02040503050406030204" pitchFamily="18" charset="0"/>
                              </a:rPr>
                              <m:t>8</m:t>
                            </m:r>
                          </m:e>
                          <m:e>
                            <m:r>
                              <a:rPr xmlns:a="http://schemas.openxmlformats.org/drawingml/2006/main" sz="3000" i="1">
                                <a:solidFill>
                                  <a:srgbClr val="000000"/>
                                </a:solidFill>
                                <a:latin typeface="Cambria Math" panose="02040503050406030204" pitchFamily="18" charset="0"/>
                              </a:rPr>
                              <m:t>9</m:t>
                            </m:r>
                          </m:e>
                        </m:mr>
                      </m:m>
                    </m:e>
                  </m:d>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begChr m:val="["/>
                      <m:endChr m:val="]"/>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3"/>
                                <m:mcJc m:val="center"/>
                              </m:mcPr>
                            </m:mc>
                          </m:mcs>
                        </m:mPr>
                        <m:mr>
                          <m:e>
                            <m:r>
                              <a:rPr xmlns:a="http://schemas.openxmlformats.org/drawingml/2006/main" sz="3000" i="1">
                                <a:solidFill>
                                  <a:srgbClr val="000000"/>
                                </a:solidFill>
                                <a:latin typeface="Cambria Math" panose="02040503050406030204" pitchFamily="18" charset="0"/>
                              </a:rPr>
                              <m:t>0</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e>
                          <m:e>
                            <m:r>
                              <a:rPr xmlns:a="http://schemas.openxmlformats.org/drawingml/2006/main" sz="3000" i="1">
                                <a:solidFill>
                                  <a:srgbClr val="000000"/>
                                </a:solidFill>
                                <a:latin typeface="Cambria Math" panose="02040503050406030204" pitchFamily="18" charset="0"/>
                              </a:rPr>
                              <m:t>1</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2</m:t>
                            </m:r>
                          </m:e>
                          <m:e>
                            <m:r>
                              <a:rPr xmlns:a="http://schemas.openxmlformats.org/drawingml/2006/main" sz="3000" i="1">
                                <a:solidFill>
                                  <a:srgbClr val="000000"/>
                                </a:solidFill>
                                <a:latin typeface="Cambria Math" panose="02040503050406030204" pitchFamily="18" charset="0"/>
                              </a:rPr>
                              <m:t>2</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3</m:t>
                            </m:r>
                          </m:e>
                        </m:mr>
                        <m:mr>
                          <m:e>
                            <m:r>
                              <a:rPr xmlns:a="http://schemas.openxmlformats.org/drawingml/2006/main" sz="3000" i="1">
                                <a:solidFill>
                                  <a:srgbClr val="000000"/>
                                </a:solidFill>
                                <a:latin typeface="Cambria Math" panose="02040503050406030204" pitchFamily="18" charset="0"/>
                              </a:rPr>
                              <m:t>3</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4</m:t>
                            </m:r>
                          </m:e>
                          <m:e>
                            <m:r>
                              <a:rPr xmlns:a="http://schemas.openxmlformats.org/drawingml/2006/main" sz="3000" i="1">
                                <a:solidFill>
                                  <a:srgbClr val="000000"/>
                                </a:solidFill>
                                <a:latin typeface="Cambria Math" panose="02040503050406030204" pitchFamily="18" charset="0"/>
                              </a:rPr>
                              <m:t>4</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5</m:t>
                            </m:r>
                          </m:e>
                          <m:e>
                            <m:r>
                              <a:rPr xmlns:a="http://schemas.openxmlformats.org/drawingml/2006/main" sz="3000" i="1">
                                <a:solidFill>
                                  <a:srgbClr val="000000"/>
                                </a:solidFill>
                                <a:latin typeface="Cambria Math" panose="02040503050406030204" pitchFamily="18" charset="0"/>
                              </a:rPr>
                              <m:t>5</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6</m:t>
                            </m:r>
                          </m:e>
                        </m:mr>
                        <m:mr>
                          <m:e>
                            <m:r>
                              <a:rPr xmlns:a="http://schemas.openxmlformats.org/drawingml/2006/main" sz="3000" i="1">
                                <a:solidFill>
                                  <a:srgbClr val="000000"/>
                                </a:solidFill>
                                <a:latin typeface="Cambria Math" panose="02040503050406030204" pitchFamily="18" charset="0"/>
                              </a:rPr>
                              <m:t>6</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7</m:t>
                            </m:r>
                          </m:e>
                          <m:e>
                            <m:r>
                              <a:rPr xmlns:a="http://schemas.openxmlformats.org/drawingml/2006/main" sz="3000" i="1">
                                <a:solidFill>
                                  <a:srgbClr val="000000"/>
                                </a:solidFill>
                                <a:latin typeface="Cambria Math" panose="02040503050406030204" pitchFamily="18" charset="0"/>
                              </a:rPr>
                              <m:t>7</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8</m:t>
                            </m:r>
                          </m:e>
                          <m:e>
                            <m:r>
                              <a:rPr xmlns:a="http://schemas.openxmlformats.org/drawingml/2006/main" sz="3000" i="1">
                                <a:solidFill>
                                  <a:srgbClr val="000000"/>
                                </a:solidFill>
                                <a:latin typeface="Cambria Math" panose="02040503050406030204" pitchFamily="18" charset="0"/>
                              </a:rPr>
                              <m:t>8</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9</m:t>
                            </m:r>
                          </m:e>
                        </m:mr>
                      </m:m>
                    </m:e>
                  </m:d>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begChr m:val="["/>
                      <m:endChr m:val="]"/>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3"/>
                                <m:mcJc m:val="center"/>
                              </m:mcPr>
                            </m:mc>
                          </m:mcs>
                        </m:mPr>
                        <m:mr>
                          <m:e>
                            <m:r>
                              <a:rPr xmlns:a="http://schemas.openxmlformats.org/drawingml/2006/main" sz="3000" i="1">
                                <a:solidFill>
                                  <a:srgbClr val="000000"/>
                                </a:solidFill>
                                <a:latin typeface="Cambria Math" panose="02040503050406030204" pitchFamily="18" charset="0"/>
                              </a:rPr>
                              <m:t>1</m:t>
                            </m:r>
                          </m:e>
                          <m:e>
                            <m:r>
                              <a:rPr xmlns:a="http://schemas.openxmlformats.org/drawingml/2006/main" sz="3000" i="1">
                                <a:solidFill>
                                  <a:srgbClr val="000000"/>
                                </a:solidFill>
                                <a:latin typeface="Cambria Math" panose="02040503050406030204" pitchFamily="18" charset="0"/>
                              </a:rPr>
                              <m:t>3</m:t>
                            </m:r>
                          </m:e>
                          <m:e>
                            <m:r>
                              <a:rPr xmlns:a="http://schemas.openxmlformats.org/drawingml/2006/main" sz="3000" i="1">
                                <a:solidFill>
                                  <a:srgbClr val="000000"/>
                                </a:solidFill>
                                <a:latin typeface="Cambria Math" panose="02040503050406030204" pitchFamily="18" charset="0"/>
                              </a:rPr>
                              <m:t>5</m:t>
                            </m:r>
                          </m:e>
                        </m:mr>
                        <m:mr>
                          <m:e>
                            <m:r>
                              <a:rPr xmlns:a="http://schemas.openxmlformats.org/drawingml/2006/main" sz="3000" i="1">
                                <a:solidFill>
                                  <a:srgbClr val="000000"/>
                                </a:solidFill>
                                <a:latin typeface="Cambria Math" panose="02040503050406030204" pitchFamily="18" charset="0"/>
                              </a:rPr>
                              <m:t>7</m:t>
                            </m:r>
                          </m:e>
                          <m:e>
                            <m:r>
                              <a:rPr xmlns:a="http://schemas.openxmlformats.org/drawingml/2006/main" sz="3000" i="1">
                                <a:solidFill>
                                  <a:srgbClr val="000000"/>
                                </a:solidFill>
                                <a:latin typeface="Cambria Math" panose="02040503050406030204" pitchFamily="18" charset="0"/>
                              </a:rPr>
                              <m:t>9</m:t>
                            </m:r>
                          </m:e>
                          <m:e>
                            <m:r>
                              <a:rPr xmlns:a="http://schemas.openxmlformats.org/drawingml/2006/main" sz="3000" i="1">
                                <a:solidFill>
                                  <a:srgbClr val="000000"/>
                                </a:solidFill>
                                <a:latin typeface="Cambria Math" panose="02040503050406030204" pitchFamily="18" charset="0"/>
                              </a:rPr>
                              <m:t>11</m:t>
                            </m:r>
                          </m:e>
                        </m:mr>
                        <m:mr>
                          <m:e>
                            <m:r>
                              <a:rPr xmlns:a="http://schemas.openxmlformats.org/drawingml/2006/main" sz="3000" i="1">
                                <a:solidFill>
                                  <a:srgbClr val="000000"/>
                                </a:solidFill>
                                <a:latin typeface="Cambria Math" panose="02040503050406030204" pitchFamily="18" charset="0"/>
                              </a:rPr>
                              <m:t>13</m:t>
                            </m:r>
                          </m:e>
                          <m:e>
                            <m:r>
                              <a:rPr xmlns:a="http://schemas.openxmlformats.org/drawingml/2006/main" sz="3000" i="1">
                                <a:solidFill>
                                  <a:srgbClr val="000000"/>
                                </a:solidFill>
                                <a:latin typeface="Cambria Math" panose="02040503050406030204" pitchFamily="18" charset="0"/>
                              </a:rPr>
                              <m:t>15</m:t>
                            </m:r>
                          </m:e>
                          <m:e>
                            <m:r>
                              <a:rPr xmlns:a="http://schemas.openxmlformats.org/drawingml/2006/main" sz="3000" i="1">
                                <a:solidFill>
                                  <a:srgbClr val="000000"/>
                                </a:solidFill>
                                <a:latin typeface="Cambria Math" panose="02040503050406030204" pitchFamily="18" charset="0"/>
                              </a:rPr>
                              <m:t>17</m:t>
                            </m:r>
                          </m:e>
                        </m:mr>
                      </m:m>
                    </m:e>
                  </m:d>
                </m:oMath>
              </m:oMathPara>
            </a14:m>
            <a:endParaRPr sz="3000"/>
          </a:p>
        </p:txBody>
      </p:sp>
      <p:sp>
        <p:nvSpPr>
          <p:cNvPr id="1086" name="行列の要素ごとの加算"/>
          <p:cNvSpPr txBox="1"/>
          <p:nvPr/>
        </p:nvSpPr>
        <p:spPr>
          <a:xfrm>
            <a:off x="629581" y="2821615"/>
            <a:ext cx="39243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solidFill>
                  <a:schemeClr val="accent5">
                    <a:hueOff val="-82419"/>
                    <a:satOff val="-9513"/>
                    <a:lumOff val="-16343"/>
                  </a:schemeClr>
                </a:solidFill>
              </a:defRPr>
            </a:lvl1pPr>
          </a:lstStyle>
          <a:p>
            <a:pPr/>
            <a:r>
              <a:t>行列の要素ごとの加算</a:t>
            </a:r>
          </a:p>
        </p:txBody>
      </p:sp>
      <p:pic>
        <p:nvPicPr>
          <p:cNvPr id="1087" name="スクリーンショット 2019-05-15 3.45.00.png" descr="スクリーンショット 2019-05-15 3.45.00.png"/>
          <p:cNvPicPr>
            <a:picLocks noChangeAspect="1"/>
          </p:cNvPicPr>
          <p:nvPr/>
        </p:nvPicPr>
        <p:blipFill>
          <a:blip r:embed="rId2">
            <a:extLst/>
          </a:blip>
          <a:srcRect l="0" t="29800" r="0" b="0"/>
          <a:stretch>
            <a:fillRect/>
          </a:stretch>
        </p:blipFill>
        <p:spPr>
          <a:xfrm>
            <a:off x="2057400" y="5346827"/>
            <a:ext cx="8890000" cy="4211324"/>
          </a:xfrm>
          <a:prstGeom prst="rect">
            <a:avLst/>
          </a:prstGeom>
          <a:ln w="12700">
            <a:miter lim="400000"/>
          </a:ln>
        </p:spPr>
      </p:pic>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9" name="ndarrayの計算"/>
          <p:cNvSpPr txBox="1"/>
          <p:nvPr>
            <p:ph type="title"/>
          </p:nvPr>
        </p:nvSpPr>
        <p:spPr>
          <a:xfrm>
            <a:off x="952500" y="254000"/>
            <a:ext cx="11099800" cy="915324"/>
          </a:xfrm>
          <a:prstGeom prst="rect">
            <a:avLst/>
          </a:prstGeom>
        </p:spPr>
        <p:txBody>
          <a:bodyPr anchor="t"/>
          <a:lstStyle>
            <a:lvl1pPr algn="l">
              <a:defRPr sz="5000"/>
            </a:lvl1pPr>
          </a:lstStyle>
          <a:p>
            <a:pPr/>
            <a:r>
              <a:t>ndarrayの計算</a:t>
            </a:r>
          </a:p>
        </p:txBody>
      </p:sp>
      <p:sp>
        <p:nvSpPr>
          <p:cNvPr id="1090" name="ベクトルや行列同士の要素ごとの加減乗除  → 算術演算子(+, -, *, /)を用いて計算可能"/>
          <p:cNvSpPr txBox="1"/>
          <p:nvPr>
            <p:ph type="body" sz="half" idx="4294967295"/>
          </p:nvPr>
        </p:nvSpPr>
        <p:spPr>
          <a:xfrm>
            <a:off x="952500" y="1193800"/>
            <a:ext cx="11402624" cy="2400999"/>
          </a:xfrm>
          <a:prstGeom prst="rect">
            <a:avLst/>
          </a:prstGeom>
        </p:spPr>
        <p:txBody>
          <a:bodyPr anchor="t"/>
          <a:lstStyle/>
          <a:p>
            <a:pPr marL="518583" indent="-518583">
              <a:spcBef>
                <a:spcPts val="1000"/>
              </a:spcBef>
              <a:defRPr sz="2800"/>
            </a:pPr>
            <a:r>
              <a:t>ベクトルや行列同士の</a:t>
            </a:r>
            <a:r>
              <a:rPr>
                <a:latin typeface="ヒラギノ角ゴ ProN W6"/>
                <a:ea typeface="ヒラギノ角ゴ ProN W6"/>
                <a:cs typeface="ヒラギノ角ゴ ProN W6"/>
                <a:sym typeface="ヒラギノ角ゴ ProN W6"/>
              </a:rPr>
              <a:t>要素ごとの加減乗除</a:t>
            </a:r>
            <a:br/>
            <a:r>
              <a:t>　→ 算術演算子(</a:t>
            </a:r>
            <a:r>
              <a:rPr>
                <a:latin typeface="ヒラギノ角ゴ ProN W6"/>
                <a:ea typeface="ヒラギノ角ゴ ProN W6"/>
                <a:cs typeface="ヒラギノ角ゴ ProN W6"/>
                <a:sym typeface="ヒラギノ角ゴ ProN W6"/>
              </a:rPr>
              <a:t>+, -, *, /</a:t>
            </a:r>
            <a:r>
              <a:t>)を用いて計算可能</a:t>
            </a:r>
          </a:p>
        </p:txBody>
      </p:sp>
      <p:sp>
        <p:nvSpPr>
          <p:cNvPr id="1091" name="方程式"/>
          <p:cNvSpPr txBox="1"/>
          <p:nvPr/>
        </p:nvSpPr>
        <p:spPr>
          <a:xfrm>
            <a:off x="1302152" y="3631974"/>
            <a:ext cx="10656401" cy="137198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d>
                    <m:dPr>
                      <m:ctrlPr>
                        <a:rPr xmlns:a="http://schemas.openxmlformats.org/drawingml/2006/main" sz="3000" i="1">
                          <a:solidFill>
                            <a:srgbClr val="000000"/>
                          </a:solidFill>
                          <a:latin typeface="Cambria Math" panose="02040503050406030204" pitchFamily="18" charset="0"/>
                        </a:rPr>
                      </m:ctrlPr>
                      <m:begChr m:val="["/>
                      <m:endChr m:val="]"/>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3"/>
                                <m:mcJc m:val="center"/>
                              </m:mcPr>
                            </m:mc>
                          </m:mcs>
                        </m:mPr>
                        <m:mr>
                          <m:e>
                            <m:r>
                              <a:rPr xmlns:a="http://schemas.openxmlformats.org/drawingml/2006/main" sz="3000" i="1">
                                <a:solidFill>
                                  <a:srgbClr val="000000"/>
                                </a:solidFill>
                                <a:latin typeface="Cambria Math" panose="02040503050406030204" pitchFamily="18" charset="0"/>
                              </a:rPr>
                              <m:t>0</m:t>
                            </m:r>
                          </m:e>
                          <m:e>
                            <m:r>
                              <a:rPr xmlns:a="http://schemas.openxmlformats.org/drawingml/2006/main" sz="3000" i="1">
                                <a:solidFill>
                                  <a:srgbClr val="000000"/>
                                </a:solidFill>
                                <a:latin typeface="Cambria Math" panose="02040503050406030204" pitchFamily="18" charset="0"/>
                              </a:rPr>
                              <m:t>1</m:t>
                            </m:r>
                          </m:e>
                          <m:e>
                            <m:r>
                              <a:rPr xmlns:a="http://schemas.openxmlformats.org/drawingml/2006/main" sz="3000" i="1">
                                <a:solidFill>
                                  <a:srgbClr val="000000"/>
                                </a:solidFill>
                                <a:latin typeface="Cambria Math" panose="02040503050406030204" pitchFamily="18" charset="0"/>
                              </a:rPr>
                              <m:t>2</m:t>
                            </m:r>
                          </m:e>
                        </m:mr>
                        <m:mr>
                          <m:e>
                            <m:r>
                              <a:rPr xmlns:a="http://schemas.openxmlformats.org/drawingml/2006/main" sz="3000" i="1">
                                <a:solidFill>
                                  <a:srgbClr val="000000"/>
                                </a:solidFill>
                                <a:latin typeface="Cambria Math" panose="02040503050406030204" pitchFamily="18" charset="0"/>
                              </a:rPr>
                              <m:t>3</m:t>
                            </m:r>
                          </m:e>
                          <m:e>
                            <m:r>
                              <a:rPr xmlns:a="http://schemas.openxmlformats.org/drawingml/2006/main" sz="3000" i="1">
                                <a:solidFill>
                                  <a:srgbClr val="000000"/>
                                </a:solidFill>
                                <a:latin typeface="Cambria Math" panose="02040503050406030204" pitchFamily="18" charset="0"/>
                              </a:rPr>
                              <m:t>4</m:t>
                            </m:r>
                          </m:e>
                          <m:e>
                            <m:r>
                              <a:rPr xmlns:a="http://schemas.openxmlformats.org/drawingml/2006/main" sz="3000" i="1">
                                <a:solidFill>
                                  <a:srgbClr val="000000"/>
                                </a:solidFill>
                                <a:latin typeface="Cambria Math" panose="02040503050406030204" pitchFamily="18" charset="0"/>
                              </a:rPr>
                              <m:t>5</m:t>
                            </m:r>
                          </m:e>
                        </m:mr>
                        <m:mr>
                          <m:e>
                            <m:r>
                              <a:rPr xmlns:a="http://schemas.openxmlformats.org/drawingml/2006/main" sz="3000" i="1">
                                <a:solidFill>
                                  <a:srgbClr val="000000"/>
                                </a:solidFill>
                                <a:latin typeface="Cambria Math" panose="02040503050406030204" pitchFamily="18" charset="0"/>
                              </a:rPr>
                              <m:t>6</m:t>
                            </m:r>
                          </m:e>
                          <m:e>
                            <m:r>
                              <a:rPr xmlns:a="http://schemas.openxmlformats.org/drawingml/2006/main" sz="3000" i="1">
                                <a:solidFill>
                                  <a:srgbClr val="000000"/>
                                </a:solidFill>
                                <a:latin typeface="Cambria Math" panose="02040503050406030204" pitchFamily="18" charset="0"/>
                              </a:rPr>
                              <m:t>7</m:t>
                            </m:r>
                          </m:e>
                          <m:e>
                            <m:r>
                              <a:rPr xmlns:a="http://schemas.openxmlformats.org/drawingml/2006/main" sz="3000" i="1">
                                <a:solidFill>
                                  <a:srgbClr val="000000"/>
                                </a:solidFill>
                                <a:latin typeface="Cambria Math" panose="02040503050406030204" pitchFamily="18" charset="0"/>
                              </a:rPr>
                              <m:t>8</m:t>
                            </m:r>
                          </m:e>
                        </m:mr>
                      </m:m>
                    </m:e>
                  </m:d>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begChr m:val="["/>
                      <m:endChr m:val="]"/>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3"/>
                                <m:mcJc m:val="center"/>
                              </m:mcPr>
                            </m:mc>
                          </m:mcs>
                        </m:mPr>
                        <m:mr>
                          <m:e>
                            <m:r>
                              <a:rPr xmlns:a="http://schemas.openxmlformats.org/drawingml/2006/main" sz="3000" i="1">
                                <a:solidFill>
                                  <a:srgbClr val="000000"/>
                                </a:solidFill>
                                <a:latin typeface="Cambria Math" panose="02040503050406030204" pitchFamily="18" charset="0"/>
                              </a:rPr>
                              <m:t>1</m:t>
                            </m:r>
                          </m:e>
                          <m:e>
                            <m:r>
                              <a:rPr xmlns:a="http://schemas.openxmlformats.org/drawingml/2006/main" sz="3000" i="1">
                                <a:solidFill>
                                  <a:srgbClr val="000000"/>
                                </a:solidFill>
                                <a:latin typeface="Cambria Math" panose="02040503050406030204" pitchFamily="18" charset="0"/>
                              </a:rPr>
                              <m:t>2</m:t>
                            </m:r>
                          </m:e>
                          <m:e>
                            <m:r>
                              <a:rPr xmlns:a="http://schemas.openxmlformats.org/drawingml/2006/main" sz="3000" i="1">
                                <a:solidFill>
                                  <a:srgbClr val="000000"/>
                                </a:solidFill>
                                <a:latin typeface="Cambria Math" panose="02040503050406030204" pitchFamily="18" charset="0"/>
                              </a:rPr>
                              <m:t>3</m:t>
                            </m:r>
                          </m:e>
                        </m:mr>
                        <m:mr>
                          <m:e>
                            <m:r>
                              <a:rPr xmlns:a="http://schemas.openxmlformats.org/drawingml/2006/main" sz="3000" i="1">
                                <a:solidFill>
                                  <a:srgbClr val="000000"/>
                                </a:solidFill>
                                <a:latin typeface="Cambria Math" panose="02040503050406030204" pitchFamily="18" charset="0"/>
                              </a:rPr>
                              <m:t>4</m:t>
                            </m:r>
                          </m:e>
                          <m:e>
                            <m:r>
                              <a:rPr xmlns:a="http://schemas.openxmlformats.org/drawingml/2006/main" sz="3000" i="1">
                                <a:solidFill>
                                  <a:srgbClr val="000000"/>
                                </a:solidFill>
                                <a:latin typeface="Cambria Math" panose="02040503050406030204" pitchFamily="18" charset="0"/>
                              </a:rPr>
                              <m:t>5</m:t>
                            </m:r>
                          </m:e>
                          <m:e>
                            <m:r>
                              <a:rPr xmlns:a="http://schemas.openxmlformats.org/drawingml/2006/main" sz="3000" i="1">
                                <a:solidFill>
                                  <a:srgbClr val="000000"/>
                                </a:solidFill>
                                <a:latin typeface="Cambria Math" panose="02040503050406030204" pitchFamily="18" charset="0"/>
                              </a:rPr>
                              <m:t>6</m:t>
                            </m:r>
                          </m:e>
                        </m:mr>
                        <m:mr>
                          <m:e>
                            <m:r>
                              <a:rPr xmlns:a="http://schemas.openxmlformats.org/drawingml/2006/main" sz="3000" i="1">
                                <a:solidFill>
                                  <a:srgbClr val="000000"/>
                                </a:solidFill>
                                <a:latin typeface="Cambria Math" panose="02040503050406030204" pitchFamily="18" charset="0"/>
                              </a:rPr>
                              <m:t>7</m:t>
                            </m:r>
                          </m:e>
                          <m:e>
                            <m:r>
                              <a:rPr xmlns:a="http://schemas.openxmlformats.org/drawingml/2006/main" sz="3000" i="1">
                                <a:solidFill>
                                  <a:srgbClr val="000000"/>
                                </a:solidFill>
                                <a:latin typeface="Cambria Math" panose="02040503050406030204" pitchFamily="18" charset="0"/>
                              </a:rPr>
                              <m:t>8</m:t>
                            </m:r>
                          </m:e>
                          <m:e>
                            <m:r>
                              <a:rPr xmlns:a="http://schemas.openxmlformats.org/drawingml/2006/main" sz="3000" i="1">
                                <a:solidFill>
                                  <a:srgbClr val="000000"/>
                                </a:solidFill>
                                <a:latin typeface="Cambria Math" panose="02040503050406030204" pitchFamily="18" charset="0"/>
                              </a:rPr>
                              <m:t>9</m:t>
                            </m:r>
                          </m:e>
                        </m:mr>
                      </m:m>
                    </m:e>
                  </m:d>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begChr m:val="["/>
                      <m:endChr m:val="]"/>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3"/>
                                <m:mcJc m:val="center"/>
                              </m:mcPr>
                            </m:mc>
                          </m:mcs>
                        </m:mPr>
                        <m:mr>
                          <m:e>
                            <m:r>
                              <a:rPr xmlns:a="http://schemas.openxmlformats.org/drawingml/2006/main" sz="3000" i="1">
                                <a:solidFill>
                                  <a:srgbClr val="000000"/>
                                </a:solidFill>
                                <a:latin typeface="Cambria Math" panose="02040503050406030204" pitchFamily="18" charset="0"/>
                              </a:rPr>
                              <m:t>0</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e>
                          <m:e>
                            <m:r>
                              <a:rPr xmlns:a="http://schemas.openxmlformats.org/drawingml/2006/main" sz="3000" i="1">
                                <a:solidFill>
                                  <a:srgbClr val="000000"/>
                                </a:solidFill>
                                <a:latin typeface="Cambria Math" panose="02040503050406030204" pitchFamily="18" charset="0"/>
                              </a:rPr>
                              <m:t>1</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2</m:t>
                            </m:r>
                          </m:e>
                          <m:e>
                            <m:r>
                              <a:rPr xmlns:a="http://schemas.openxmlformats.org/drawingml/2006/main" sz="3000" i="1">
                                <a:solidFill>
                                  <a:srgbClr val="000000"/>
                                </a:solidFill>
                                <a:latin typeface="Cambria Math" panose="02040503050406030204" pitchFamily="18" charset="0"/>
                              </a:rPr>
                              <m:t>2</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3</m:t>
                            </m:r>
                          </m:e>
                        </m:mr>
                        <m:mr>
                          <m:e>
                            <m:r>
                              <a:rPr xmlns:a="http://schemas.openxmlformats.org/drawingml/2006/main" sz="3000" i="1">
                                <a:solidFill>
                                  <a:srgbClr val="000000"/>
                                </a:solidFill>
                                <a:latin typeface="Cambria Math" panose="02040503050406030204" pitchFamily="18" charset="0"/>
                              </a:rPr>
                              <m:t>3</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4</m:t>
                            </m:r>
                          </m:e>
                          <m:e>
                            <m:r>
                              <a:rPr xmlns:a="http://schemas.openxmlformats.org/drawingml/2006/main" sz="3000" i="1">
                                <a:solidFill>
                                  <a:srgbClr val="000000"/>
                                </a:solidFill>
                                <a:latin typeface="Cambria Math" panose="02040503050406030204" pitchFamily="18" charset="0"/>
                              </a:rPr>
                              <m:t>4</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5</m:t>
                            </m:r>
                          </m:e>
                          <m:e>
                            <m:r>
                              <a:rPr xmlns:a="http://schemas.openxmlformats.org/drawingml/2006/main" sz="3000" i="1">
                                <a:solidFill>
                                  <a:srgbClr val="000000"/>
                                </a:solidFill>
                                <a:latin typeface="Cambria Math" panose="02040503050406030204" pitchFamily="18" charset="0"/>
                              </a:rPr>
                              <m:t>5</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6</m:t>
                            </m:r>
                          </m:e>
                        </m:mr>
                        <m:mr>
                          <m:e>
                            <m:r>
                              <a:rPr xmlns:a="http://schemas.openxmlformats.org/drawingml/2006/main" sz="3000" i="1">
                                <a:solidFill>
                                  <a:srgbClr val="000000"/>
                                </a:solidFill>
                                <a:latin typeface="Cambria Math" panose="02040503050406030204" pitchFamily="18" charset="0"/>
                              </a:rPr>
                              <m:t>6</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7</m:t>
                            </m:r>
                          </m:e>
                          <m:e>
                            <m:r>
                              <a:rPr xmlns:a="http://schemas.openxmlformats.org/drawingml/2006/main" sz="3000" i="1">
                                <a:solidFill>
                                  <a:srgbClr val="000000"/>
                                </a:solidFill>
                                <a:latin typeface="Cambria Math" panose="02040503050406030204" pitchFamily="18" charset="0"/>
                              </a:rPr>
                              <m:t>7</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8</m:t>
                            </m:r>
                          </m:e>
                          <m:e>
                            <m:r>
                              <a:rPr xmlns:a="http://schemas.openxmlformats.org/drawingml/2006/main" sz="3000" i="1">
                                <a:solidFill>
                                  <a:srgbClr val="000000"/>
                                </a:solidFill>
                                <a:latin typeface="Cambria Math" panose="02040503050406030204" pitchFamily="18" charset="0"/>
                              </a:rPr>
                              <m:t>8</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9</m:t>
                            </m:r>
                          </m:e>
                        </m:mr>
                      </m:m>
                    </m:e>
                  </m:d>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begChr m:val="["/>
                      <m:endChr m:val="]"/>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3"/>
                                <m:mcJc m:val="center"/>
                              </m:mcPr>
                            </m:mc>
                          </m:mcs>
                        </m:mPr>
                        <m:mr>
                          <m:e>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e>
                          <m:e>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e>
                          <m:e>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e>
                        </m:mr>
                        <m:mr>
                          <m:e>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e>
                          <m:e>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e>
                          <m:e>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e>
                        </m:mr>
                        <m:mr>
                          <m:e>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e>
                          <m:e>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e>
                          <m:e>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e>
                        </m:mr>
                      </m:m>
                    </m:e>
                  </m:d>
                </m:oMath>
              </m:oMathPara>
            </a14:m>
            <a:endParaRPr sz="3000"/>
          </a:p>
        </p:txBody>
      </p:sp>
      <p:sp>
        <p:nvSpPr>
          <p:cNvPr id="1092" name="行列の要素ごとの減算"/>
          <p:cNvSpPr txBox="1"/>
          <p:nvPr/>
        </p:nvSpPr>
        <p:spPr>
          <a:xfrm>
            <a:off x="629581" y="2821615"/>
            <a:ext cx="39243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solidFill>
                  <a:schemeClr val="accent5">
                    <a:hueOff val="-82419"/>
                    <a:satOff val="-9513"/>
                    <a:lumOff val="-16343"/>
                  </a:schemeClr>
                </a:solidFill>
              </a:defRPr>
            </a:lvl1pPr>
          </a:lstStyle>
          <a:p>
            <a:pPr/>
            <a:r>
              <a:t>行列の要素ごとの減算</a:t>
            </a:r>
          </a:p>
        </p:txBody>
      </p:sp>
      <p:pic>
        <p:nvPicPr>
          <p:cNvPr id="1093" name="スクリーンショット 2019-05-15 3.45.12.png" descr="スクリーンショット 2019-05-15 3.45.12.png"/>
          <p:cNvPicPr>
            <a:picLocks noChangeAspect="1"/>
          </p:cNvPicPr>
          <p:nvPr/>
        </p:nvPicPr>
        <p:blipFill>
          <a:blip r:embed="rId2">
            <a:extLst/>
          </a:blip>
          <a:srcRect l="0" t="15252" r="0" b="44725"/>
          <a:stretch>
            <a:fillRect/>
          </a:stretch>
        </p:blipFill>
        <p:spPr>
          <a:xfrm>
            <a:off x="2057400" y="5331714"/>
            <a:ext cx="8890000" cy="4295043"/>
          </a:xfrm>
          <a:prstGeom prst="rect">
            <a:avLst/>
          </a:prstGeom>
          <a:ln w="12700">
            <a:miter lim="400000"/>
          </a:ln>
        </p:spPr>
      </p:pic>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5" name="ndarrayの計算"/>
          <p:cNvSpPr txBox="1"/>
          <p:nvPr>
            <p:ph type="title"/>
          </p:nvPr>
        </p:nvSpPr>
        <p:spPr>
          <a:xfrm>
            <a:off x="952500" y="254000"/>
            <a:ext cx="11099800" cy="915324"/>
          </a:xfrm>
          <a:prstGeom prst="rect">
            <a:avLst/>
          </a:prstGeom>
        </p:spPr>
        <p:txBody>
          <a:bodyPr anchor="t"/>
          <a:lstStyle>
            <a:lvl1pPr algn="l">
              <a:defRPr sz="5000"/>
            </a:lvl1pPr>
          </a:lstStyle>
          <a:p>
            <a:pPr/>
            <a:r>
              <a:t>ndarrayの計算</a:t>
            </a:r>
          </a:p>
        </p:txBody>
      </p:sp>
      <p:sp>
        <p:nvSpPr>
          <p:cNvPr id="1096" name="ベクトルや行列のスカラー倍  → 算術演算子 * を用いて計算可能"/>
          <p:cNvSpPr txBox="1"/>
          <p:nvPr>
            <p:ph type="body" sz="half" idx="4294967295"/>
          </p:nvPr>
        </p:nvSpPr>
        <p:spPr>
          <a:xfrm>
            <a:off x="952500" y="1193800"/>
            <a:ext cx="11402624" cy="2400999"/>
          </a:xfrm>
          <a:prstGeom prst="rect">
            <a:avLst/>
          </a:prstGeom>
        </p:spPr>
        <p:txBody>
          <a:bodyPr anchor="t"/>
          <a:lstStyle/>
          <a:p>
            <a:pPr marL="518583" indent="-518583">
              <a:spcBef>
                <a:spcPts val="1000"/>
              </a:spcBef>
              <a:defRPr sz="2800"/>
            </a:pPr>
            <a:r>
              <a:t>ベクトルや行列の</a:t>
            </a:r>
            <a:r>
              <a:rPr>
                <a:latin typeface="ヒラギノ角ゴ ProN W6"/>
                <a:ea typeface="ヒラギノ角ゴ ProN W6"/>
                <a:cs typeface="ヒラギノ角ゴ ProN W6"/>
                <a:sym typeface="ヒラギノ角ゴ ProN W6"/>
              </a:rPr>
              <a:t>スカラー倍</a:t>
            </a:r>
            <a:br/>
            <a:r>
              <a:t>　→ 算術演算子 </a:t>
            </a:r>
            <a:r>
              <a:rPr>
                <a:latin typeface="ヒラギノ角ゴ ProN W6"/>
                <a:ea typeface="ヒラギノ角ゴ ProN W6"/>
                <a:cs typeface="ヒラギノ角ゴ ProN W6"/>
                <a:sym typeface="ヒラギノ角ゴ ProN W6"/>
              </a:rPr>
              <a:t>* </a:t>
            </a:r>
            <a:r>
              <a:t>を用いて計算可能</a:t>
            </a:r>
          </a:p>
        </p:txBody>
      </p:sp>
      <p:sp>
        <p:nvSpPr>
          <p:cNvPr id="1097" name="行列のスカラー倍"/>
          <p:cNvSpPr txBox="1"/>
          <p:nvPr/>
        </p:nvSpPr>
        <p:spPr>
          <a:xfrm>
            <a:off x="629581" y="2821615"/>
            <a:ext cx="31623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solidFill>
                  <a:schemeClr val="accent5">
                    <a:hueOff val="-82419"/>
                    <a:satOff val="-9513"/>
                    <a:lumOff val="-16343"/>
                  </a:schemeClr>
                </a:solidFill>
              </a:defRPr>
            </a:lvl1pPr>
          </a:lstStyle>
          <a:p>
            <a:pPr/>
            <a:r>
              <a:t>行列のスカラー倍</a:t>
            </a:r>
          </a:p>
        </p:txBody>
      </p:sp>
      <p:sp>
        <p:nvSpPr>
          <p:cNvPr id="1098" name="方程式"/>
          <p:cNvSpPr txBox="1"/>
          <p:nvPr/>
        </p:nvSpPr>
        <p:spPr>
          <a:xfrm>
            <a:off x="2003241" y="3578915"/>
            <a:ext cx="9301142" cy="1378459"/>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10</m:t>
                  </m:r>
                  <m:d>
                    <m:dPr>
                      <m:ctrlPr>
                        <a:rPr xmlns:a="http://schemas.openxmlformats.org/drawingml/2006/main" sz="3000" i="1">
                          <a:solidFill>
                            <a:srgbClr val="000000"/>
                          </a:solidFill>
                          <a:latin typeface="Cambria Math" panose="02040503050406030204" pitchFamily="18" charset="0"/>
                        </a:rPr>
                      </m:ctrlPr>
                      <m:begChr m:val="["/>
                      <m:endChr m:val="]"/>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3"/>
                                <m:mcJc m:val="center"/>
                              </m:mcPr>
                            </m:mc>
                          </m:mcs>
                        </m:mPr>
                        <m:mr>
                          <m:e>
                            <m:r>
                              <a:rPr xmlns:a="http://schemas.openxmlformats.org/drawingml/2006/main" sz="3000" i="1">
                                <a:solidFill>
                                  <a:srgbClr val="000000"/>
                                </a:solidFill>
                                <a:latin typeface="Cambria Math" panose="02040503050406030204" pitchFamily="18" charset="0"/>
                              </a:rPr>
                              <m:t>1</m:t>
                            </m:r>
                          </m:e>
                          <m:e>
                            <m:r>
                              <a:rPr xmlns:a="http://schemas.openxmlformats.org/drawingml/2006/main" sz="3000" i="1">
                                <a:solidFill>
                                  <a:srgbClr val="000000"/>
                                </a:solidFill>
                                <a:latin typeface="Cambria Math" panose="02040503050406030204" pitchFamily="18" charset="0"/>
                              </a:rPr>
                              <m:t>2</m:t>
                            </m:r>
                          </m:e>
                          <m:e>
                            <m:r>
                              <a:rPr xmlns:a="http://schemas.openxmlformats.org/drawingml/2006/main" sz="3000" i="1">
                                <a:solidFill>
                                  <a:srgbClr val="000000"/>
                                </a:solidFill>
                                <a:latin typeface="Cambria Math" panose="02040503050406030204" pitchFamily="18" charset="0"/>
                              </a:rPr>
                              <m:t>3</m:t>
                            </m:r>
                          </m:e>
                        </m:mr>
                        <m:mr>
                          <m:e>
                            <m:r>
                              <a:rPr xmlns:a="http://schemas.openxmlformats.org/drawingml/2006/main" sz="3000" i="1">
                                <a:solidFill>
                                  <a:srgbClr val="000000"/>
                                </a:solidFill>
                                <a:latin typeface="Cambria Math" panose="02040503050406030204" pitchFamily="18" charset="0"/>
                              </a:rPr>
                              <m:t>4</m:t>
                            </m:r>
                          </m:e>
                          <m:e>
                            <m:r>
                              <a:rPr xmlns:a="http://schemas.openxmlformats.org/drawingml/2006/main" sz="3000" i="1">
                                <a:solidFill>
                                  <a:srgbClr val="000000"/>
                                </a:solidFill>
                                <a:latin typeface="Cambria Math" panose="02040503050406030204" pitchFamily="18" charset="0"/>
                              </a:rPr>
                              <m:t>5</m:t>
                            </m:r>
                          </m:e>
                          <m:e>
                            <m:r>
                              <a:rPr xmlns:a="http://schemas.openxmlformats.org/drawingml/2006/main" sz="3000" i="1">
                                <a:solidFill>
                                  <a:srgbClr val="000000"/>
                                </a:solidFill>
                                <a:latin typeface="Cambria Math" panose="02040503050406030204" pitchFamily="18" charset="0"/>
                              </a:rPr>
                              <m:t>6</m:t>
                            </m:r>
                          </m:e>
                        </m:mr>
                        <m:mr>
                          <m:e>
                            <m:r>
                              <a:rPr xmlns:a="http://schemas.openxmlformats.org/drawingml/2006/main" sz="3000" i="1">
                                <a:solidFill>
                                  <a:srgbClr val="000000"/>
                                </a:solidFill>
                                <a:latin typeface="Cambria Math" panose="02040503050406030204" pitchFamily="18" charset="0"/>
                              </a:rPr>
                              <m:t>7</m:t>
                            </m:r>
                          </m:e>
                          <m:e>
                            <m:r>
                              <a:rPr xmlns:a="http://schemas.openxmlformats.org/drawingml/2006/main" sz="3000" i="1">
                                <a:solidFill>
                                  <a:srgbClr val="000000"/>
                                </a:solidFill>
                                <a:latin typeface="Cambria Math" panose="02040503050406030204" pitchFamily="18" charset="0"/>
                              </a:rPr>
                              <m:t>8</m:t>
                            </m:r>
                          </m:e>
                          <m:e>
                            <m:r>
                              <a:rPr xmlns:a="http://schemas.openxmlformats.org/drawingml/2006/main" sz="3000" i="1">
                                <a:solidFill>
                                  <a:srgbClr val="000000"/>
                                </a:solidFill>
                                <a:latin typeface="Cambria Math" panose="02040503050406030204" pitchFamily="18" charset="0"/>
                              </a:rPr>
                              <m:t>9</m:t>
                            </m:r>
                          </m:e>
                        </m:mr>
                      </m:m>
                    </m:e>
                  </m:d>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begChr m:val="["/>
                      <m:endChr m:val="]"/>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3"/>
                                <m:mcJc m:val="center"/>
                              </m:mcPr>
                            </m:mc>
                          </m:mcs>
                        </m:mPr>
                        <m:mr>
                          <m:e>
                            <m:r>
                              <a:rPr xmlns:a="http://schemas.openxmlformats.org/drawingml/2006/main" sz="3000" i="1">
                                <a:solidFill>
                                  <a:srgbClr val="000000"/>
                                </a:solidFill>
                                <a:latin typeface="Cambria Math" panose="02040503050406030204" pitchFamily="18" charset="0"/>
                              </a:rPr>
                              <m:t>10</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e>
                          <m:e>
                            <m:r>
                              <a:rPr xmlns:a="http://schemas.openxmlformats.org/drawingml/2006/main" sz="3000" i="1">
                                <a:solidFill>
                                  <a:srgbClr val="000000"/>
                                </a:solidFill>
                                <a:latin typeface="Cambria Math" panose="02040503050406030204" pitchFamily="18" charset="0"/>
                              </a:rPr>
                              <m:t>10</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2</m:t>
                            </m:r>
                          </m:e>
                          <m:e>
                            <m:r>
                              <a:rPr xmlns:a="http://schemas.openxmlformats.org/drawingml/2006/main" sz="3000" i="1">
                                <a:solidFill>
                                  <a:srgbClr val="000000"/>
                                </a:solidFill>
                                <a:latin typeface="Cambria Math" panose="02040503050406030204" pitchFamily="18" charset="0"/>
                              </a:rPr>
                              <m:t>10</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3</m:t>
                            </m:r>
                          </m:e>
                        </m:mr>
                        <m:mr>
                          <m:e>
                            <m:r>
                              <a:rPr xmlns:a="http://schemas.openxmlformats.org/drawingml/2006/main" sz="3000" i="1">
                                <a:solidFill>
                                  <a:srgbClr val="000000"/>
                                </a:solidFill>
                                <a:latin typeface="Cambria Math" panose="02040503050406030204" pitchFamily="18" charset="0"/>
                              </a:rPr>
                              <m:t>10</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4</m:t>
                            </m:r>
                          </m:e>
                          <m:e>
                            <m:r>
                              <a:rPr xmlns:a="http://schemas.openxmlformats.org/drawingml/2006/main" sz="3000" i="1">
                                <a:solidFill>
                                  <a:srgbClr val="000000"/>
                                </a:solidFill>
                                <a:latin typeface="Cambria Math" panose="02040503050406030204" pitchFamily="18" charset="0"/>
                              </a:rPr>
                              <m:t>10</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5</m:t>
                            </m:r>
                          </m:e>
                          <m:e>
                            <m:r>
                              <a:rPr xmlns:a="http://schemas.openxmlformats.org/drawingml/2006/main" sz="3000" i="1">
                                <a:solidFill>
                                  <a:srgbClr val="000000"/>
                                </a:solidFill>
                                <a:latin typeface="Cambria Math" panose="02040503050406030204" pitchFamily="18" charset="0"/>
                              </a:rPr>
                              <m:t>10</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6</m:t>
                            </m:r>
                          </m:e>
                        </m:mr>
                        <m:mr>
                          <m:e>
                            <m:r>
                              <a:rPr xmlns:a="http://schemas.openxmlformats.org/drawingml/2006/main" sz="3000" i="1">
                                <a:solidFill>
                                  <a:srgbClr val="000000"/>
                                </a:solidFill>
                                <a:latin typeface="Cambria Math" panose="02040503050406030204" pitchFamily="18" charset="0"/>
                              </a:rPr>
                              <m:t>10</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7</m:t>
                            </m:r>
                          </m:e>
                          <m:e>
                            <m:r>
                              <a:rPr xmlns:a="http://schemas.openxmlformats.org/drawingml/2006/main" sz="3000" i="1">
                                <a:solidFill>
                                  <a:srgbClr val="000000"/>
                                </a:solidFill>
                                <a:latin typeface="Cambria Math" panose="02040503050406030204" pitchFamily="18" charset="0"/>
                              </a:rPr>
                              <m:t>10</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8</m:t>
                            </m:r>
                          </m:e>
                          <m:e>
                            <m:r>
                              <a:rPr xmlns:a="http://schemas.openxmlformats.org/drawingml/2006/main" sz="3000" i="1">
                                <a:solidFill>
                                  <a:srgbClr val="000000"/>
                                </a:solidFill>
                                <a:latin typeface="Cambria Math" panose="02040503050406030204" pitchFamily="18" charset="0"/>
                              </a:rPr>
                              <m:t>10</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9</m:t>
                            </m:r>
                          </m:e>
                        </m:mr>
                      </m:m>
                    </m:e>
                  </m:d>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begChr m:val="["/>
                      <m:endChr m:val="]"/>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3"/>
                                <m:mcJc m:val="center"/>
                              </m:mcPr>
                            </m:mc>
                          </m:mcs>
                        </m:mPr>
                        <m:mr>
                          <m:e>
                            <m:r>
                              <a:rPr xmlns:a="http://schemas.openxmlformats.org/drawingml/2006/main" sz="3000" i="1">
                                <a:solidFill>
                                  <a:srgbClr val="000000"/>
                                </a:solidFill>
                                <a:latin typeface="Cambria Math" panose="02040503050406030204" pitchFamily="18" charset="0"/>
                              </a:rPr>
                              <m:t>10</m:t>
                            </m:r>
                          </m:e>
                          <m:e>
                            <m:r>
                              <a:rPr xmlns:a="http://schemas.openxmlformats.org/drawingml/2006/main" sz="3000" i="1">
                                <a:solidFill>
                                  <a:srgbClr val="000000"/>
                                </a:solidFill>
                                <a:latin typeface="Cambria Math" panose="02040503050406030204" pitchFamily="18" charset="0"/>
                              </a:rPr>
                              <m:t>20</m:t>
                            </m:r>
                          </m:e>
                          <m:e>
                            <m:r>
                              <a:rPr xmlns:a="http://schemas.openxmlformats.org/drawingml/2006/main" sz="3000" i="1">
                                <a:solidFill>
                                  <a:srgbClr val="000000"/>
                                </a:solidFill>
                                <a:latin typeface="Cambria Math" panose="02040503050406030204" pitchFamily="18" charset="0"/>
                              </a:rPr>
                              <m:t>30</m:t>
                            </m:r>
                          </m:e>
                        </m:mr>
                        <m:mr>
                          <m:e>
                            <m:r>
                              <a:rPr xmlns:a="http://schemas.openxmlformats.org/drawingml/2006/main" sz="3000" i="1">
                                <a:solidFill>
                                  <a:srgbClr val="000000"/>
                                </a:solidFill>
                                <a:latin typeface="Cambria Math" panose="02040503050406030204" pitchFamily="18" charset="0"/>
                              </a:rPr>
                              <m:t>40</m:t>
                            </m:r>
                          </m:e>
                          <m:e>
                            <m:r>
                              <a:rPr xmlns:a="http://schemas.openxmlformats.org/drawingml/2006/main" sz="3000" i="1">
                                <a:solidFill>
                                  <a:srgbClr val="000000"/>
                                </a:solidFill>
                                <a:latin typeface="Cambria Math" panose="02040503050406030204" pitchFamily="18" charset="0"/>
                              </a:rPr>
                              <m:t>50</m:t>
                            </m:r>
                          </m:e>
                          <m:e>
                            <m:r>
                              <a:rPr xmlns:a="http://schemas.openxmlformats.org/drawingml/2006/main" sz="3000" i="1">
                                <a:solidFill>
                                  <a:srgbClr val="000000"/>
                                </a:solidFill>
                                <a:latin typeface="Cambria Math" panose="02040503050406030204" pitchFamily="18" charset="0"/>
                              </a:rPr>
                              <m:t>60</m:t>
                            </m:r>
                          </m:e>
                        </m:mr>
                        <m:mr>
                          <m:e>
                            <m:r>
                              <a:rPr xmlns:a="http://schemas.openxmlformats.org/drawingml/2006/main" sz="3000" i="1">
                                <a:solidFill>
                                  <a:srgbClr val="000000"/>
                                </a:solidFill>
                                <a:latin typeface="Cambria Math" panose="02040503050406030204" pitchFamily="18" charset="0"/>
                              </a:rPr>
                              <m:t>70</m:t>
                            </m:r>
                          </m:e>
                          <m:e>
                            <m:r>
                              <a:rPr xmlns:a="http://schemas.openxmlformats.org/drawingml/2006/main" sz="3000" i="1">
                                <a:solidFill>
                                  <a:srgbClr val="000000"/>
                                </a:solidFill>
                                <a:latin typeface="Cambria Math" panose="02040503050406030204" pitchFamily="18" charset="0"/>
                              </a:rPr>
                              <m:t>80</m:t>
                            </m:r>
                          </m:e>
                          <m:e>
                            <m:r>
                              <a:rPr xmlns:a="http://schemas.openxmlformats.org/drawingml/2006/main" sz="3000" i="1">
                                <a:solidFill>
                                  <a:srgbClr val="000000"/>
                                </a:solidFill>
                                <a:latin typeface="Cambria Math" panose="02040503050406030204" pitchFamily="18" charset="0"/>
                              </a:rPr>
                              <m:t>90</m:t>
                            </m:r>
                          </m:e>
                        </m:mr>
                      </m:m>
                    </m:e>
                  </m:d>
                </m:oMath>
              </m:oMathPara>
            </a14:m>
            <a:endParaRPr sz="3000"/>
          </a:p>
        </p:txBody>
      </p:sp>
      <p:pic>
        <p:nvPicPr>
          <p:cNvPr id="1099" name="スクリーンショット 2019-05-15 3.45.12.png" descr="スクリーンショット 2019-05-15 3.45.12.png"/>
          <p:cNvPicPr>
            <a:picLocks noChangeAspect="1"/>
          </p:cNvPicPr>
          <p:nvPr/>
        </p:nvPicPr>
        <p:blipFill>
          <a:blip r:embed="rId2">
            <a:extLst/>
          </a:blip>
          <a:srcRect l="0" t="71927" r="0" b="0"/>
          <a:stretch>
            <a:fillRect/>
          </a:stretch>
        </p:blipFill>
        <p:spPr>
          <a:xfrm>
            <a:off x="2057400" y="5698839"/>
            <a:ext cx="8890000" cy="3012680"/>
          </a:xfrm>
          <a:prstGeom prst="rect">
            <a:avLst/>
          </a:prstGeom>
          <a:ln w="12700">
            <a:miter lim="400000"/>
          </a:ln>
        </p:spPr>
      </p:pic>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1" name="ndarrayの計算"/>
          <p:cNvSpPr txBox="1"/>
          <p:nvPr>
            <p:ph type="title"/>
          </p:nvPr>
        </p:nvSpPr>
        <p:spPr>
          <a:xfrm>
            <a:off x="952500" y="254000"/>
            <a:ext cx="11099800" cy="915324"/>
          </a:xfrm>
          <a:prstGeom prst="rect">
            <a:avLst/>
          </a:prstGeom>
        </p:spPr>
        <p:txBody>
          <a:bodyPr anchor="t"/>
          <a:lstStyle>
            <a:lvl1pPr algn="l">
              <a:defRPr sz="5000"/>
            </a:lvl1pPr>
          </a:lstStyle>
          <a:p>
            <a:pPr/>
            <a:r>
              <a:t>ndarrayの計算</a:t>
            </a:r>
          </a:p>
        </p:txBody>
      </p:sp>
      <p:sp>
        <p:nvSpPr>
          <p:cNvPr id="1102" name="ベクトルや行列の各要素の平方根  → 関数「np.sqrt()」を用いて計算可能"/>
          <p:cNvSpPr txBox="1"/>
          <p:nvPr>
            <p:ph type="body" sz="half" idx="4294967295"/>
          </p:nvPr>
        </p:nvSpPr>
        <p:spPr>
          <a:xfrm>
            <a:off x="952500" y="1193800"/>
            <a:ext cx="11402624" cy="2400999"/>
          </a:xfrm>
          <a:prstGeom prst="rect">
            <a:avLst/>
          </a:prstGeom>
        </p:spPr>
        <p:txBody>
          <a:bodyPr anchor="t"/>
          <a:lstStyle/>
          <a:p>
            <a:pPr marL="518583" indent="-518583">
              <a:spcBef>
                <a:spcPts val="1000"/>
              </a:spcBef>
              <a:defRPr sz="2800"/>
            </a:pPr>
            <a:r>
              <a:t>ベクトルや行列の</a:t>
            </a:r>
            <a:r>
              <a:rPr>
                <a:latin typeface="ヒラギノ角ゴ ProN W6"/>
                <a:ea typeface="ヒラギノ角ゴ ProN W6"/>
                <a:cs typeface="ヒラギノ角ゴ ProN W6"/>
                <a:sym typeface="ヒラギノ角ゴ ProN W6"/>
              </a:rPr>
              <a:t>各要素の平方根</a:t>
            </a:r>
            <a:br/>
            <a:r>
              <a:t>　→ 関数「</a:t>
            </a:r>
            <a:r>
              <a:rPr>
                <a:latin typeface="ヒラギノ角ゴ ProN W6"/>
                <a:ea typeface="ヒラギノ角ゴ ProN W6"/>
                <a:cs typeface="ヒラギノ角ゴ ProN W6"/>
                <a:sym typeface="ヒラギノ角ゴ ProN W6"/>
              </a:rPr>
              <a:t>np</a:t>
            </a:r>
            <a:r>
              <a:rPr>
                <a:solidFill>
                  <a:srgbClr val="666666"/>
                </a:solidFill>
                <a:latin typeface="ヒラギノ角ゴ ProN W6"/>
                <a:ea typeface="ヒラギノ角ゴ ProN W6"/>
                <a:cs typeface="ヒラギノ角ゴ ProN W6"/>
                <a:sym typeface="ヒラギノ角ゴ ProN W6"/>
              </a:rPr>
              <a:t>.</a:t>
            </a:r>
            <a:r>
              <a:rPr>
                <a:latin typeface="ヒラギノ角ゴ ProN W6"/>
                <a:ea typeface="ヒラギノ角ゴ ProN W6"/>
                <a:cs typeface="ヒラギノ角ゴ ProN W6"/>
                <a:sym typeface="ヒラギノ角ゴ ProN W6"/>
              </a:rPr>
              <a:t>sqrt()</a:t>
            </a:r>
            <a:r>
              <a:t>」を用いて計算可能</a:t>
            </a:r>
          </a:p>
        </p:txBody>
      </p:sp>
      <p:sp>
        <p:nvSpPr>
          <p:cNvPr id="1103" name="行列の各要素の平方根"/>
          <p:cNvSpPr txBox="1"/>
          <p:nvPr/>
        </p:nvSpPr>
        <p:spPr>
          <a:xfrm>
            <a:off x="629581" y="2821615"/>
            <a:ext cx="39243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solidFill>
                  <a:schemeClr val="accent5">
                    <a:hueOff val="-82419"/>
                    <a:satOff val="-9513"/>
                    <a:lumOff val="-16343"/>
                  </a:schemeClr>
                </a:solidFill>
              </a:defRPr>
            </a:lvl1pPr>
          </a:lstStyle>
          <a:p>
            <a:pPr/>
            <a:r>
              <a:t>行列の各要素の平方根</a:t>
            </a:r>
          </a:p>
        </p:txBody>
      </p:sp>
      <p:sp>
        <p:nvSpPr>
          <p:cNvPr id="1104" name="方程式"/>
          <p:cNvSpPr txBox="1"/>
          <p:nvPr/>
        </p:nvSpPr>
        <p:spPr>
          <a:xfrm>
            <a:off x="3167794" y="3619274"/>
            <a:ext cx="6972036" cy="206159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d>
                    <m:dPr>
                      <m:ctrlPr>
                        <a:rPr xmlns:a="http://schemas.openxmlformats.org/drawingml/2006/main" sz="3000" i="1">
                          <a:solidFill>
                            <a:srgbClr val="000000"/>
                          </a:solidFill>
                          <a:latin typeface="Cambria Math" panose="02040503050406030204" pitchFamily="18" charset="0"/>
                        </a:rPr>
                      </m:ctrlPr>
                      <m:begChr m:val="["/>
                      <m:endChr m:val="]"/>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3"/>
                                <m:mcJc m:val="center"/>
                              </m:mcPr>
                            </m:mc>
                          </m:mcs>
                        </m:mPr>
                        <m:mr>
                          <m:e>
                            <m:rad>
                              <m:radPr>
                                <m:ctrlPr>
                                  <a:rPr xmlns:a="http://schemas.openxmlformats.org/drawingml/2006/main" sz="3000" i="1">
                                    <a:solidFill>
                                      <a:srgbClr val="000000"/>
                                    </a:solidFill>
                                    <a:latin typeface="Cambria Math" panose="02040503050406030204" pitchFamily="18" charset="0"/>
                                  </a:rPr>
                                </m:ctrlPr>
                                <m:degHide m:val="on"/>
                              </m:radPr>
                              <m:deg>
                                <m:argPr>
                                  <m:scrLvl m:val="0"/>
                                </m:argPr>
                              </m:deg>
                              <m:e>
                                <m:argPr>
                                  <m:scrLvl m:val="0"/>
                                </m:argPr>
                                <m:r>
                                  <a:rPr xmlns:a="http://schemas.openxmlformats.org/drawingml/2006/main" sz="3000" i="1">
                                    <a:solidFill>
                                      <a:srgbClr val="000000"/>
                                    </a:solidFill>
                                    <a:latin typeface="Cambria Math" panose="02040503050406030204" pitchFamily="18" charset="0"/>
                                  </a:rPr>
                                  <m:t>1</m:t>
                                </m:r>
                              </m:e>
                            </m:rad>
                          </m:e>
                          <m:e>
                            <m:rad>
                              <m:radPr>
                                <m:ctrlPr>
                                  <a:rPr xmlns:a="http://schemas.openxmlformats.org/drawingml/2006/main" sz="3000" i="1">
                                    <a:solidFill>
                                      <a:srgbClr val="000000"/>
                                    </a:solidFill>
                                    <a:latin typeface="Cambria Math" panose="02040503050406030204" pitchFamily="18" charset="0"/>
                                  </a:rPr>
                                </m:ctrlPr>
                                <m:degHide m:val="on"/>
                              </m:radPr>
                              <m:deg>
                                <m:argPr>
                                  <m:scrLvl m:val="0"/>
                                </m:argPr>
                              </m:deg>
                              <m:e>
                                <m:argPr>
                                  <m:scrLvl m:val="0"/>
                                </m:argPr>
                                <m:r>
                                  <a:rPr xmlns:a="http://schemas.openxmlformats.org/drawingml/2006/main" sz="3000" i="1">
                                    <a:solidFill>
                                      <a:srgbClr val="000000"/>
                                    </a:solidFill>
                                    <a:latin typeface="Cambria Math" panose="02040503050406030204" pitchFamily="18" charset="0"/>
                                  </a:rPr>
                                  <m:t>2</m:t>
                                </m:r>
                              </m:e>
                            </m:rad>
                          </m:e>
                          <m:e>
                            <m:rad>
                              <m:radPr>
                                <m:ctrlPr>
                                  <a:rPr xmlns:a="http://schemas.openxmlformats.org/drawingml/2006/main" sz="3000" i="1">
                                    <a:solidFill>
                                      <a:srgbClr val="000000"/>
                                    </a:solidFill>
                                    <a:latin typeface="Cambria Math" panose="02040503050406030204" pitchFamily="18" charset="0"/>
                                  </a:rPr>
                                </m:ctrlPr>
                                <m:degHide m:val="on"/>
                              </m:radPr>
                              <m:deg>
                                <m:argPr>
                                  <m:scrLvl m:val="0"/>
                                </m:argPr>
                              </m:deg>
                              <m:e>
                                <m:argPr>
                                  <m:scrLvl m:val="0"/>
                                </m:argPr>
                                <m:r>
                                  <a:rPr xmlns:a="http://schemas.openxmlformats.org/drawingml/2006/main" sz="3000" i="1">
                                    <a:solidFill>
                                      <a:srgbClr val="000000"/>
                                    </a:solidFill>
                                    <a:latin typeface="Cambria Math" panose="02040503050406030204" pitchFamily="18" charset="0"/>
                                  </a:rPr>
                                  <m:t>3</m:t>
                                </m:r>
                              </m:e>
                            </m:rad>
                          </m:e>
                        </m:mr>
                        <m:mr>
                          <m:e>
                            <m:rad>
                              <m:radPr>
                                <m:ctrlPr>
                                  <a:rPr xmlns:a="http://schemas.openxmlformats.org/drawingml/2006/main" sz="3000" i="1">
                                    <a:solidFill>
                                      <a:srgbClr val="000000"/>
                                    </a:solidFill>
                                    <a:latin typeface="Cambria Math" panose="02040503050406030204" pitchFamily="18" charset="0"/>
                                  </a:rPr>
                                </m:ctrlPr>
                                <m:degHide m:val="on"/>
                              </m:radPr>
                              <m:deg>
                                <m:argPr>
                                  <m:scrLvl m:val="0"/>
                                </m:argPr>
                              </m:deg>
                              <m:e>
                                <m:argPr>
                                  <m:scrLvl m:val="0"/>
                                </m:argPr>
                                <m:r>
                                  <a:rPr xmlns:a="http://schemas.openxmlformats.org/drawingml/2006/main" sz="3000" i="1">
                                    <a:solidFill>
                                      <a:srgbClr val="000000"/>
                                    </a:solidFill>
                                    <a:latin typeface="Cambria Math" panose="02040503050406030204" pitchFamily="18" charset="0"/>
                                  </a:rPr>
                                  <m:t>4</m:t>
                                </m:r>
                              </m:e>
                            </m:rad>
                          </m:e>
                          <m:e>
                            <m:rad>
                              <m:radPr>
                                <m:ctrlPr>
                                  <a:rPr xmlns:a="http://schemas.openxmlformats.org/drawingml/2006/main" sz="3000" i="1">
                                    <a:solidFill>
                                      <a:srgbClr val="000000"/>
                                    </a:solidFill>
                                    <a:latin typeface="Cambria Math" panose="02040503050406030204" pitchFamily="18" charset="0"/>
                                  </a:rPr>
                                </m:ctrlPr>
                                <m:degHide m:val="on"/>
                              </m:radPr>
                              <m:deg>
                                <m:argPr>
                                  <m:scrLvl m:val="0"/>
                                </m:argPr>
                              </m:deg>
                              <m:e>
                                <m:argPr>
                                  <m:scrLvl m:val="0"/>
                                </m:argPr>
                                <m:r>
                                  <a:rPr xmlns:a="http://schemas.openxmlformats.org/drawingml/2006/main" sz="3000" i="1">
                                    <a:solidFill>
                                      <a:srgbClr val="000000"/>
                                    </a:solidFill>
                                    <a:latin typeface="Cambria Math" panose="02040503050406030204" pitchFamily="18" charset="0"/>
                                  </a:rPr>
                                  <m:t>5</m:t>
                                </m:r>
                              </m:e>
                            </m:rad>
                          </m:e>
                          <m:e>
                            <m:rad>
                              <m:radPr>
                                <m:ctrlPr>
                                  <a:rPr xmlns:a="http://schemas.openxmlformats.org/drawingml/2006/main" sz="3000" i="1">
                                    <a:solidFill>
                                      <a:srgbClr val="000000"/>
                                    </a:solidFill>
                                    <a:latin typeface="Cambria Math" panose="02040503050406030204" pitchFamily="18" charset="0"/>
                                  </a:rPr>
                                </m:ctrlPr>
                                <m:degHide m:val="on"/>
                              </m:radPr>
                              <m:deg>
                                <m:argPr>
                                  <m:scrLvl m:val="0"/>
                                </m:argPr>
                              </m:deg>
                              <m:e>
                                <m:argPr>
                                  <m:scrLvl m:val="0"/>
                                </m:argPr>
                                <m:r>
                                  <a:rPr xmlns:a="http://schemas.openxmlformats.org/drawingml/2006/main" sz="3000" i="1">
                                    <a:solidFill>
                                      <a:srgbClr val="000000"/>
                                    </a:solidFill>
                                    <a:latin typeface="Cambria Math" panose="02040503050406030204" pitchFamily="18" charset="0"/>
                                  </a:rPr>
                                  <m:t>6</m:t>
                                </m:r>
                              </m:e>
                            </m:rad>
                          </m:e>
                        </m:mr>
                        <m:mr>
                          <m:e>
                            <m:rad>
                              <m:radPr>
                                <m:ctrlPr>
                                  <a:rPr xmlns:a="http://schemas.openxmlformats.org/drawingml/2006/main" sz="3000" i="1">
                                    <a:solidFill>
                                      <a:srgbClr val="000000"/>
                                    </a:solidFill>
                                    <a:latin typeface="Cambria Math" panose="02040503050406030204" pitchFamily="18" charset="0"/>
                                  </a:rPr>
                                </m:ctrlPr>
                                <m:degHide m:val="on"/>
                              </m:radPr>
                              <m:deg>
                                <m:argPr>
                                  <m:scrLvl m:val="0"/>
                                </m:argPr>
                              </m:deg>
                              <m:e>
                                <m:argPr>
                                  <m:scrLvl m:val="0"/>
                                </m:argPr>
                                <m:r>
                                  <a:rPr xmlns:a="http://schemas.openxmlformats.org/drawingml/2006/main" sz="3000" i="1">
                                    <a:solidFill>
                                      <a:srgbClr val="000000"/>
                                    </a:solidFill>
                                    <a:latin typeface="Cambria Math" panose="02040503050406030204" pitchFamily="18" charset="0"/>
                                  </a:rPr>
                                  <m:t>7</m:t>
                                </m:r>
                              </m:e>
                            </m:rad>
                          </m:e>
                          <m:e>
                            <m:rad>
                              <m:radPr>
                                <m:ctrlPr>
                                  <a:rPr xmlns:a="http://schemas.openxmlformats.org/drawingml/2006/main" sz="3000" i="1">
                                    <a:solidFill>
                                      <a:srgbClr val="000000"/>
                                    </a:solidFill>
                                    <a:latin typeface="Cambria Math" panose="02040503050406030204" pitchFamily="18" charset="0"/>
                                  </a:rPr>
                                </m:ctrlPr>
                                <m:degHide m:val="on"/>
                              </m:radPr>
                              <m:deg>
                                <m:argPr>
                                  <m:scrLvl m:val="0"/>
                                </m:argPr>
                              </m:deg>
                              <m:e>
                                <m:argPr>
                                  <m:scrLvl m:val="0"/>
                                </m:argPr>
                                <m:r>
                                  <a:rPr xmlns:a="http://schemas.openxmlformats.org/drawingml/2006/main" sz="3000" i="1">
                                    <a:solidFill>
                                      <a:srgbClr val="000000"/>
                                    </a:solidFill>
                                    <a:latin typeface="Cambria Math" panose="02040503050406030204" pitchFamily="18" charset="0"/>
                                  </a:rPr>
                                  <m:t>8</m:t>
                                </m:r>
                              </m:e>
                            </m:rad>
                          </m:e>
                          <m:e>
                            <m:rad>
                              <m:radPr>
                                <m:ctrlPr>
                                  <a:rPr xmlns:a="http://schemas.openxmlformats.org/drawingml/2006/main" sz="3000" i="1">
                                    <a:solidFill>
                                      <a:srgbClr val="000000"/>
                                    </a:solidFill>
                                    <a:latin typeface="Cambria Math" panose="02040503050406030204" pitchFamily="18" charset="0"/>
                                  </a:rPr>
                                </m:ctrlPr>
                                <m:degHide m:val="on"/>
                              </m:radPr>
                              <m:deg>
                                <m:argPr>
                                  <m:scrLvl m:val="0"/>
                                </m:argPr>
                              </m:deg>
                              <m:e>
                                <m:argPr>
                                  <m:scrLvl m:val="0"/>
                                </m:argPr>
                                <m:r>
                                  <a:rPr xmlns:a="http://schemas.openxmlformats.org/drawingml/2006/main" sz="3000" i="1">
                                    <a:solidFill>
                                      <a:srgbClr val="000000"/>
                                    </a:solidFill>
                                    <a:latin typeface="Cambria Math" panose="02040503050406030204" pitchFamily="18" charset="0"/>
                                  </a:rPr>
                                  <m:t>9</m:t>
                                </m:r>
                              </m:e>
                            </m:rad>
                          </m:e>
                        </m:mr>
                      </m:m>
                    </m:e>
                  </m:d>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begChr m:val="["/>
                      <m:endChr m:val="]"/>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3"/>
                                <m:mcJc m:val="center"/>
                              </m:mcPr>
                            </m:mc>
                          </m:mcs>
                        </m:mPr>
                        <m:mr>
                          <m:e>
                            <m:r>
                              <a:rPr xmlns:a="http://schemas.openxmlformats.org/drawingml/2006/main" sz="3000" i="1">
                                <a:solidFill>
                                  <a:srgbClr val="000000"/>
                                </a:solidFill>
                                <a:latin typeface="Cambria Math" panose="02040503050406030204" pitchFamily="18" charset="0"/>
                              </a:rPr>
                              <m:t>1</m:t>
                            </m:r>
                          </m:e>
                          <m:e>
                            <m:r>
                              <a:rPr xmlns:a="http://schemas.openxmlformats.org/drawingml/2006/main" sz="3000" i="1">
                                <a:solidFill>
                                  <a:srgbClr val="000000"/>
                                </a:solidFill>
                                <a:latin typeface="Cambria Math" panose="02040503050406030204" pitchFamily="18" charset="0"/>
                              </a:rPr>
                              <m:t>1.41...</m:t>
                            </m:r>
                          </m:e>
                          <m:e>
                            <m:r>
                              <a:rPr xmlns:a="http://schemas.openxmlformats.org/drawingml/2006/main" sz="3000" i="1">
                                <a:solidFill>
                                  <a:srgbClr val="000000"/>
                                </a:solidFill>
                                <a:latin typeface="Cambria Math" panose="02040503050406030204" pitchFamily="18" charset="0"/>
                              </a:rPr>
                              <m:t>1.73...</m:t>
                            </m:r>
                          </m:e>
                        </m:mr>
                        <m:mr>
                          <m:e>
                            <m:r>
                              <a:rPr xmlns:a="http://schemas.openxmlformats.org/drawingml/2006/main" sz="3000" i="1">
                                <a:solidFill>
                                  <a:srgbClr val="000000"/>
                                </a:solidFill>
                                <a:latin typeface="Cambria Math" panose="02040503050406030204" pitchFamily="18" charset="0"/>
                              </a:rPr>
                              <m:t>2</m:t>
                            </m:r>
                          </m:e>
                          <m:e>
                            <m:r>
                              <a:rPr xmlns:a="http://schemas.openxmlformats.org/drawingml/2006/main" sz="3000" i="1">
                                <a:solidFill>
                                  <a:srgbClr val="000000"/>
                                </a:solidFill>
                                <a:latin typeface="Cambria Math" panose="02040503050406030204" pitchFamily="18" charset="0"/>
                              </a:rPr>
                              <m:t>2.23...</m:t>
                            </m:r>
                          </m:e>
                          <m:e>
                            <m:r>
                              <a:rPr xmlns:a="http://schemas.openxmlformats.org/drawingml/2006/main" sz="3000" i="1">
                                <a:solidFill>
                                  <a:srgbClr val="000000"/>
                                </a:solidFill>
                                <a:latin typeface="Cambria Math" panose="02040503050406030204" pitchFamily="18" charset="0"/>
                              </a:rPr>
                              <m:t>2.44...</m:t>
                            </m:r>
                          </m:e>
                        </m:mr>
                        <m:mr>
                          <m:e>
                            <m:r>
                              <a:rPr xmlns:a="http://schemas.openxmlformats.org/drawingml/2006/main" sz="3000" i="1">
                                <a:solidFill>
                                  <a:srgbClr val="000000"/>
                                </a:solidFill>
                                <a:latin typeface="Cambria Math" panose="02040503050406030204" pitchFamily="18" charset="0"/>
                              </a:rPr>
                              <m:t>2.64...</m:t>
                            </m:r>
                          </m:e>
                          <m:e>
                            <m:r>
                              <a:rPr xmlns:a="http://schemas.openxmlformats.org/drawingml/2006/main" sz="3000" i="1">
                                <a:solidFill>
                                  <a:srgbClr val="000000"/>
                                </a:solidFill>
                                <a:latin typeface="Cambria Math" panose="02040503050406030204" pitchFamily="18" charset="0"/>
                              </a:rPr>
                              <m:t>2.82...</m:t>
                            </m:r>
                          </m:e>
                          <m:e>
                            <m:r>
                              <a:rPr xmlns:a="http://schemas.openxmlformats.org/drawingml/2006/main" sz="3000" i="1">
                                <a:solidFill>
                                  <a:srgbClr val="000000"/>
                                </a:solidFill>
                                <a:latin typeface="Cambria Math" panose="02040503050406030204" pitchFamily="18" charset="0"/>
                              </a:rPr>
                              <m:t>3</m:t>
                            </m:r>
                          </m:e>
                        </m:mr>
                      </m:m>
                    </m:e>
                  </m:d>
                </m:oMath>
              </m:oMathPara>
            </a14:m>
            <a:endParaRPr sz="3000"/>
          </a:p>
        </p:txBody>
      </p:sp>
      <p:pic>
        <p:nvPicPr>
          <p:cNvPr id="1105" name="スクリーンショット 2019-05-15 3.45.30.png" descr="スクリーンショット 2019-05-15 3.45.30.png"/>
          <p:cNvPicPr>
            <a:picLocks noChangeAspect="1"/>
          </p:cNvPicPr>
          <p:nvPr/>
        </p:nvPicPr>
        <p:blipFill>
          <a:blip r:embed="rId2">
            <a:extLst/>
          </a:blip>
          <a:srcRect l="0" t="15100" r="0" b="58717"/>
          <a:stretch>
            <a:fillRect/>
          </a:stretch>
        </p:blipFill>
        <p:spPr>
          <a:xfrm>
            <a:off x="2208811" y="6222738"/>
            <a:ext cx="8890001" cy="3115101"/>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本講義で対象とする内容"/>
          <p:cNvSpPr txBox="1"/>
          <p:nvPr>
            <p:ph type="title"/>
          </p:nvPr>
        </p:nvSpPr>
        <p:spPr>
          <a:xfrm>
            <a:off x="952500" y="254000"/>
            <a:ext cx="11099800" cy="915324"/>
          </a:xfrm>
          <a:prstGeom prst="rect">
            <a:avLst/>
          </a:prstGeom>
        </p:spPr>
        <p:txBody>
          <a:bodyPr anchor="t"/>
          <a:lstStyle>
            <a:lvl1pPr algn="l">
              <a:defRPr sz="5000"/>
            </a:lvl1pPr>
          </a:lstStyle>
          <a:p>
            <a:pPr/>
            <a:r>
              <a:t>本講義で対象とする内容</a:t>
            </a:r>
          </a:p>
        </p:txBody>
      </p:sp>
      <p:pic>
        <p:nvPicPr>
          <p:cNvPr id="200" name="スクリーンショット 2019-05-03 2.01.41.png" descr="スクリーンショット 2019-05-03 2.01.41.png"/>
          <p:cNvPicPr>
            <a:picLocks noChangeAspect="1"/>
          </p:cNvPicPr>
          <p:nvPr/>
        </p:nvPicPr>
        <p:blipFill>
          <a:blip r:embed="rId2">
            <a:extLst/>
          </a:blip>
          <a:srcRect l="0" t="5954" r="0" b="60011"/>
          <a:stretch>
            <a:fillRect/>
          </a:stretch>
        </p:blipFill>
        <p:spPr>
          <a:xfrm>
            <a:off x="2138036" y="3237600"/>
            <a:ext cx="3810001" cy="3553254"/>
          </a:xfrm>
          <a:prstGeom prst="rect">
            <a:avLst/>
          </a:prstGeom>
          <a:ln w="12700">
            <a:miter lim="400000"/>
          </a:ln>
        </p:spPr>
      </p:pic>
      <p:sp>
        <p:nvSpPr>
          <p:cNvPr id="201" name="「Python入門」「Pandas入門」「Matplotlib入門」「Numpy入門」の計4章を対象に，この順番で講義を進めます"/>
          <p:cNvSpPr txBox="1"/>
          <p:nvPr>
            <p:ph type="body" sz="quarter" idx="4294967295"/>
          </p:nvPr>
        </p:nvSpPr>
        <p:spPr>
          <a:xfrm>
            <a:off x="952500" y="1193800"/>
            <a:ext cx="11622883" cy="1705441"/>
          </a:xfrm>
          <a:prstGeom prst="rect">
            <a:avLst/>
          </a:prstGeom>
        </p:spPr>
        <p:txBody>
          <a:bodyPr anchor="t"/>
          <a:lstStyle>
            <a:lvl1pPr>
              <a:defRPr sz="2800"/>
            </a:lvl1pPr>
          </a:lstStyle>
          <a:p>
            <a:pPr/>
            <a:r>
              <a:t>「Python入門」「Pandas入門」「Matplotlib入門」「Numpy入門」の計4章を対象に，この順番で講義を進めます</a:t>
            </a:r>
          </a:p>
        </p:txBody>
      </p:sp>
      <p:pic>
        <p:nvPicPr>
          <p:cNvPr id="202" name="スクリーンショット 2019-05-03 2.01.41.png" descr="スクリーンショット 2019-05-03 2.01.41.png"/>
          <p:cNvPicPr>
            <a:picLocks noChangeAspect="1"/>
          </p:cNvPicPr>
          <p:nvPr/>
        </p:nvPicPr>
        <p:blipFill>
          <a:blip r:embed="rId2">
            <a:extLst/>
          </a:blip>
          <a:srcRect l="0" t="40895" r="0" b="0"/>
          <a:stretch>
            <a:fillRect/>
          </a:stretch>
        </p:blipFill>
        <p:spPr>
          <a:xfrm>
            <a:off x="7928897" y="3234488"/>
            <a:ext cx="3810001" cy="6170767"/>
          </a:xfrm>
          <a:prstGeom prst="rect">
            <a:avLst/>
          </a:prstGeom>
          <a:ln w="12700">
            <a:miter lim="400000"/>
          </a:ln>
        </p:spPr>
      </p:pic>
      <p:sp>
        <p:nvSpPr>
          <p:cNvPr id="203" name="四角形"/>
          <p:cNvSpPr/>
          <p:nvPr/>
        </p:nvSpPr>
        <p:spPr>
          <a:xfrm>
            <a:off x="7977806" y="6269894"/>
            <a:ext cx="3712182" cy="386629"/>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204" name="四角形"/>
          <p:cNvSpPr/>
          <p:nvPr/>
        </p:nvSpPr>
        <p:spPr>
          <a:xfrm>
            <a:off x="7977806" y="5769381"/>
            <a:ext cx="3712182" cy="386629"/>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205" name="四角形"/>
          <p:cNvSpPr/>
          <p:nvPr/>
        </p:nvSpPr>
        <p:spPr>
          <a:xfrm>
            <a:off x="7977806" y="4318407"/>
            <a:ext cx="3712182" cy="386629"/>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206" name="四角形"/>
          <p:cNvSpPr/>
          <p:nvPr/>
        </p:nvSpPr>
        <p:spPr>
          <a:xfrm>
            <a:off x="2186946" y="4356507"/>
            <a:ext cx="3712182" cy="386629"/>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207" name="pythonの…"/>
          <p:cNvSpPr/>
          <p:nvPr/>
        </p:nvSpPr>
        <p:spPr>
          <a:xfrm>
            <a:off x="101732" y="3356835"/>
            <a:ext cx="2145507" cy="10378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38" y="0"/>
                </a:moveTo>
                <a:cubicBezTo>
                  <a:pt x="1002" y="0"/>
                  <a:pt x="0" y="2072"/>
                  <a:pt x="0" y="4626"/>
                </a:cubicBezTo>
                <a:lnTo>
                  <a:pt x="0" y="14422"/>
                </a:lnTo>
                <a:cubicBezTo>
                  <a:pt x="0" y="16975"/>
                  <a:pt x="1002" y="19048"/>
                  <a:pt x="2238" y="19048"/>
                </a:cubicBezTo>
                <a:lnTo>
                  <a:pt x="16677" y="19048"/>
                </a:lnTo>
                <a:cubicBezTo>
                  <a:pt x="16973" y="19048"/>
                  <a:pt x="17254" y="18924"/>
                  <a:pt x="17513" y="18709"/>
                </a:cubicBezTo>
                <a:lnTo>
                  <a:pt x="21600" y="21600"/>
                </a:lnTo>
                <a:lnTo>
                  <a:pt x="18907" y="14604"/>
                </a:lnTo>
                <a:cubicBezTo>
                  <a:pt x="18908" y="14542"/>
                  <a:pt x="18915" y="14484"/>
                  <a:pt x="18915" y="14422"/>
                </a:cubicBezTo>
                <a:lnTo>
                  <a:pt x="18915" y="4626"/>
                </a:lnTo>
                <a:cubicBezTo>
                  <a:pt x="18915" y="2072"/>
                  <a:pt x="17913" y="0"/>
                  <a:pt x="16677" y="0"/>
                </a:cubicBezTo>
                <a:lnTo>
                  <a:pt x="2238" y="0"/>
                </a:lnTo>
                <a:close/>
              </a:path>
            </a:pathLst>
          </a:cu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50800" tIns="50800" rIns="50800" bIns="50800" anchor="b"/>
          <a:lstStyle/>
          <a:p>
            <a:pPr>
              <a:defRPr sz="2000">
                <a:solidFill>
                  <a:srgbClr val="FFFFFF"/>
                </a:solidFill>
              </a:defRPr>
            </a:pPr>
            <a:r>
              <a:t>pythonの</a:t>
            </a:r>
          </a:p>
          <a:p>
            <a:pPr>
              <a:defRPr sz="2000">
                <a:solidFill>
                  <a:srgbClr val="FFFFFF"/>
                </a:solidFill>
              </a:defRPr>
            </a:pPr>
            <a:r>
              <a:t>基礎文法</a:t>
            </a:r>
          </a:p>
        </p:txBody>
      </p:sp>
      <p:sp>
        <p:nvSpPr>
          <p:cNvPr id="208" name="数値計算…"/>
          <p:cNvSpPr/>
          <p:nvPr/>
        </p:nvSpPr>
        <p:spPr>
          <a:xfrm>
            <a:off x="6040899" y="3356835"/>
            <a:ext cx="2040732" cy="9894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352" y="0"/>
                </a:moveTo>
                <a:cubicBezTo>
                  <a:pt x="1054" y="0"/>
                  <a:pt x="0" y="2174"/>
                  <a:pt x="0" y="4852"/>
                </a:cubicBezTo>
                <a:lnTo>
                  <a:pt x="0" y="15136"/>
                </a:lnTo>
                <a:cubicBezTo>
                  <a:pt x="0" y="17815"/>
                  <a:pt x="1054" y="19980"/>
                  <a:pt x="2352" y="19980"/>
                </a:cubicBezTo>
                <a:lnTo>
                  <a:pt x="17534" y="19980"/>
                </a:lnTo>
                <a:cubicBezTo>
                  <a:pt x="17776" y="19980"/>
                  <a:pt x="18007" y="19887"/>
                  <a:pt x="18227" y="19746"/>
                </a:cubicBezTo>
                <a:lnTo>
                  <a:pt x="21600" y="21600"/>
                </a:lnTo>
                <a:lnTo>
                  <a:pt x="19878" y="15344"/>
                </a:lnTo>
                <a:cubicBezTo>
                  <a:pt x="19879" y="15274"/>
                  <a:pt x="19886" y="15208"/>
                  <a:pt x="19886" y="15136"/>
                </a:cubicBezTo>
                <a:lnTo>
                  <a:pt x="19886" y="4852"/>
                </a:lnTo>
                <a:cubicBezTo>
                  <a:pt x="19886" y="2174"/>
                  <a:pt x="18832" y="0"/>
                  <a:pt x="17534" y="0"/>
                </a:cubicBezTo>
                <a:lnTo>
                  <a:pt x="2352" y="0"/>
                </a:lnTo>
                <a:close/>
              </a:path>
            </a:pathLst>
          </a:cu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50800" tIns="50800" rIns="50800" bIns="50800" anchor="b"/>
          <a:lstStyle/>
          <a:p>
            <a:pPr>
              <a:defRPr sz="2000">
                <a:solidFill>
                  <a:srgbClr val="FFFFFF"/>
                </a:solidFill>
              </a:defRPr>
            </a:pPr>
            <a:r>
              <a:t>数値計算</a:t>
            </a:r>
          </a:p>
          <a:p>
            <a:pPr>
              <a:defRPr sz="2000">
                <a:solidFill>
                  <a:srgbClr val="FFFFFF"/>
                </a:solidFill>
              </a:defRPr>
            </a:pPr>
            <a:r>
              <a:t>ライブラリ</a:t>
            </a:r>
            <a:r>
              <a:rPr baseline="31999"/>
              <a:t>※</a:t>
            </a:r>
          </a:p>
        </p:txBody>
      </p:sp>
      <p:sp>
        <p:nvSpPr>
          <p:cNvPr id="209" name="データ操作…"/>
          <p:cNvSpPr/>
          <p:nvPr/>
        </p:nvSpPr>
        <p:spPr>
          <a:xfrm>
            <a:off x="6040899" y="4803839"/>
            <a:ext cx="2040732" cy="9894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352" y="0"/>
                </a:moveTo>
                <a:cubicBezTo>
                  <a:pt x="1054" y="0"/>
                  <a:pt x="0" y="2174"/>
                  <a:pt x="0" y="4852"/>
                </a:cubicBezTo>
                <a:lnTo>
                  <a:pt x="0" y="15136"/>
                </a:lnTo>
                <a:cubicBezTo>
                  <a:pt x="0" y="17815"/>
                  <a:pt x="1054" y="19980"/>
                  <a:pt x="2352" y="19980"/>
                </a:cubicBezTo>
                <a:lnTo>
                  <a:pt x="17534" y="19980"/>
                </a:lnTo>
                <a:cubicBezTo>
                  <a:pt x="17776" y="19980"/>
                  <a:pt x="18007" y="19887"/>
                  <a:pt x="18227" y="19746"/>
                </a:cubicBezTo>
                <a:lnTo>
                  <a:pt x="21600" y="21600"/>
                </a:lnTo>
                <a:lnTo>
                  <a:pt x="19878" y="15344"/>
                </a:lnTo>
                <a:cubicBezTo>
                  <a:pt x="19879" y="15274"/>
                  <a:pt x="19886" y="15208"/>
                  <a:pt x="19886" y="15136"/>
                </a:cubicBezTo>
                <a:lnTo>
                  <a:pt x="19886" y="4852"/>
                </a:lnTo>
                <a:cubicBezTo>
                  <a:pt x="19886" y="2174"/>
                  <a:pt x="18832" y="0"/>
                  <a:pt x="17534" y="0"/>
                </a:cubicBezTo>
                <a:lnTo>
                  <a:pt x="2352" y="0"/>
                </a:lnTo>
                <a:close/>
              </a:path>
            </a:pathLst>
          </a:cu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50800" tIns="50800" rIns="50800" bIns="50800" anchor="b"/>
          <a:lstStyle/>
          <a:p>
            <a:pPr>
              <a:defRPr sz="2000">
                <a:solidFill>
                  <a:srgbClr val="FFFFFF"/>
                </a:solidFill>
              </a:defRPr>
            </a:pPr>
            <a:r>
              <a:t>データ操作</a:t>
            </a:r>
          </a:p>
          <a:p>
            <a:pPr>
              <a:defRPr sz="2000">
                <a:solidFill>
                  <a:srgbClr val="FFFFFF"/>
                </a:solidFill>
              </a:defRPr>
            </a:pPr>
            <a:r>
              <a:t>ライブラリ</a:t>
            </a:r>
            <a:r>
              <a:rPr baseline="31999"/>
              <a:t>※</a:t>
            </a:r>
          </a:p>
        </p:txBody>
      </p:sp>
      <p:sp>
        <p:nvSpPr>
          <p:cNvPr id="210" name="グラフ描画…"/>
          <p:cNvSpPr/>
          <p:nvPr/>
        </p:nvSpPr>
        <p:spPr>
          <a:xfrm>
            <a:off x="6040899" y="6533756"/>
            <a:ext cx="2014935" cy="9151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383" y="0"/>
                </a:moveTo>
                <a:cubicBezTo>
                  <a:pt x="1067" y="0"/>
                  <a:pt x="0" y="2350"/>
                  <a:pt x="0" y="5245"/>
                </a:cubicBezTo>
                <a:lnTo>
                  <a:pt x="0" y="16364"/>
                </a:lnTo>
                <a:cubicBezTo>
                  <a:pt x="0" y="19259"/>
                  <a:pt x="1067" y="21600"/>
                  <a:pt x="2383" y="21600"/>
                </a:cubicBezTo>
                <a:lnTo>
                  <a:pt x="17758" y="21600"/>
                </a:lnTo>
                <a:cubicBezTo>
                  <a:pt x="19073" y="21600"/>
                  <a:pt x="20141" y="19259"/>
                  <a:pt x="20141" y="16364"/>
                </a:cubicBezTo>
                <a:lnTo>
                  <a:pt x="20141" y="5845"/>
                </a:lnTo>
                <a:lnTo>
                  <a:pt x="21600" y="262"/>
                </a:lnTo>
                <a:lnTo>
                  <a:pt x="18613" y="365"/>
                </a:lnTo>
                <a:cubicBezTo>
                  <a:pt x="18347" y="139"/>
                  <a:pt x="18061" y="0"/>
                  <a:pt x="17758" y="0"/>
                </a:cubicBezTo>
                <a:lnTo>
                  <a:pt x="2383" y="0"/>
                </a:lnTo>
                <a:close/>
              </a:path>
            </a:pathLst>
          </a:cu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50800" tIns="50800" rIns="50800" bIns="50800" anchor="b"/>
          <a:lstStyle/>
          <a:p>
            <a:pPr>
              <a:defRPr sz="2000">
                <a:solidFill>
                  <a:srgbClr val="FFFFFF"/>
                </a:solidFill>
              </a:defRPr>
            </a:pPr>
            <a:r>
              <a:t>グラフ描画</a:t>
            </a:r>
          </a:p>
          <a:p>
            <a:pPr>
              <a:defRPr sz="2000">
                <a:solidFill>
                  <a:srgbClr val="FFFFFF"/>
                </a:solidFill>
              </a:defRPr>
            </a:pPr>
            <a:r>
              <a:t>ライブラリ</a:t>
            </a:r>
            <a:r>
              <a:rPr baseline="31999"/>
              <a:t>※</a:t>
            </a:r>
          </a:p>
        </p:txBody>
      </p:sp>
      <p:sp>
        <p:nvSpPr>
          <p:cNvPr id="211" name="※ライブラリ：汎用性の高いプログラムをひとまとめにしたもの…"/>
          <p:cNvSpPr txBox="1"/>
          <p:nvPr/>
        </p:nvSpPr>
        <p:spPr>
          <a:xfrm>
            <a:off x="110825" y="9022936"/>
            <a:ext cx="6197695" cy="609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1600">
                <a:latin typeface="+mn-lt"/>
                <a:ea typeface="+mn-ea"/>
                <a:cs typeface="+mn-cs"/>
                <a:sym typeface="ヒラギノ角ゴ ProN W3"/>
              </a:defRPr>
            </a:pPr>
            <a:r>
              <a:t>※ライブラリ：汎用性の高いプログラムをひとまとめにしたもの</a:t>
            </a:r>
          </a:p>
          <a:p>
            <a:pPr algn="l">
              <a:defRPr sz="1600">
                <a:latin typeface="+mn-lt"/>
                <a:ea typeface="+mn-ea"/>
                <a:cs typeface="+mn-cs"/>
                <a:sym typeface="ヒラギノ角ゴ ProN W3"/>
              </a:defRPr>
            </a:pPr>
            <a:r>
              <a:t>　　　　　　　便利ツールと思っていただければいいかと．．．</a:t>
            </a:r>
          </a:p>
        </p:txBody>
      </p:sp>
    </p:spTree>
  </p:cSld>
  <p:clrMapOvr>
    <a:masterClrMapping/>
  </p:clrMapOvr>
  <p:transition xmlns:p14="http://schemas.microsoft.com/office/powerpoint/2010/main" spd="med" advClick="1"/>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7" name="ndarrayの行列演算"/>
          <p:cNvSpPr txBox="1"/>
          <p:nvPr>
            <p:ph type="title"/>
          </p:nvPr>
        </p:nvSpPr>
        <p:spPr>
          <a:xfrm>
            <a:off x="952500" y="254000"/>
            <a:ext cx="11099800" cy="915324"/>
          </a:xfrm>
          <a:prstGeom prst="rect">
            <a:avLst/>
          </a:prstGeom>
        </p:spPr>
        <p:txBody>
          <a:bodyPr anchor="t"/>
          <a:lstStyle>
            <a:lvl1pPr algn="l">
              <a:defRPr sz="5000"/>
            </a:lvl1pPr>
          </a:lstStyle>
          <a:p>
            <a:pPr/>
            <a:r>
              <a:t>ndarrayの行列演算</a:t>
            </a:r>
          </a:p>
        </p:txBody>
      </p:sp>
      <p:sp>
        <p:nvSpPr>
          <p:cNvPr id="1108" name="ndarrayは行列積，転置，逆行列といった 機械学習モデルの基となる行列演算を簡単に実行可能"/>
          <p:cNvSpPr txBox="1"/>
          <p:nvPr>
            <p:ph type="body" sz="quarter" idx="4294967295"/>
          </p:nvPr>
        </p:nvSpPr>
        <p:spPr>
          <a:xfrm>
            <a:off x="952500" y="1193800"/>
            <a:ext cx="11531852" cy="1905175"/>
          </a:xfrm>
          <a:prstGeom prst="rect">
            <a:avLst/>
          </a:prstGeom>
        </p:spPr>
        <p:txBody>
          <a:bodyPr anchor="t"/>
          <a:lstStyle/>
          <a:p>
            <a:pPr marL="518583" indent="-518583">
              <a:spcBef>
                <a:spcPts val="1000"/>
              </a:spcBef>
              <a:defRPr sz="2800"/>
            </a:pPr>
            <a:r>
              <a:t>ndarrayは</a:t>
            </a:r>
            <a:r>
              <a:rPr>
                <a:latin typeface="ヒラギノ角ゴ ProN W6"/>
                <a:ea typeface="ヒラギノ角ゴ ProN W6"/>
                <a:cs typeface="ヒラギノ角ゴ ProN W6"/>
                <a:sym typeface="ヒラギノ角ゴ ProN W6"/>
              </a:rPr>
              <a:t>行列積，転置，逆行列</a:t>
            </a:r>
            <a:r>
              <a:t>といった</a:t>
            </a:r>
            <a:br/>
            <a:r>
              <a:t>機械学習モデルの基となる行列演算を簡単に実行可能</a:t>
            </a:r>
          </a:p>
        </p:txBody>
      </p:sp>
      <p:sp>
        <p:nvSpPr>
          <p:cNvPr id="1109" name="方程式"/>
          <p:cNvSpPr txBox="1"/>
          <p:nvPr/>
        </p:nvSpPr>
        <p:spPr>
          <a:xfrm>
            <a:off x="1083315" y="5026033"/>
            <a:ext cx="3092282" cy="93764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A</m:t>
                  </m:r>
                  <m:r>
                    <a:rPr xmlns:a="http://schemas.openxmlformats.org/drawingml/2006/main" sz="3000" i="1">
                      <a:solidFill>
                        <a:srgbClr val="000000"/>
                      </a:solidFill>
                      <a:latin typeface="Cambria Math" panose="02040503050406030204" pitchFamily="18" charset="0"/>
                    </a:rPr>
                    <m:t>B</m:t>
                  </m:r>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begChr m:val="["/>
                      <m:endChr m:val="]"/>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2"/>
                                <m:mcJc m:val="center"/>
                              </m:mcPr>
                            </m:mc>
                          </m:mcs>
                        </m:mPr>
                        <m:mr>
                          <m:e>
                            <m:r>
                              <a:rPr xmlns:a="http://schemas.openxmlformats.org/drawingml/2006/main" sz="3000" i="1">
                                <a:solidFill>
                                  <a:srgbClr val="000000"/>
                                </a:solidFill>
                                <a:latin typeface="Cambria Math" panose="02040503050406030204" pitchFamily="18" charset="0"/>
                              </a:rPr>
                              <m:t>1</m:t>
                            </m:r>
                          </m:e>
                          <m:e>
                            <m:r>
                              <a:rPr xmlns:a="http://schemas.openxmlformats.org/drawingml/2006/main" sz="3000" i="1">
                                <a:solidFill>
                                  <a:srgbClr val="000000"/>
                                </a:solidFill>
                                <a:latin typeface="Cambria Math" panose="02040503050406030204" pitchFamily="18" charset="0"/>
                              </a:rPr>
                              <m:t>2</m:t>
                            </m:r>
                          </m:e>
                        </m:mr>
                        <m:mr>
                          <m:e>
                            <m:r>
                              <a:rPr xmlns:a="http://schemas.openxmlformats.org/drawingml/2006/main" sz="3000" i="1">
                                <a:solidFill>
                                  <a:srgbClr val="000000"/>
                                </a:solidFill>
                                <a:latin typeface="Cambria Math" panose="02040503050406030204" pitchFamily="18" charset="0"/>
                              </a:rPr>
                              <m:t>3</m:t>
                            </m:r>
                          </m:e>
                          <m:e>
                            <m:r>
                              <a:rPr xmlns:a="http://schemas.openxmlformats.org/drawingml/2006/main" sz="3000" i="1">
                                <a:solidFill>
                                  <a:srgbClr val="000000"/>
                                </a:solidFill>
                                <a:latin typeface="Cambria Math" panose="02040503050406030204" pitchFamily="18" charset="0"/>
                              </a:rPr>
                              <m:t>4</m:t>
                            </m:r>
                          </m:e>
                        </m:mr>
                      </m:m>
                    </m:e>
                  </m:d>
                  <m:d>
                    <m:dPr>
                      <m:ctrlPr>
                        <a:rPr xmlns:a="http://schemas.openxmlformats.org/drawingml/2006/main" sz="3000" i="1">
                          <a:solidFill>
                            <a:srgbClr val="000000"/>
                          </a:solidFill>
                          <a:latin typeface="Cambria Math" panose="02040503050406030204" pitchFamily="18" charset="0"/>
                        </a:rPr>
                      </m:ctrlPr>
                      <m:begChr m:val="["/>
                      <m:endChr m:val="]"/>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2"/>
                                <m:mcJc m:val="center"/>
                              </m:mcPr>
                            </m:mc>
                          </m:mcs>
                        </m:mPr>
                        <m:mr>
                          <m:e>
                            <m:r>
                              <a:rPr xmlns:a="http://schemas.openxmlformats.org/drawingml/2006/main" sz="3000" i="1">
                                <a:solidFill>
                                  <a:srgbClr val="000000"/>
                                </a:solidFill>
                                <a:latin typeface="Cambria Math" panose="02040503050406030204" pitchFamily="18" charset="0"/>
                              </a:rPr>
                              <m:t>5</m:t>
                            </m:r>
                          </m:e>
                          <m:e>
                            <m:r>
                              <a:rPr xmlns:a="http://schemas.openxmlformats.org/drawingml/2006/main" sz="3000" i="1">
                                <a:solidFill>
                                  <a:srgbClr val="000000"/>
                                </a:solidFill>
                                <a:latin typeface="Cambria Math" panose="02040503050406030204" pitchFamily="18" charset="0"/>
                              </a:rPr>
                              <m:t>6</m:t>
                            </m:r>
                          </m:e>
                        </m:mr>
                        <m:mr>
                          <m:e>
                            <m:r>
                              <a:rPr xmlns:a="http://schemas.openxmlformats.org/drawingml/2006/main" sz="3000" i="1">
                                <a:solidFill>
                                  <a:srgbClr val="000000"/>
                                </a:solidFill>
                                <a:latin typeface="Cambria Math" panose="02040503050406030204" pitchFamily="18" charset="0"/>
                              </a:rPr>
                              <m:t>7</m:t>
                            </m:r>
                          </m:e>
                          <m:e>
                            <m:r>
                              <a:rPr xmlns:a="http://schemas.openxmlformats.org/drawingml/2006/main" sz="3000" i="1">
                                <a:solidFill>
                                  <a:srgbClr val="000000"/>
                                </a:solidFill>
                                <a:latin typeface="Cambria Math" panose="02040503050406030204" pitchFamily="18" charset="0"/>
                              </a:rPr>
                              <m:t>8</m:t>
                            </m:r>
                          </m:e>
                        </m:mr>
                      </m:m>
                    </m:e>
                  </m:d>
                </m:oMath>
              </m:oMathPara>
            </a14:m>
            <a:endParaRPr sz="3000"/>
          </a:p>
        </p:txBody>
      </p:sp>
      <p:sp>
        <p:nvSpPr>
          <p:cNvPr id="1110" name="方程式"/>
          <p:cNvSpPr txBox="1"/>
          <p:nvPr/>
        </p:nvSpPr>
        <p:spPr>
          <a:xfrm>
            <a:off x="5784507" y="4007862"/>
            <a:ext cx="4725386" cy="136360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A</m:t>
                  </m:r>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begChr m:val="["/>
                      <m:endChr m:val="]"/>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3"/>
                                <m:mcJc m:val="center"/>
                              </m:mcPr>
                            </m:mc>
                          </m:mcs>
                        </m:mPr>
                        <m:mr>
                          <m:e>
                            <m:r>
                              <a:rPr xmlns:a="http://schemas.openxmlformats.org/drawingml/2006/main" sz="3000" i="1">
                                <a:solidFill>
                                  <a:srgbClr val="000000"/>
                                </a:solidFill>
                                <a:latin typeface="Cambria Math" panose="02040503050406030204" pitchFamily="18" charset="0"/>
                              </a:rPr>
                              <m:t>1</m:t>
                            </m:r>
                          </m:e>
                          <m:e>
                            <m:r>
                              <a:rPr xmlns:a="http://schemas.openxmlformats.org/drawingml/2006/main" sz="3000" i="1">
                                <a:solidFill>
                                  <a:srgbClr val="000000"/>
                                </a:solidFill>
                                <a:latin typeface="Cambria Math" panose="02040503050406030204" pitchFamily="18" charset="0"/>
                              </a:rPr>
                              <m:t>2</m:t>
                            </m:r>
                          </m:e>
                          <m:e>
                            <m:r>
                              <a:rPr xmlns:a="http://schemas.openxmlformats.org/drawingml/2006/main" sz="3000" i="1">
                                <a:solidFill>
                                  <a:srgbClr val="000000"/>
                                </a:solidFill>
                                <a:latin typeface="Cambria Math" panose="02040503050406030204" pitchFamily="18" charset="0"/>
                              </a:rPr>
                              <m:t>3</m:t>
                            </m:r>
                          </m:e>
                        </m:mr>
                        <m:mr>
                          <m:e>
                            <m:r>
                              <a:rPr xmlns:a="http://schemas.openxmlformats.org/drawingml/2006/main" sz="3000" i="1">
                                <a:solidFill>
                                  <a:srgbClr val="000000"/>
                                </a:solidFill>
                                <a:latin typeface="Cambria Math" panose="02040503050406030204" pitchFamily="18" charset="0"/>
                              </a:rPr>
                              <m:t>4</m:t>
                            </m:r>
                          </m:e>
                          <m:e>
                            <m:r>
                              <a:rPr xmlns:a="http://schemas.openxmlformats.org/drawingml/2006/main" sz="3000" i="1">
                                <a:solidFill>
                                  <a:srgbClr val="000000"/>
                                </a:solidFill>
                                <a:latin typeface="Cambria Math" panose="02040503050406030204" pitchFamily="18" charset="0"/>
                              </a:rPr>
                              <m:t>5</m:t>
                            </m:r>
                          </m:e>
                          <m:e>
                            <m:r>
                              <a:rPr xmlns:a="http://schemas.openxmlformats.org/drawingml/2006/main" sz="3000" i="1">
                                <a:solidFill>
                                  <a:srgbClr val="000000"/>
                                </a:solidFill>
                                <a:latin typeface="Cambria Math" panose="02040503050406030204" pitchFamily="18" charset="0"/>
                              </a:rPr>
                              <m:t>6</m:t>
                            </m:r>
                          </m:e>
                        </m:mr>
                      </m:m>
                    </m:e>
                  </m:d>
                  <m:sSup>
                    <m:e>
                      <m:r>
                        <a:rPr xmlns:a="http://schemas.openxmlformats.org/drawingml/2006/main" sz="3000" i="1">
                          <a:solidFill>
                            <a:srgbClr val="000000"/>
                          </a:solidFill>
                          <a:latin typeface="Cambria Math" panose="02040503050406030204" pitchFamily="18" charset="0"/>
                        </a:rPr>
                        <m:t>A</m:t>
                      </m:r>
                    </m:e>
                    <m:sup>
                      <m:r>
                        <a:rPr xmlns:a="http://schemas.openxmlformats.org/drawingml/2006/main" sz="3000" i="1">
                          <a:solidFill>
                            <a:srgbClr val="000000"/>
                          </a:solidFill>
                          <a:latin typeface="Cambria Math" panose="02040503050406030204" pitchFamily="18" charset="0"/>
                        </a:rPr>
                        <m:t>T</m:t>
                      </m:r>
                    </m:sup>
                  </m:sSup>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begChr m:val="["/>
                      <m:endChr m:val="]"/>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2"/>
                                <m:mcJc m:val="center"/>
                              </m:mcPr>
                            </m:mc>
                          </m:mcs>
                        </m:mPr>
                        <m:mr>
                          <m:e>
                            <m:r>
                              <a:rPr xmlns:a="http://schemas.openxmlformats.org/drawingml/2006/main" sz="3000" i="1">
                                <a:solidFill>
                                  <a:srgbClr val="000000"/>
                                </a:solidFill>
                                <a:latin typeface="Cambria Math" panose="02040503050406030204" pitchFamily="18" charset="0"/>
                              </a:rPr>
                              <m:t>1</m:t>
                            </m:r>
                          </m:e>
                          <m:e>
                            <m:r>
                              <a:rPr xmlns:a="http://schemas.openxmlformats.org/drawingml/2006/main" sz="3000" i="1">
                                <a:solidFill>
                                  <a:srgbClr val="000000"/>
                                </a:solidFill>
                                <a:latin typeface="Cambria Math" panose="02040503050406030204" pitchFamily="18" charset="0"/>
                              </a:rPr>
                              <m:t>4</m:t>
                            </m:r>
                          </m:e>
                        </m:mr>
                        <m:mr>
                          <m:e>
                            <m:r>
                              <a:rPr xmlns:a="http://schemas.openxmlformats.org/drawingml/2006/main" sz="3000" i="1">
                                <a:solidFill>
                                  <a:srgbClr val="000000"/>
                                </a:solidFill>
                                <a:latin typeface="Cambria Math" panose="02040503050406030204" pitchFamily="18" charset="0"/>
                              </a:rPr>
                              <m:t>2</m:t>
                            </m:r>
                          </m:e>
                          <m:e>
                            <m:r>
                              <a:rPr xmlns:a="http://schemas.openxmlformats.org/drawingml/2006/main" sz="3000" i="1">
                                <a:solidFill>
                                  <a:srgbClr val="000000"/>
                                </a:solidFill>
                                <a:latin typeface="Cambria Math" panose="02040503050406030204" pitchFamily="18" charset="0"/>
                              </a:rPr>
                              <m:t>5</m:t>
                            </m:r>
                          </m:e>
                        </m:mr>
                        <m:mr>
                          <m:e>
                            <m:r>
                              <a:rPr xmlns:a="http://schemas.openxmlformats.org/drawingml/2006/main" sz="3000" i="1">
                                <a:solidFill>
                                  <a:srgbClr val="000000"/>
                                </a:solidFill>
                                <a:latin typeface="Cambria Math" panose="02040503050406030204" pitchFamily="18" charset="0"/>
                              </a:rPr>
                              <m:t>3</m:t>
                            </m:r>
                          </m:e>
                          <m:e>
                            <m:r>
                              <a:rPr xmlns:a="http://schemas.openxmlformats.org/drawingml/2006/main" sz="3000" i="1">
                                <a:solidFill>
                                  <a:srgbClr val="000000"/>
                                </a:solidFill>
                                <a:latin typeface="Cambria Math" panose="02040503050406030204" pitchFamily="18" charset="0"/>
                              </a:rPr>
                              <m:t>6</m:t>
                            </m:r>
                          </m:e>
                        </m:mr>
                      </m:m>
                    </m:e>
                  </m:d>
                </m:oMath>
              </m:oMathPara>
            </a14:m>
            <a:endParaRPr sz="3000"/>
          </a:p>
        </p:txBody>
      </p:sp>
      <p:sp>
        <p:nvSpPr>
          <p:cNvPr id="1111" name="方程式"/>
          <p:cNvSpPr txBox="1"/>
          <p:nvPr/>
        </p:nvSpPr>
        <p:spPr>
          <a:xfrm>
            <a:off x="5610398" y="7234000"/>
            <a:ext cx="7017604" cy="93764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A</m:t>
                  </m:r>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begChr m:val="["/>
                      <m:endChr m:val="]"/>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2"/>
                                <m:mcJc m:val="center"/>
                              </m:mcPr>
                            </m:mc>
                          </m:mcs>
                        </m:mPr>
                        <m:mr>
                          <m:e>
                            <m:r>
                              <a:rPr xmlns:a="http://schemas.openxmlformats.org/drawingml/2006/main" sz="3000" i="1">
                                <a:solidFill>
                                  <a:srgbClr val="000000"/>
                                </a:solidFill>
                                <a:latin typeface="Cambria Math" panose="02040503050406030204" pitchFamily="18" charset="0"/>
                              </a:rPr>
                              <m:t>1</m:t>
                            </m:r>
                          </m:e>
                          <m:e>
                            <m:r>
                              <a:rPr xmlns:a="http://schemas.openxmlformats.org/drawingml/2006/main" sz="3000" i="1">
                                <a:solidFill>
                                  <a:srgbClr val="000000"/>
                                </a:solidFill>
                                <a:latin typeface="Cambria Math" panose="02040503050406030204" pitchFamily="18" charset="0"/>
                              </a:rPr>
                              <m:t>2</m:t>
                            </m:r>
                          </m:e>
                        </m:mr>
                        <m:mr>
                          <m:e>
                            <m:r>
                              <a:rPr xmlns:a="http://schemas.openxmlformats.org/drawingml/2006/main" sz="3000" i="1">
                                <a:solidFill>
                                  <a:srgbClr val="000000"/>
                                </a:solidFill>
                                <a:latin typeface="Cambria Math" panose="02040503050406030204" pitchFamily="18" charset="0"/>
                              </a:rPr>
                              <m:t>3</m:t>
                            </m:r>
                          </m:e>
                          <m:e>
                            <m:r>
                              <a:rPr xmlns:a="http://schemas.openxmlformats.org/drawingml/2006/main" sz="3000" i="1">
                                <a:solidFill>
                                  <a:srgbClr val="000000"/>
                                </a:solidFill>
                                <a:latin typeface="Cambria Math" panose="02040503050406030204" pitchFamily="18" charset="0"/>
                              </a:rPr>
                              <m:t>4</m:t>
                            </m:r>
                          </m:e>
                        </m:mr>
                      </m:m>
                    </m:e>
                  </m:d>
                  <m:sSup>
                    <m:e>
                      <m:r>
                        <a:rPr xmlns:a="http://schemas.openxmlformats.org/drawingml/2006/main" sz="3000" i="1">
                          <a:solidFill>
                            <a:srgbClr val="000000"/>
                          </a:solidFill>
                          <a:latin typeface="Cambria Math" panose="02040503050406030204" pitchFamily="18" charset="0"/>
                        </a:rPr>
                        <m:t>A</m:t>
                      </m:r>
                    </m:e>
                    <m:sup>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p>
                  </m:sSup>
                  <m:r>
                    <a:rPr xmlns:a="http://schemas.openxmlformats.org/drawingml/2006/main" sz="3000" i="1">
                      <a:solidFill>
                        <a:srgbClr val="000000"/>
                      </a:solidFill>
                      <a:latin typeface="Cambria Math" panose="02040503050406030204" pitchFamily="18" charset="0"/>
                    </a:rPr>
                    <m:t>=</m:t>
                  </m:r>
                  <m:f>
                    <m:fPr>
                      <m:ctrlPr>
                        <a:rPr xmlns:a="http://schemas.openxmlformats.org/drawingml/2006/main" sz="3000" i="1">
                          <a:solidFill>
                            <a:srgbClr val="000000"/>
                          </a:solidFill>
                          <a:latin typeface="Cambria Math" panose="02040503050406030204" pitchFamily="18" charset="0"/>
                        </a:rPr>
                      </m:ctrlPr>
                      <m:type m:val="bar"/>
                    </m:fPr>
                    <m:num>
                      <m:r>
                        <a:rPr xmlns:a="http://schemas.openxmlformats.org/drawingml/2006/main" sz="3000" i="1">
                          <a:solidFill>
                            <a:srgbClr val="000000"/>
                          </a:solidFill>
                          <a:latin typeface="Cambria Math" panose="02040503050406030204" pitchFamily="18" charset="0"/>
                        </a:rPr>
                        <m:t>1</m:t>
                      </m:r>
                    </m:num>
                    <m:den>
                      <m:r>
                        <a:rPr xmlns:a="http://schemas.openxmlformats.org/drawingml/2006/main" sz="3000" i="1">
                          <a:solidFill>
                            <a:srgbClr val="000000"/>
                          </a:solidFill>
                          <a:latin typeface="Cambria Math" panose="02040503050406030204" pitchFamily="18" charset="0"/>
                        </a:rPr>
                        <m:t>1</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4</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2</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3</m:t>
                      </m:r>
                    </m:den>
                  </m:f>
                  <m:d>
                    <m:dPr>
                      <m:ctrlPr>
                        <a:rPr xmlns:a="http://schemas.openxmlformats.org/drawingml/2006/main" sz="3000" i="1">
                          <a:solidFill>
                            <a:srgbClr val="000000"/>
                          </a:solidFill>
                          <a:latin typeface="Cambria Math" panose="02040503050406030204" pitchFamily="18" charset="0"/>
                        </a:rPr>
                      </m:ctrlPr>
                      <m:begChr m:val="["/>
                      <m:endChr m:val="]"/>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2"/>
                                <m:mcJc m:val="center"/>
                              </m:mcPr>
                            </m:mc>
                          </m:mcs>
                        </m:mPr>
                        <m:mr>
                          <m:e>
                            <m:r>
                              <a:rPr xmlns:a="http://schemas.openxmlformats.org/drawingml/2006/main" sz="3000" i="1">
                                <a:solidFill>
                                  <a:srgbClr val="000000"/>
                                </a:solidFill>
                                <a:latin typeface="Cambria Math" panose="02040503050406030204" pitchFamily="18" charset="0"/>
                              </a:rPr>
                              <m:t>4</m:t>
                            </m:r>
                          </m:e>
                          <m:e>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2</m:t>
                            </m:r>
                          </m:e>
                        </m:mr>
                        <m:mr>
                          <m:e>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3</m:t>
                            </m:r>
                          </m:e>
                          <m:e>
                            <m:r>
                              <a:rPr xmlns:a="http://schemas.openxmlformats.org/drawingml/2006/main" sz="3000" i="1">
                                <a:solidFill>
                                  <a:srgbClr val="000000"/>
                                </a:solidFill>
                                <a:latin typeface="Cambria Math" panose="02040503050406030204" pitchFamily="18" charset="0"/>
                              </a:rPr>
                              <m:t>1</m:t>
                            </m:r>
                          </m:e>
                        </m:mr>
                      </m:m>
                    </m:e>
                  </m:d>
                </m:oMath>
              </m:oMathPara>
            </a14:m>
            <a:endParaRPr sz="3000"/>
          </a:p>
        </p:txBody>
      </p:sp>
      <p:sp>
        <p:nvSpPr>
          <p:cNvPr id="1112" name="行列積"/>
          <p:cNvSpPr txBox="1"/>
          <p:nvPr/>
        </p:nvSpPr>
        <p:spPr>
          <a:xfrm>
            <a:off x="661358" y="4213449"/>
            <a:ext cx="11811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1000"/>
              </a:spcBef>
              <a:defRPr sz="2800"/>
            </a:lvl1p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行列積</a:t>
            </a:r>
          </a:p>
        </p:txBody>
      </p:sp>
      <p:sp>
        <p:nvSpPr>
          <p:cNvPr id="1113" name="転置"/>
          <p:cNvSpPr txBox="1"/>
          <p:nvPr/>
        </p:nvSpPr>
        <p:spPr>
          <a:xfrm>
            <a:off x="5681399" y="3178418"/>
            <a:ext cx="825501"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1000"/>
              </a:spcBef>
              <a:defRPr sz="2800"/>
            </a:lvl1p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転置</a:t>
            </a:r>
          </a:p>
        </p:txBody>
      </p:sp>
      <p:sp>
        <p:nvSpPr>
          <p:cNvPr id="1114" name="逆行列"/>
          <p:cNvSpPr txBox="1"/>
          <p:nvPr/>
        </p:nvSpPr>
        <p:spPr>
          <a:xfrm>
            <a:off x="5503599" y="6280349"/>
            <a:ext cx="11811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1000"/>
              </a:spcBef>
              <a:defRPr sz="2800"/>
            </a:lvl1p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逆行列</a:t>
            </a:r>
          </a:p>
        </p:txBody>
      </p:sp>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6" name="ndarrayの行列演算"/>
          <p:cNvSpPr txBox="1"/>
          <p:nvPr>
            <p:ph type="title"/>
          </p:nvPr>
        </p:nvSpPr>
        <p:spPr>
          <a:xfrm>
            <a:off x="952500" y="254000"/>
            <a:ext cx="11099800" cy="915324"/>
          </a:xfrm>
          <a:prstGeom prst="rect">
            <a:avLst/>
          </a:prstGeom>
        </p:spPr>
        <p:txBody>
          <a:bodyPr anchor="t"/>
          <a:lstStyle>
            <a:lvl1pPr algn="l">
              <a:defRPr sz="5000"/>
            </a:lvl1pPr>
          </a:lstStyle>
          <a:p>
            <a:pPr/>
            <a:r>
              <a:t>ndarrayの行列演算</a:t>
            </a:r>
          </a:p>
        </p:txBody>
      </p:sp>
      <p:sp>
        <p:nvSpPr>
          <p:cNvPr id="1117" name="行列積：ある行列の各行と，別の行列の各列との内積を並べたもの  →「np.dot()」を用いて計算可能"/>
          <p:cNvSpPr txBox="1"/>
          <p:nvPr>
            <p:ph type="body" sz="quarter" idx="4294967295"/>
          </p:nvPr>
        </p:nvSpPr>
        <p:spPr>
          <a:xfrm>
            <a:off x="952500" y="1193800"/>
            <a:ext cx="11531852" cy="1497230"/>
          </a:xfrm>
          <a:prstGeom prst="rect">
            <a:avLst/>
          </a:prstGeom>
        </p:spPr>
        <p:txBody>
          <a:bodyPr anchor="t"/>
          <a:lstStyle/>
          <a:p>
            <a:pPr marL="518583" indent="-518583">
              <a:spcBef>
                <a:spcPts val="1000"/>
              </a:spcBef>
              <a:defRPr sz="2800">
                <a:latin typeface="ヒラギノ角ゴ ProN W6"/>
                <a:ea typeface="ヒラギノ角ゴ ProN W6"/>
                <a:cs typeface="ヒラギノ角ゴ ProN W6"/>
                <a:sym typeface="ヒラギノ角ゴ ProN W6"/>
              </a:defRPr>
            </a:pPr>
            <a:r>
              <a:t>行列積：</a:t>
            </a:r>
            <a:r>
              <a:rPr>
                <a:latin typeface="+mn-lt"/>
                <a:ea typeface="+mn-ea"/>
                <a:cs typeface="+mn-cs"/>
                <a:sym typeface="ヒラギノ角ゴ ProN W3"/>
              </a:rPr>
              <a:t>ある行列の各行と，別の行列の各列との内積を並べたもの</a:t>
            </a:r>
            <a:br>
              <a:rPr>
                <a:latin typeface="+mn-lt"/>
                <a:ea typeface="+mn-ea"/>
                <a:cs typeface="+mn-cs"/>
                <a:sym typeface="ヒラギノ角ゴ ProN W3"/>
              </a:rPr>
            </a:br>
            <a:r>
              <a:t>　→</a:t>
            </a:r>
            <a:r>
              <a:rPr>
                <a:latin typeface="+mn-lt"/>
                <a:ea typeface="+mn-ea"/>
                <a:cs typeface="+mn-cs"/>
                <a:sym typeface="ヒラギノ角ゴ ProN W3"/>
              </a:rPr>
              <a:t>「</a:t>
            </a:r>
            <a:r>
              <a:t>np</a:t>
            </a:r>
            <a:r>
              <a:rPr>
                <a:solidFill>
                  <a:srgbClr val="666666"/>
                </a:solidFill>
              </a:rPr>
              <a:t>.</a:t>
            </a:r>
            <a:r>
              <a:t>dot()</a:t>
            </a:r>
            <a:r>
              <a:rPr>
                <a:latin typeface="+mn-lt"/>
                <a:ea typeface="+mn-ea"/>
                <a:cs typeface="+mn-cs"/>
                <a:sym typeface="ヒラギノ角ゴ ProN W3"/>
              </a:rPr>
              <a:t>」を用いて計算可能</a:t>
            </a:r>
          </a:p>
        </p:txBody>
      </p:sp>
      <p:sp>
        <p:nvSpPr>
          <p:cNvPr id="1118" name="方程式"/>
          <p:cNvSpPr txBox="1"/>
          <p:nvPr/>
        </p:nvSpPr>
        <p:spPr>
          <a:xfrm>
            <a:off x="1353947" y="3599474"/>
            <a:ext cx="10296907" cy="93764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A</m:t>
                  </m:r>
                  <m:r>
                    <a:rPr xmlns:a="http://schemas.openxmlformats.org/drawingml/2006/main" sz="3000" i="1">
                      <a:solidFill>
                        <a:srgbClr val="000000"/>
                      </a:solidFill>
                      <a:latin typeface="Cambria Math" panose="02040503050406030204" pitchFamily="18" charset="0"/>
                    </a:rPr>
                    <m:t>B</m:t>
                  </m:r>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begChr m:val="["/>
                      <m:endChr m:val="]"/>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2"/>
                                <m:mcJc m:val="center"/>
                              </m:mcPr>
                            </m:mc>
                          </m:mcs>
                        </m:mPr>
                        <m:mr>
                          <m:e>
                            <m:r>
                              <a:rPr xmlns:a="http://schemas.openxmlformats.org/drawingml/2006/main" sz="3000" i="1">
                                <a:solidFill>
                                  <a:srgbClr val="000000"/>
                                </a:solidFill>
                                <a:latin typeface="Cambria Math" panose="02040503050406030204" pitchFamily="18" charset="0"/>
                              </a:rPr>
                              <m:t>1</m:t>
                            </m:r>
                          </m:e>
                          <m:e>
                            <m:r>
                              <a:rPr xmlns:a="http://schemas.openxmlformats.org/drawingml/2006/main" sz="3000" i="1">
                                <a:solidFill>
                                  <a:srgbClr val="000000"/>
                                </a:solidFill>
                                <a:latin typeface="Cambria Math" panose="02040503050406030204" pitchFamily="18" charset="0"/>
                              </a:rPr>
                              <m:t>2</m:t>
                            </m:r>
                          </m:e>
                        </m:mr>
                        <m:mr>
                          <m:e>
                            <m:r>
                              <a:rPr xmlns:a="http://schemas.openxmlformats.org/drawingml/2006/main" sz="3000" i="1">
                                <a:solidFill>
                                  <a:srgbClr val="000000"/>
                                </a:solidFill>
                                <a:latin typeface="Cambria Math" panose="02040503050406030204" pitchFamily="18" charset="0"/>
                              </a:rPr>
                              <m:t>3</m:t>
                            </m:r>
                          </m:e>
                          <m:e>
                            <m:r>
                              <a:rPr xmlns:a="http://schemas.openxmlformats.org/drawingml/2006/main" sz="3000" i="1">
                                <a:solidFill>
                                  <a:srgbClr val="000000"/>
                                </a:solidFill>
                                <a:latin typeface="Cambria Math" panose="02040503050406030204" pitchFamily="18" charset="0"/>
                              </a:rPr>
                              <m:t>4</m:t>
                            </m:r>
                          </m:e>
                        </m:mr>
                      </m:m>
                    </m:e>
                  </m:d>
                  <m:d>
                    <m:dPr>
                      <m:ctrlPr>
                        <a:rPr xmlns:a="http://schemas.openxmlformats.org/drawingml/2006/main" sz="3000" i="1">
                          <a:solidFill>
                            <a:srgbClr val="000000"/>
                          </a:solidFill>
                          <a:latin typeface="Cambria Math" panose="02040503050406030204" pitchFamily="18" charset="0"/>
                        </a:rPr>
                      </m:ctrlPr>
                      <m:begChr m:val="["/>
                      <m:endChr m:val="]"/>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2"/>
                                <m:mcJc m:val="center"/>
                              </m:mcPr>
                            </m:mc>
                          </m:mcs>
                        </m:mPr>
                        <m:mr>
                          <m:e>
                            <m:r>
                              <a:rPr xmlns:a="http://schemas.openxmlformats.org/drawingml/2006/main" sz="3000" i="1">
                                <a:solidFill>
                                  <a:srgbClr val="000000"/>
                                </a:solidFill>
                                <a:latin typeface="Cambria Math" panose="02040503050406030204" pitchFamily="18" charset="0"/>
                              </a:rPr>
                              <m:t>5</m:t>
                            </m:r>
                          </m:e>
                          <m:e>
                            <m:r>
                              <a:rPr xmlns:a="http://schemas.openxmlformats.org/drawingml/2006/main" sz="3000" i="1">
                                <a:solidFill>
                                  <a:srgbClr val="000000"/>
                                </a:solidFill>
                                <a:latin typeface="Cambria Math" panose="02040503050406030204" pitchFamily="18" charset="0"/>
                              </a:rPr>
                              <m:t>6</m:t>
                            </m:r>
                          </m:e>
                        </m:mr>
                        <m:mr>
                          <m:e>
                            <m:r>
                              <a:rPr xmlns:a="http://schemas.openxmlformats.org/drawingml/2006/main" sz="3000" i="1">
                                <a:solidFill>
                                  <a:srgbClr val="000000"/>
                                </a:solidFill>
                                <a:latin typeface="Cambria Math" panose="02040503050406030204" pitchFamily="18" charset="0"/>
                              </a:rPr>
                              <m:t>7</m:t>
                            </m:r>
                          </m:e>
                          <m:e>
                            <m:r>
                              <a:rPr xmlns:a="http://schemas.openxmlformats.org/drawingml/2006/main" sz="3000" i="1">
                                <a:solidFill>
                                  <a:srgbClr val="000000"/>
                                </a:solidFill>
                                <a:latin typeface="Cambria Math" panose="02040503050406030204" pitchFamily="18" charset="0"/>
                              </a:rPr>
                              <m:t>8</m:t>
                            </m:r>
                          </m:e>
                        </m:mr>
                      </m:m>
                    </m:e>
                  </m:d>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begChr m:val="["/>
                      <m:endChr m:val="]"/>
                    </m:dPr>
                    <m:e>
                      <m:eqArr>
                        <m:eqArrPr>
                          <m:ctrlPr>
                            <a:rPr xmlns:a="http://schemas.openxmlformats.org/drawingml/2006/main" sz="3000" i="1">
                              <a:solidFill>
                                <a:srgbClr val="000000"/>
                              </a:solidFill>
                              <a:latin typeface="Cambria Math" panose="02040503050406030204" pitchFamily="18" charset="0"/>
                            </a:rPr>
                          </m:ctrlPr>
                        </m:eqArrPr>
                        <m:e>
                          <m:r>
                            <a:rPr xmlns:a="http://schemas.openxmlformats.org/drawingml/2006/main" sz="3000" i="1">
                              <a:solidFill>
                                <a:srgbClr val="000000"/>
                              </a:solidFill>
                              <a:latin typeface="Cambria Math" panose="02040503050406030204" pitchFamily="18" charset="0"/>
                            </a:rPr>
                            <m:t>1</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5</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2</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7</m:t>
                          </m:r>
                          <m:r>
                            <a:rPr xmlns:a="http://schemas.openxmlformats.org/drawingml/2006/main" sz="3000" i="1">
                              <a:solidFill>
                                <a:srgbClr val="000000"/>
                              </a:solidFill>
                              <a:latin typeface="Cambria Math" panose="02040503050406030204" pitchFamily="18" charset="0"/>
                            </a:rPr>
                            <m:t>1</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6</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2</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8</m:t>
                          </m:r>
                        </m:e>
                        <m:e>
                          <m:r>
                            <a:rPr xmlns:a="http://schemas.openxmlformats.org/drawingml/2006/main" sz="3000" i="1">
                              <a:solidFill>
                                <a:srgbClr val="000000"/>
                              </a:solidFill>
                              <a:latin typeface="Cambria Math" panose="02040503050406030204" pitchFamily="18" charset="0"/>
                            </a:rPr>
                            <m:t>3</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5</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4</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7</m:t>
                          </m:r>
                          <m:r>
                            <a:rPr xmlns:a="http://schemas.openxmlformats.org/drawingml/2006/main" sz="3000" i="1">
                              <a:solidFill>
                                <a:srgbClr val="000000"/>
                              </a:solidFill>
                              <a:latin typeface="Cambria Math" panose="02040503050406030204" pitchFamily="18" charset="0"/>
                            </a:rPr>
                            <m:t>3</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6</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4</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8</m:t>
                          </m:r>
                        </m:e>
                      </m:eqArr>
                    </m:e>
                  </m:d>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begChr m:val="["/>
                      <m:endChr m:val="]"/>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2"/>
                                <m:mcJc m:val="center"/>
                              </m:mcPr>
                            </m:mc>
                          </m:mcs>
                        </m:mPr>
                        <m:mr>
                          <m:e>
                            <m:r>
                              <a:rPr xmlns:a="http://schemas.openxmlformats.org/drawingml/2006/main" sz="3000" i="1">
                                <a:solidFill>
                                  <a:srgbClr val="000000"/>
                                </a:solidFill>
                                <a:latin typeface="Cambria Math" panose="02040503050406030204" pitchFamily="18" charset="0"/>
                              </a:rPr>
                              <m:t>19</m:t>
                            </m:r>
                          </m:e>
                          <m:e>
                            <m:r>
                              <a:rPr xmlns:a="http://schemas.openxmlformats.org/drawingml/2006/main" sz="3000" i="1">
                                <a:solidFill>
                                  <a:srgbClr val="000000"/>
                                </a:solidFill>
                                <a:latin typeface="Cambria Math" panose="02040503050406030204" pitchFamily="18" charset="0"/>
                              </a:rPr>
                              <m:t>22</m:t>
                            </m:r>
                          </m:e>
                        </m:mr>
                        <m:mr>
                          <m:e>
                            <m:r>
                              <a:rPr xmlns:a="http://schemas.openxmlformats.org/drawingml/2006/main" sz="3000" i="1">
                                <a:solidFill>
                                  <a:srgbClr val="000000"/>
                                </a:solidFill>
                                <a:latin typeface="Cambria Math" panose="02040503050406030204" pitchFamily="18" charset="0"/>
                              </a:rPr>
                              <m:t>43</m:t>
                            </m:r>
                          </m:e>
                          <m:e>
                            <m:r>
                              <a:rPr xmlns:a="http://schemas.openxmlformats.org/drawingml/2006/main" sz="3000" i="1">
                                <a:solidFill>
                                  <a:srgbClr val="000000"/>
                                </a:solidFill>
                                <a:latin typeface="Cambria Math" panose="02040503050406030204" pitchFamily="18" charset="0"/>
                              </a:rPr>
                              <m:t>50</m:t>
                            </m:r>
                          </m:e>
                        </m:mr>
                      </m:m>
                    </m:e>
                  </m:d>
                </m:oMath>
              </m:oMathPara>
            </a14:m>
            <a:endParaRPr sz="3000"/>
          </a:p>
        </p:txBody>
      </p:sp>
      <p:sp>
        <p:nvSpPr>
          <p:cNvPr id="1119" name="行列Aと行列Bの積"/>
          <p:cNvSpPr txBox="1"/>
          <p:nvPr/>
        </p:nvSpPr>
        <p:spPr>
          <a:xfrm>
            <a:off x="1584648" y="2803146"/>
            <a:ext cx="3376423"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solidFill>
                  <a:schemeClr val="accent5">
                    <a:hueOff val="-82419"/>
                    <a:satOff val="-9513"/>
                    <a:lumOff val="-16343"/>
                  </a:schemeClr>
                </a:solidFill>
              </a:defRPr>
            </a:lvl1pPr>
          </a:lstStyle>
          <a:p>
            <a:pPr/>
            <a:r>
              <a:t>行列Aと行列Bの積</a:t>
            </a:r>
          </a:p>
        </p:txBody>
      </p:sp>
      <p:pic>
        <p:nvPicPr>
          <p:cNvPr id="1120" name="スクリーンショット 2019-05-15 3.45.44.png" descr="スクリーンショット 2019-05-15 3.45.44.png"/>
          <p:cNvPicPr>
            <a:picLocks noChangeAspect="1"/>
          </p:cNvPicPr>
          <p:nvPr/>
        </p:nvPicPr>
        <p:blipFill>
          <a:blip r:embed="rId2">
            <a:extLst/>
          </a:blip>
          <a:srcRect l="0" t="58803" r="0" b="494"/>
          <a:stretch>
            <a:fillRect/>
          </a:stretch>
        </p:blipFill>
        <p:spPr>
          <a:xfrm>
            <a:off x="2057400" y="5445559"/>
            <a:ext cx="8890000" cy="3686699"/>
          </a:xfrm>
          <a:prstGeom prst="rect">
            <a:avLst/>
          </a:prstGeom>
          <a:ln w="12700">
            <a:miter lim="400000"/>
          </a:ln>
        </p:spPr>
      </p:pic>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2" name="ndarrayの行列演算"/>
          <p:cNvSpPr txBox="1"/>
          <p:nvPr>
            <p:ph type="title"/>
          </p:nvPr>
        </p:nvSpPr>
        <p:spPr>
          <a:xfrm>
            <a:off x="952500" y="254000"/>
            <a:ext cx="11099800" cy="915324"/>
          </a:xfrm>
          <a:prstGeom prst="rect">
            <a:avLst/>
          </a:prstGeom>
        </p:spPr>
        <p:txBody>
          <a:bodyPr anchor="t"/>
          <a:lstStyle>
            <a:lvl1pPr algn="l">
              <a:defRPr sz="5000"/>
            </a:lvl1pPr>
          </a:lstStyle>
          <a:p>
            <a:pPr/>
            <a:r>
              <a:t>ndarrayの行列演算</a:t>
            </a:r>
          </a:p>
        </p:txBody>
      </p:sp>
      <p:sp>
        <p:nvSpPr>
          <p:cNvPr id="1123" name="行列積：ある行列の各行と，別の行列の各列との内積を並べたもの  →「np.dot()」を用いて計算可能"/>
          <p:cNvSpPr txBox="1"/>
          <p:nvPr>
            <p:ph type="body" sz="quarter" idx="4294967295"/>
          </p:nvPr>
        </p:nvSpPr>
        <p:spPr>
          <a:xfrm>
            <a:off x="952500" y="1193800"/>
            <a:ext cx="11531852" cy="1497230"/>
          </a:xfrm>
          <a:prstGeom prst="rect">
            <a:avLst/>
          </a:prstGeom>
        </p:spPr>
        <p:txBody>
          <a:bodyPr anchor="t"/>
          <a:lstStyle/>
          <a:p>
            <a:pPr marL="518583" indent="-518583">
              <a:spcBef>
                <a:spcPts val="1000"/>
              </a:spcBef>
              <a:defRPr sz="2800">
                <a:latin typeface="ヒラギノ角ゴ ProN W6"/>
                <a:ea typeface="ヒラギノ角ゴ ProN W6"/>
                <a:cs typeface="ヒラギノ角ゴ ProN W6"/>
                <a:sym typeface="ヒラギノ角ゴ ProN W6"/>
              </a:defRPr>
            </a:pPr>
            <a:r>
              <a:t>行列積：</a:t>
            </a:r>
            <a:r>
              <a:rPr>
                <a:latin typeface="+mn-lt"/>
                <a:ea typeface="+mn-ea"/>
                <a:cs typeface="+mn-cs"/>
                <a:sym typeface="ヒラギノ角ゴ ProN W3"/>
              </a:rPr>
              <a:t>ある行列の各行と，別の行列の各列との内積を並べたもの</a:t>
            </a:r>
            <a:br>
              <a:rPr>
                <a:latin typeface="+mn-lt"/>
                <a:ea typeface="+mn-ea"/>
                <a:cs typeface="+mn-cs"/>
                <a:sym typeface="ヒラギノ角ゴ ProN W3"/>
              </a:rPr>
            </a:br>
            <a:r>
              <a:t>　→</a:t>
            </a:r>
            <a:r>
              <a:rPr>
                <a:latin typeface="+mn-lt"/>
                <a:ea typeface="+mn-ea"/>
                <a:cs typeface="+mn-cs"/>
                <a:sym typeface="ヒラギノ角ゴ ProN W3"/>
              </a:rPr>
              <a:t>「</a:t>
            </a:r>
            <a:r>
              <a:t>np</a:t>
            </a:r>
            <a:r>
              <a:rPr>
                <a:solidFill>
                  <a:srgbClr val="666666"/>
                </a:solidFill>
              </a:rPr>
              <a:t>.</a:t>
            </a:r>
            <a:r>
              <a:t>dot()</a:t>
            </a:r>
            <a:r>
              <a:rPr>
                <a:latin typeface="+mn-lt"/>
                <a:ea typeface="+mn-ea"/>
                <a:cs typeface="+mn-cs"/>
                <a:sym typeface="ヒラギノ角ゴ ProN W3"/>
              </a:rPr>
              <a:t>」を用いて計算可能</a:t>
            </a:r>
          </a:p>
        </p:txBody>
      </p:sp>
      <p:sp>
        <p:nvSpPr>
          <p:cNvPr id="1124" name="行列Aと縦ベクトルbの積"/>
          <p:cNvSpPr txBox="1"/>
          <p:nvPr/>
        </p:nvSpPr>
        <p:spPr>
          <a:xfrm>
            <a:off x="1584648" y="2803146"/>
            <a:ext cx="4478275"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solidFill>
                  <a:schemeClr val="accent5">
                    <a:hueOff val="-82419"/>
                    <a:satOff val="-9513"/>
                    <a:lumOff val="-16343"/>
                  </a:schemeClr>
                </a:solidFill>
              </a:defRPr>
            </a:lvl1pPr>
          </a:lstStyle>
          <a:p>
            <a:pPr/>
            <a:r>
              <a:t>行列Aと縦ベクトルbの積</a:t>
            </a:r>
          </a:p>
        </p:txBody>
      </p:sp>
      <p:sp>
        <p:nvSpPr>
          <p:cNvPr id="1125" name="方程式"/>
          <p:cNvSpPr txBox="1"/>
          <p:nvPr/>
        </p:nvSpPr>
        <p:spPr>
          <a:xfrm>
            <a:off x="3170745" y="3568642"/>
            <a:ext cx="6663310" cy="93764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A</m:t>
                  </m:r>
                  <m:r>
                    <a:rPr xmlns:a="http://schemas.openxmlformats.org/drawingml/2006/main" sz="3000" i="1">
                      <a:solidFill>
                        <a:srgbClr val="000000"/>
                      </a:solidFill>
                      <a:latin typeface="Cambria Math" panose="02040503050406030204" pitchFamily="18" charset="0"/>
                    </a:rPr>
                    <m:t>b</m:t>
                  </m:r>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begChr m:val="["/>
                      <m:endChr m:val="]"/>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2"/>
                                <m:mcJc m:val="center"/>
                              </m:mcPr>
                            </m:mc>
                          </m:mcs>
                        </m:mPr>
                        <m:mr>
                          <m:e>
                            <m:r>
                              <a:rPr xmlns:a="http://schemas.openxmlformats.org/drawingml/2006/main" sz="3000" i="1">
                                <a:solidFill>
                                  <a:srgbClr val="000000"/>
                                </a:solidFill>
                                <a:latin typeface="Cambria Math" panose="02040503050406030204" pitchFamily="18" charset="0"/>
                              </a:rPr>
                              <m:t>1</m:t>
                            </m:r>
                          </m:e>
                          <m:e>
                            <m:r>
                              <a:rPr xmlns:a="http://schemas.openxmlformats.org/drawingml/2006/main" sz="3000" i="1">
                                <a:solidFill>
                                  <a:srgbClr val="000000"/>
                                </a:solidFill>
                                <a:latin typeface="Cambria Math" panose="02040503050406030204" pitchFamily="18" charset="0"/>
                              </a:rPr>
                              <m:t>2</m:t>
                            </m:r>
                          </m:e>
                        </m:mr>
                        <m:mr>
                          <m:e>
                            <m:r>
                              <a:rPr xmlns:a="http://schemas.openxmlformats.org/drawingml/2006/main" sz="3000" i="1">
                                <a:solidFill>
                                  <a:srgbClr val="000000"/>
                                </a:solidFill>
                                <a:latin typeface="Cambria Math" panose="02040503050406030204" pitchFamily="18" charset="0"/>
                              </a:rPr>
                              <m:t>3</m:t>
                            </m:r>
                          </m:e>
                          <m:e>
                            <m:r>
                              <a:rPr xmlns:a="http://schemas.openxmlformats.org/drawingml/2006/main" sz="3000" i="1">
                                <a:solidFill>
                                  <a:srgbClr val="000000"/>
                                </a:solidFill>
                                <a:latin typeface="Cambria Math" panose="02040503050406030204" pitchFamily="18" charset="0"/>
                              </a:rPr>
                              <m:t>4</m:t>
                            </m:r>
                          </m:e>
                        </m:mr>
                      </m:m>
                    </m:e>
                  </m:d>
                  <m:d>
                    <m:dPr>
                      <m:ctrlPr>
                        <a:rPr xmlns:a="http://schemas.openxmlformats.org/drawingml/2006/main" sz="3000" i="1">
                          <a:solidFill>
                            <a:srgbClr val="000000"/>
                          </a:solidFill>
                          <a:latin typeface="Cambria Math" panose="02040503050406030204" pitchFamily="18" charset="0"/>
                        </a:rPr>
                      </m:ctrlPr>
                      <m:begChr m:val="["/>
                      <m:endChr m:val="]"/>
                    </m:dPr>
                    <m:e>
                      <m:eqArr>
                        <m:eqArrPr>
                          <m:ctrlPr>
                            <a:rPr xmlns:a="http://schemas.openxmlformats.org/drawingml/2006/main" sz="3000" i="1">
                              <a:solidFill>
                                <a:srgbClr val="000000"/>
                              </a:solidFill>
                              <a:latin typeface="Cambria Math" panose="02040503050406030204" pitchFamily="18" charset="0"/>
                            </a:rPr>
                          </m:ctrlPr>
                        </m:eqArrPr>
                        <m:e>
                          <m:r>
                            <a:rPr xmlns:a="http://schemas.openxmlformats.org/drawingml/2006/main" sz="3000" i="1">
                              <a:solidFill>
                                <a:srgbClr val="000000"/>
                              </a:solidFill>
                              <a:latin typeface="Cambria Math" panose="02040503050406030204" pitchFamily="18" charset="0"/>
                            </a:rPr>
                            <m:t>5</m:t>
                          </m:r>
                        </m:e>
                        <m:e>
                          <m:r>
                            <a:rPr xmlns:a="http://schemas.openxmlformats.org/drawingml/2006/main" sz="3000" i="1">
                              <a:solidFill>
                                <a:srgbClr val="000000"/>
                              </a:solidFill>
                              <a:latin typeface="Cambria Math" panose="02040503050406030204" pitchFamily="18" charset="0"/>
                            </a:rPr>
                            <m:t>7</m:t>
                          </m:r>
                        </m:e>
                      </m:eqArr>
                    </m:e>
                  </m:d>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begChr m:val="["/>
                      <m:endChr m:val="]"/>
                    </m:dPr>
                    <m:e>
                      <m:eqArr>
                        <m:eqArrPr>
                          <m:ctrlPr>
                            <a:rPr xmlns:a="http://schemas.openxmlformats.org/drawingml/2006/main" sz="3000" i="1">
                              <a:solidFill>
                                <a:srgbClr val="000000"/>
                              </a:solidFill>
                              <a:latin typeface="Cambria Math" panose="02040503050406030204" pitchFamily="18" charset="0"/>
                            </a:rPr>
                          </m:ctrlPr>
                        </m:eqArrPr>
                        <m:e>
                          <m:r>
                            <a:rPr xmlns:a="http://schemas.openxmlformats.org/drawingml/2006/main" sz="3000" i="1">
                              <a:solidFill>
                                <a:srgbClr val="000000"/>
                              </a:solidFill>
                              <a:latin typeface="Cambria Math" panose="02040503050406030204" pitchFamily="18" charset="0"/>
                            </a:rPr>
                            <m:t>1</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5</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2</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7</m:t>
                          </m:r>
                        </m:e>
                        <m:e>
                          <m:r>
                            <a:rPr xmlns:a="http://schemas.openxmlformats.org/drawingml/2006/main" sz="3000" i="1">
                              <a:solidFill>
                                <a:srgbClr val="000000"/>
                              </a:solidFill>
                              <a:latin typeface="Cambria Math" panose="02040503050406030204" pitchFamily="18" charset="0"/>
                            </a:rPr>
                            <m:t>3</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5</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4</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7</m:t>
                          </m:r>
                        </m:e>
                      </m:eqArr>
                    </m:e>
                  </m:d>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begChr m:val="["/>
                      <m:endChr m:val="]"/>
                    </m:dPr>
                    <m:e>
                      <m:eqArr>
                        <m:eqArrPr>
                          <m:ctrlPr>
                            <a:rPr xmlns:a="http://schemas.openxmlformats.org/drawingml/2006/main" sz="3000" i="1">
                              <a:solidFill>
                                <a:srgbClr val="000000"/>
                              </a:solidFill>
                              <a:latin typeface="Cambria Math" panose="02040503050406030204" pitchFamily="18" charset="0"/>
                            </a:rPr>
                          </m:ctrlPr>
                        </m:eqArrPr>
                        <m:e>
                          <m:r>
                            <a:rPr xmlns:a="http://schemas.openxmlformats.org/drawingml/2006/main" sz="3000" i="1">
                              <a:solidFill>
                                <a:srgbClr val="000000"/>
                              </a:solidFill>
                              <a:latin typeface="Cambria Math" panose="02040503050406030204" pitchFamily="18" charset="0"/>
                            </a:rPr>
                            <m:t>19</m:t>
                          </m:r>
                        </m:e>
                        <m:e>
                          <m:r>
                            <a:rPr xmlns:a="http://schemas.openxmlformats.org/drawingml/2006/main" sz="3000" i="1">
                              <a:solidFill>
                                <a:srgbClr val="000000"/>
                              </a:solidFill>
                              <a:latin typeface="Cambria Math" panose="02040503050406030204" pitchFamily="18" charset="0"/>
                            </a:rPr>
                            <m:t>43</m:t>
                          </m:r>
                        </m:e>
                      </m:eqArr>
                    </m:e>
                  </m:d>
                </m:oMath>
              </m:oMathPara>
            </a14:m>
            <a:endParaRPr sz="3000"/>
          </a:p>
        </p:txBody>
      </p:sp>
      <p:pic>
        <p:nvPicPr>
          <p:cNvPr id="1126" name="スクリーンショット 2019-05-16 7.52.40.png" descr="スクリーンショット 2019-05-16 7.52.40.png"/>
          <p:cNvPicPr>
            <a:picLocks noChangeAspect="1"/>
          </p:cNvPicPr>
          <p:nvPr/>
        </p:nvPicPr>
        <p:blipFill>
          <a:blip r:embed="rId2">
            <a:extLst/>
          </a:blip>
          <a:stretch>
            <a:fillRect/>
          </a:stretch>
        </p:blipFill>
        <p:spPr>
          <a:xfrm>
            <a:off x="2446053" y="4919568"/>
            <a:ext cx="8544746" cy="4272373"/>
          </a:xfrm>
          <a:prstGeom prst="rect">
            <a:avLst/>
          </a:prstGeom>
          <a:ln w="12700">
            <a:miter lim="400000"/>
          </a:ln>
        </p:spPr>
      </p:pic>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8" name="ndarrayの行列演算"/>
          <p:cNvSpPr txBox="1"/>
          <p:nvPr>
            <p:ph type="title"/>
          </p:nvPr>
        </p:nvSpPr>
        <p:spPr>
          <a:xfrm>
            <a:off x="952500" y="254000"/>
            <a:ext cx="11099800" cy="915324"/>
          </a:xfrm>
          <a:prstGeom prst="rect">
            <a:avLst/>
          </a:prstGeom>
        </p:spPr>
        <p:txBody>
          <a:bodyPr anchor="t"/>
          <a:lstStyle>
            <a:lvl1pPr algn="l">
              <a:defRPr sz="5000"/>
            </a:lvl1pPr>
          </a:lstStyle>
          <a:p>
            <a:pPr/>
            <a:r>
              <a:t>ndarrayの行列演算</a:t>
            </a:r>
          </a:p>
        </p:txBody>
      </p:sp>
      <p:sp>
        <p:nvSpPr>
          <p:cNvPr id="1129" name="転置：ある行列の(i, j)要素と(j, i)要素を入れ替える操作  → Aは行列を表現したndarrayとして「A.T」を用いて計算可能"/>
          <p:cNvSpPr txBox="1"/>
          <p:nvPr>
            <p:ph type="body" sz="quarter" idx="4294967295"/>
          </p:nvPr>
        </p:nvSpPr>
        <p:spPr>
          <a:xfrm>
            <a:off x="952500" y="1193800"/>
            <a:ext cx="11531852" cy="1497230"/>
          </a:xfrm>
          <a:prstGeom prst="rect">
            <a:avLst/>
          </a:prstGeom>
        </p:spPr>
        <p:txBody>
          <a:bodyPr anchor="t"/>
          <a:lstStyle/>
          <a:p>
            <a:pPr marL="518583" indent="-518583">
              <a:spcBef>
                <a:spcPts val="1000"/>
              </a:spcBef>
              <a:defRPr sz="2800">
                <a:latin typeface="ヒラギノ角ゴ ProN W6"/>
                <a:ea typeface="ヒラギノ角ゴ ProN W6"/>
                <a:cs typeface="ヒラギノ角ゴ ProN W6"/>
                <a:sym typeface="ヒラギノ角ゴ ProN W6"/>
              </a:defRPr>
            </a:pPr>
            <a:r>
              <a:t>転置：</a:t>
            </a:r>
            <a:r>
              <a:rPr>
                <a:latin typeface="+mn-lt"/>
                <a:ea typeface="+mn-ea"/>
                <a:cs typeface="+mn-cs"/>
                <a:sym typeface="ヒラギノ角ゴ ProN W3"/>
              </a:rPr>
              <a:t>ある行列の(i, j)要素と(j, i)要素を入れ替える操作</a:t>
            </a:r>
            <a:br>
              <a:rPr>
                <a:latin typeface="+mn-lt"/>
                <a:ea typeface="+mn-ea"/>
                <a:cs typeface="+mn-cs"/>
                <a:sym typeface="ヒラギノ角ゴ ProN W3"/>
              </a:rPr>
            </a:br>
            <a:r>
              <a:t>　→ </a:t>
            </a:r>
            <a:r>
              <a:rPr>
                <a:latin typeface="+mn-lt"/>
                <a:ea typeface="+mn-ea"/>
                <a:cs typeface="+mn-cs"/>
                <a:sym typeface="ヒラギノ角ゴ ProN W3"/>
              </a:rPr>
              <a:t>Aは行列を表現したndarrayとして「</a:t>
            </a:r>
            <a:r>
              <a:t>A</a:t>
            </a:r>
            <a:r>
              <a:rPr>
                <a:solidFill>
                  <a:srgbClr val="666666"/>
                </a:solidFill>
              </a:rPr>
              <a:t>.</a:t>
            </a:r>
            <a:r>
              <a:t>T</a:t>
            </a:r>
            <a:r>
              <a:rPr>
                <a:latin typeface="+mn-lt"/>
                <a:ea typeface="+mn-ea"/>
                <a:cs typeface="+mn-cs"/>
                <a:sym typeface="ヒラギノ角ゴ ProN W3"/>
              </a:rPr>
              <a:t>」を用いて計算可能</a:t>
            </a:r>
          </a:p>
        </p:txBody>
      </p:sp>
      <p:sp>
        <p:nvSpPr>
          <p:cNvPr id="1130" name="方程式"/>
          <p:cNvSpPr txBox="1"/>
          <p:nvPr/>
        </p:nvSpPr>
        <p:spPr>
          <a:xfrm>
            <a:off x="4139707" y="4099234"/>
            <a:ext cx="4725386" cy="136360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A</m:t>
                  </m:r>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begChr m:val="["/>
                      <m:endChr m:val="]"/>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3"/>
                                <m:mcJc m:val="center"/>
                              </m:mcPr>
                            </m:mc>
                          </m:mcs>
                        </m:mPr>
                        <m:mr>
                          <m:e>
                            <m:r>
                              <a:rPr xmlns:a="http://schemas.openxmlformats.org/drawingml/2006/main" sz="3000" i="1">
                                <a:solidFill>
                                  <a:srgbClr val="000000"/>
                                </a:solidFill>
                                <a:latin typeface="Cambria Math" panose="02040503050406030204" pitchFamily="18" charset="0"/>
                              </a:rPr>
                              <m:t>1</m:t>
                            </m:r>
                          </m:e>
                          <m:e>
                            <m:r>
                              <a:rPr xmlns:a="http://schemas.openxmlformats.org/drawingml/2006/main" sz="3000" i="1">
                                <a:solidFill>
                                  <a:srgbClr val="000000"/>
                                </a:solidFill>
                                <a:latin typeface="Cambria Math" panose="02040503050406030204" pitchFamily="18" charset="0"/>
                              </a:rPr>
                              <m:t>2</m:t>
                            </m:r>
                          </m:e>
                          <m:e>
                            <m:r>
                              <a:rPr xmlns:a="http://schemas.openxmlformats.org/drawingml/2006/main" sz="3000" i="1">
                                <a:solidFill>
                                  <a:srgbClr val="000000"/>
                                </a:solidFill>
                                <a:latin typeface="Cambria Math" panose="02040503050406030204" pitchFamily="18" charset="0"/>
                              </a:rPr>
                              <m:t>3</m:t>
                            </m:r>
                          </m:e>
                        </m:mr>
                        <m:mr>
                          <m:e>
                            <m:r>
                              <a:rPr xmlns:a="http://schemas.openxmlformats.org/drawingml/2006/main" sz="3000" i="1">
                                <a:solidFill>
                                  <a:srgbClr val="000000"/>
                                </a:solidFill>
                                <a:latin typeface="Cambria Math" panose="02040503050406030204" pitchFamily="18" charset="0"/>
                              </a:rPr>
                              <m:t>4</m:t>
                            </m:r>
                          </m:e>
                          <m:e>
                            <m:r>
                              <a:rPr xmlns:a="http://schemas.openxmlformats.org/drawingml/2006/main" sz="3000" i="1">
                                <a:solidFill>
                                  <a:srgbClr val="000000"/>
                                </a:solidFill>
                                <a:latin typeface="Cambria Math" panose="02040503050406030204" pitchFamily="18" charset="0"/>
                              </a:rPr>
                              <m:t>5</m:t>
                            </m:r>
                          </m:e>
                          <m:e>
                            <m:r>
                              <a:rPr xmlns:a="http://schemas.openxmlformats.org/drawingml/2006/main" sz="3000" i="1">
                                <a:solidFill>
                                  <a:srgbClr val="000000"/>
                                </a:solidFill>
                                <a:latin typeface="Cambria Math" panose="02040503050406030204" pitchFamily="18" charset="0"/>
                              </a:rPr>
                              <m:t>6</m:t>
                            </m:r>
                          </m:e>
                        </m:mr>
                      </m:m>
                    </m:e>
                  </m:d>
                  <m:sSup>
                    <m:e>
                      <m:r>
                        <a:rPr xmlns:a="http://schemas.openxmlformats.org/drawingml/2006/main" sz="3000" i="1">
                          <a:solidFill>
                            <a:srgbClr val="000000"/>
                          </a:solidFill>
                          <a:latin typeface="Cambria Math" panose="02040503050406030204" pitchFamily="18" charset="0"/>
                        </a:rPr>
                        <m:t>A</m:t>
                      </m:r>
                    </m:e>
                    <m:sup>
                      <m:r>
                        <a:rPr xmlns:a="http://schemas.openxmlformats.org/drawingml/2006/main" sz="3000" i="1">
                          <a:solidFill>
                            <a:srgbClr val="000000"/>
                          </a:solidFill>
                          <a:latin typeface="Cambria Math" panose="02040503050406030204" pitchFamily="18" charset="0"/>
                        </a:rPr>
                        <m:t>T</m:t>
                      </m:r>
                    </m:sup>
                  </m:sSup>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begChr m:val="["/>
                      <m:endChr m:val="]"/>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2"/>
                                <m:mcJc m:val="center"/>
                              </m:mcPr>
                            </m:mc>
                          </m:mcs>
                        </m:mPr>
                        <m:mr>
                          <m:e>
                            <m:r>
                              <a:rPr xmlns:a="http://schemas.openxmlformats.org/drawingml/2006/main" sz="3000" i="1">
                                <a:solidFill>
                                  <a:srgbClr val="000000"/>
                                </a:solidFill>
                                <a:latin typeface="Cambria Math" panose="02040503050406030204" pitchFamily="18" charset="0"/>
                              </a:rPr>
                              <m:t>1</m:t>
                            </m:r>
                          </m:e>
                          <m:e>
                            <m:r>
                              <a:rPr xmlns:a="http://schemas.openxmlformats.org/drawingml/2006/main" sz="3000" i="1">
                                <a:solidFill>
                                  <a:srgbClr val="000000"/>
                                </a:solidFill>
                                <a:latin typeface="Cambria Math" panose="02040503050406030204" pitchFamily="18" charset="0"/>
                              </a:rPr>
                              <m:t>4</m:t>
                            </m:r>
                          </m:e>
                        </m:mr>
                        <m:mr>
                          <m:e>
                            <m:r>
                              <a:rPr xmlns:a="http://schemas.openxmlformats.org/drawingml/2006/main" sz="3000" i="1">
                                <a:solidFill>
                                  <a:srgbClr val="000000"/>
                                </a:solidFill>
                                <a:latin typeface="Cambria Math" panose="02040503050406030204" pitchFamily="18" charset="0"/>
                              </a:rPr>
                              <m:t>2</m:t>
                            </m:r>
                          </m:e>
                          <m:e>
                            <m:r>
                              <a:rPr xmlns:a="http://schemas.openxmlformats.org/drawingml/2006/main" sz="3000" i="1">
                                <a:solidFill>
                                  <a:srgbClr val="000000"/>
                                </a:solidFill>
                                <a:latin typeface="Cambria Math" panose="02040503050406030204" pitchFamily="18" charset="0"/>
                              </a:rPr>
                              <m:t>5</m:t>
                            </m:r>
                          </m:e>
                        </m:mr>
                        <m:mr>
                          <m:e>
                            <m:r>
                              <a:rPr xmlns:a="http://schemas.openxmlformats.org/drawingml/2006/main" sz="3000" i="1">
                                <a:solidFill>
                                  <a:srgbClr val="000000"/>
                                </a:solidFill>
                                <a:latin typeface="Cambria Math" panose="02040503050406030204" pitchFamily="18" charset="0"/>
                              </a:rPr>
                              <m:t>3</m:t>
                            </m:r>
                          </m:e>
                          <m:e>
                            <m:r>
                              <a:rPr xmlns:a="http://schemas.openxmlformats.org/drawingml/2006/main" sz="3000" i="1">
                                <a:solidFill>
                                  <a:srgbClr val="000000"/>
                                </a:solidFill>
                                <a:latin typeface="Cambria Math" panose="02040503050406030204" pitchFamily="18" charset="0"/>
                              </a:rPr>
                              <m:t>6</m:t>
                            </m:r>
                          </m:e>
                        </m:mr>
                      </m:m>
                    </m:e>
                  </m:d>
                </m:oMath>
              </m:oMathPara>
            </a14:m>
            <a:endParaRPr sz="3000"/>
          </a:p>
        </p:txBody>
      </p:sp>
      <p:sp>
        <p:nvSpPr>
          <p:cNvPr id="1131" name="行列Aを転置した行列AT"/>
          <p:cNvSpPr txBox="1"/>
          <p:nvPr/>
        </p:nvSpPr>
        <p:spPr>
          <a:xfrm>
            <a:off x="1677501" y="3153832"/>
            <a:ext cx="4339083"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000">
                <a:solidFill>
                  <a:schemeClr val="accent5">
                    <a:hueOff val="-82419"/>
                    <a:satOff val="-9513"/>
                    <a:lumOff val="-16343"/>
                  </a:schemeClr>
                </a:solidFill>
              </a:defRPr>
            </a:pPr>
            <a:r>
              <a:t>行列Aを転置した行列A</a:t>
            </a:r>
            <a:r>
              <a:rPr baseline="31999"/>
              <a:t>T</a:t>
            </a:r>
          </a:p>
        </p:txBody>
      </p:sp>
      <p:sp>
        <p:nvSpPr>
          <p:cNvPr id="1132" name="四角形"/>
          <p:cNvSpPr/>
          <p:nvPr/>
        </p:nvSpPr>
        <p:spPr>
          <a:xfrm>
            <a:off x="5428417" y="4393288"/>
            <a:ext cx="430530" cy="351007"/>
          </a:xfrm>
          <a:prstGeom prst="rect">
            <a:avLst/>
          </a:prstGeom>
          <a:ln w="254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133" name="(1, 2)要素"/>
          <p:cNvSpPr txBox="1"/>
          <p:nvPr/>
        </p:nvSpPr>
        <p:spPr>
          <a:xfrm>
            <a:off x="5002458" y="3907398"/>
            <a:ext cx="1282447"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000">
                <a:solidFill>
                  <a:schemeClr val="accent5">
                    <a:hueOff val="-82419"/>
                    <a:satOff val="-9513"/>
                    <a:lumOff val="-16343"/>
                  </a:schemeClr>
                </a:solidFill>
                <a:latin typeface="+mn-lt"/>
                <a:ea typeface="+mn-ea"/>
                <a:cs typeface="+mn-cs"/>
                <a:sym typeface="ヒラギノ角ゴ ProN W3"/>
              </a:defRPr>
            </a:lvl1pPr>
          </a:lstStyle>
          <a:p>
            <a:pPr/>
            <a:r>
              <a:t>(1, 2)要素</a:t>
            </a:r>
          </a:p>
        </p:txBody>
      </p:sp>
      <p:sp>
        <p:nvSpPr>
          <p:cNvPr id="1134" name="四角形"/>
          <p:cNvSpPr/>
          <p:nvPr/>
        </p:nvSpPr>
        <p:spPr>
          <a:xfrm>
            <a:off x="7929818" y="4605530"/>
            <a:ext cx="430530" cy="351008"/>
          </a:xfrm>
          <a:prstGeom prst="rect">
            <a:avLst/>
          </a:prstGeom>
          <a:ln w="254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135" name="(2, 1)要素"/>
          <p:cNvSpPr txBox="1"/>
          <p:nvPr/>
        </p:nvSpPr>
        <p:spPr>
          <a:xfrm>
            <a:off x="8962988" y="4603234"/>
            <a:ext cx="1282447"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000">
                <a:solidFill>
                  <a:schemeClr val="accent5">
                    <a:hueOff val="-82419"/>
                    <a:satOff val="-9513"/>
                    <a:lumOff val="-16343"/>
                  </a:schemeClr>
                </a:solidFill>
                <a:latin typeface="+mn-lt"/>
                <a:ea typeface="+mn-ea"/>
                <a:cs typeface="+mn-cs"/>
                <a:sym typeface="ヒラギノ角ゴ ProN W3"/>
              </a:defRPr>
            </a:lvl1pPr>
          </a:lstStyle>
          <a:p>
            <a:pPr/>
            <a:r>
              <a:t>(2, 1)要素</a:t>
            </a:r>
          </a:p>
        </p:txBody>
      </p:sp>
      <p:pic>
        <p:nvPicPr>
          <p:cNvPr id="1136" name="スクリーンショット 2019-05-15 3.45.57.png" descr="スクリーンショット 2019-05-15 3.45.57.png"/>
          <p:cNvPicPr>
            <a:picLocks noChangeAspect="1"/>
          </p:cNvPicPr>
          <p:nvPr/>
        </p:nvPicPr>
        <p:blipFill>
          <a:blip r:embed="rId2">
            <a:extLst/>
          </a:blip>
          <a:srcRect l="0" t="69652" r="0" b="0"/>
          <a:stretch>
            <a:fillRect/>
          </a:stretch>
        </p:blipFill>
        <p:spPr>
          <a:xfrm>
            <a:off x="2057400" y="6118189"/>
            <a:ext cx="8890000" cy="2779057"/>
          </a:xfrm>
          <a:prstGeom prst="rect">
            <a:avLst/>
          </a:prstGeom>
          <a:ln w="12700">
            <a:miter lim="400000"/>
          </a:ln>
        </p:spPr>
      </p:pic>
    </p:spTree>
  </p:cSld>
  <p:clrMapOvr>
    <a:masterClrMapping/>
  </p:clrMapOvr>
  <p:transition xmlns:p14="http://schemas.microsoft.com/office/powerpoint/2010/main" spd="med" advClick="1"/>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8" name="ndarrayの行列演算"/>
          <p:cNvSpPr txBox="1"/>
          <p:nvPr>
            <p:ph type="title"/>
          </p:nvPr>
        </p:nvSpPr>
        <p:spPr>
          <a:xfrm>
            <a:off x="952500" y="254000"/>
            <a:ext cx="11099800" cy="915324"/>
          </a:xfrm>
          <a:prstGeom prst="rect">
            <a:avLst/>
          </a:prstGeom>
        </p:spPr>
        <p:txBody>
          <a:bodyPr anchor="t"/>
          <a:lstStyle>
            <a:lvl1pPr algn="l">
              <a:defRPr sz="5000"/>
            </a:lvl1pPr>
          </a:lstStyle>
          <a:p>
            <a:pPr/>
            <a:r>
              <a:t>ndarrayの行列演算</a:t>
            </a:r>
          </a:p>
        </p:txBody>
      </p:sp>
      <p:sp>
        <p:nvSpPr>
          <p:cNvPr id="1139" name="逆行列：ある行列の逆数  →「np.linalg.inv()」を用いて計算可能"/>
          <p:cNvSpPr txBox="1"/>
          <p:nvPr>
            <p:ph type="body" sz="quarter" idx="4294967295"/>
          </p:nvPr>
        </p:nvSpPr>
        <p:spPr>
          <a:xfrm>
            <a:off x="952500" y="1193800"/>
            <a:ext cx="11531852" cy="1497230"/>
          </a:xfrm>
          <a:prstGeom prst="rect">
            <a:avLst/>
          </a:prstGeom>
        </p:spPr>
        <p:txBody>
          <a:bodyPr anchor="t"/>
          <a:lstStyle/>
          <a:p>
            <a:pPr marL="518583" indent="-518583">
              <a:spcBef>
                <a:spcPts val="1000"/>
              </a:spcBef>
              <a:defRPr sz="2800">
                <a:latin typeface="ヒラギノ角ゴ ProN W6"/>
                <a:ea typeface="ヒラギノ角ゴ ProN W6"/>
                <a:cs typeface="ヒラギノ角ゴ ProN W6"/>
                <a:sym typeface="ヒラギノ角ゴ ProN W6"/>
              </a:defRPr>
            </a:pPr>
            <a:r>
              <a:t>逆行列：</a:t>
            </a:r>
            <a:r>
              <a:rPr>
                <a:latin typeface="+mn-lt"/>
                <a:ea typeface="+mn-ea"/>
                <a:cs typeface="+mn-cs"/>
                <a:sym typeface="ヒラギノ角ゴ ProN W3"/>
              </a:rPr>
              <a:t>ある行列の逆数</a:t>
            </a:r>
            <a:br>
              <a:rPr>
                <a:latin typeface="+mn-lt"/>
                <a:ea typeface="+mn-ea"/>
                <a:cs typeface="+mn-cs"/>
                <a:sym typeface="ヒラギノ角ゴ ProN W3"/>
              </a:rPr>
            </a:br>
            <a:r>
              <a:t>　→</a:t>
            </a:r>
            <a:r>
              <a:rPr>
                <a:latin typeface="+mn-lt"/>
                <a:ea typeface="+mn-ea"/>
                <a:cs typeface="+mn-cs"/>
                <a:sym typeface="ヒラギノ角ゴ ProN W3"/>
              </a:rPr>
              <a:t>「</a:t>
            </a:r>
            <a:r>
              <a:t>np.linalg.inv()</a:t>
            </a:r>
            <a:r>
              <a:rPr>
                <a:latin typeface="+mn-lt"/>
                <a:ea typeface="+mn-ea"/>
                <a:cs typeface="+mn-cs"/>
                <a:sym typeface="ヒラギノ角ゴ ProN W3"/>
              </a:rPr>
              <a:t>」を用いて計算可能</a:t>
            </a:r>
          </a:p>
        </p:txBody>
      </p:sp>
      <p:sp>
        <p:nvSpPr>
          <p:cNvPr id="1140" name="方程式"/>
          <p:cNvSpPr txBox="1"/>
          <p:nvPr/>
        </p:nvSpPr>
        <p:spPr>
          <a:xfrm>
            <a:off x="1793998" y="4099234"/>
            <a:ext cx="9416804" cy="93764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A</m:t>
                  </m:r>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begChr m:val="["/>
                      <m:endChr m:val="]"/>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2"/>
                                <m:mcJc m:val="center"/>
                              </m:mcPr>
                            </m:mc>
                          </m:mcs>
                        </m:mPr>
                        <m:mr>
                          <m:e>
                            <m:r>
                              <a:rPr xmlns:a="http://schemas.openxmlformats.org/drawingml/2006/main" sz="3000" i="1">
                                <a:solidFill>
                                  <a:srgbClr val="000000"/>
                                </a:solidFill>
                                <a:latin typeface="Cambria Math" panose="02040503050406030204" pitchFamily="18" charset="0"/>
                              </a:rPr>
                              <m:t>1</m:t>
                            </m:r>
                          </m:e>
                          <m:e>
                            <m:r>
                              <a:rPr xmlns:a="http://schemas.openxmlformats.org/drawingml/2006/main" sz="3000" i="1">
                                <a:solidFill>
                                  <a:srgbClr val="000000"/>
                                </a:solidFill>
                                <a:latin typeface="Cambria Math" panose="02040503050406030204" pitchFamily="18" charset="0"/>
                              </a:rPr>
                              <m:t>2</m:t>
                            </m:r>
                          </m:e>
                        </m:mr>
                        <m:mr>
                          <m:e>
                            <m:r>
                              <a:rPr xmlns:a="http://schemas.openxmlformats.org/drawingml/2006/main" sz="3000" i="1">
                                <a:solidFill>
                                  <a:srgbClr val="000000"/>
                                </a:solidFill>
                                <a:latin typeface="Cambria Math" panose="02040503050406030204" pitchFamily="18" charset="0"/>
                              </a:rPr>
                              <m:t>3</m:t>
                            </m:r>
                          </m:e>
                          <m:e>
                            <m:r>
                              <a:rPr xmlns:a="http://schemas.openxmlformats.org/drawingml/2006/main" sz="3000" i="1">
                                <a:solidFill>
                                  <a:srgbClr val="000000"/>
                                </a:solidFill>
                                <a:latin typeface="Cambria Math" panose="02040503050406030204" pitchFamily="18" charset="0"/>
                              </a:rPr>
                              <m:t>4</m:t>
                            </m:r>
                          </m:e>
                        </m:mr>
                      </m:m>
                    </m:e>
                  </m:d>
                  <m:sSup>
                    <m:e>
                      <m:r>
                        <a:rPr xmlns:a="http://schemas.openxmlformats.org/drawingml/2006/main" sz="3000" i="1">
                          <a:solidFill>
                            <a:srgbClr val="000000"/>
                          </a:solidFill>
                          <a:latin typeface="Cambria Math" panose="02040503050406030204" pitchFamily="18" charset="0"/>
                        </a:rPr>
                        <m:t>A</m:t>
                      </m:r>
                    </m:e>
                    <m:sup>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p>
                  </m:sSup>
                  <m:r>
                    <a:rPr xmlns:a="http://schemas.openxmlformats.org/drawingml/2006/main" sz="3000" i="1">
                      <a:solidFill>
                        <a:srgbClr val="000000"/>
                      </a:solidFill>
                      <a:latin typeface="Cambria Math" panose="02040503050406030204" pitchFamily="18" charset="0"/>
                    </a:rPr>
                    <m:t>=</m:t>
                  </m:r>
                  <m:f>
                    <m:fPr>
                      <m:ctrlPr>
                        <a:rPr xmlns:a="http://schemas.openxmlformats.org/drawingml/2006/main" sz="3000" i="1">
                          <a:solidFill>
                            <a:srgbClr val="000000"/>
                          </a:solidFill>
                          <a:latin typeface="Cambria Math" panose="02040503050406030204" pitchFamily="18" charset="0"/>
                        </a:rPr>
                      </m:ctrlPr>
                      <m:type m:val="bar"/>
                    </m:fPr>
                    <m:num>
                      <m:r>
                        <a:rPr xmlns:a="http://schemas.openxmlformats.org/drawingml/2006/main" sz="3000" i="1">
                          <a:solidFill>
                            <a:srgbClr val="000000"/>
                          </a:solidFill>
                          <a:latin typeface="Cambria Math" panose="02040503050406030204" pitchFamily="18" charset="0"/>
                        </a:rPr>
                        <m:t>1</m:t>
                      </m:r>
                    </m:num>
                    <m:den>
                      <m:r>
                        <a:rPr xmlns:a="http://schemas.openxmlformats.org/drawingml/2006/main" sz="3000" i="1">
                          <a:solidFill>
                            <a:srgbClr val="000000"/>
                          </a:solidFill>
                          <a:latin typeface="Cambria Math" panose="02040503050406030204" pitchFamily="18" charset="0"/>
                        </a:rPr>
                        <m:t>1</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4</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2</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3</m:t>
                      </m:r>
                    </m:den>
                  </m:f>
                  <m:d>
                    <m:dPr>
                      <m:ctrlPr>
                        <a:rPr xmlns:a="http://schemas.openxmlformats.org/drawingml/2006/main" sz="3000" i="1">
                          <a:solidFill>
                            <a:srgbClr val="000000"/>
                          </a:solidFill>
                          <a:latin typeface="Cambria Math" panose="02040503050406030204" pitchFamily="18" charset="0"/>
                        </a:rPr>
                      </m:ctrlPr>
                      <m:begChr m:val="["/>
                      <m:endChr m:val="]"/>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2"/>
                                <m:mcJc m:val="center"/>
                              </m:mcPr>
                            </m:mc>
                          </m:mcs>
                        </m:mPr>
                        <m:mr>
                          <m:e>
                            <m:r>
                              <a:rPr xmlns:a="http://schemas.openxmlformats.org/drawingml/2006/main" sz="3000" i="1">
                                <a:solidFill>
                                  <a:srgbClr val="000000"/>
                                </a:solidFill>
                                <a:latin typeface="Cambria Math" panose="02040503050406030204" pitchFamily="18" charset="0"/>
                              </a:rPr>
                              <m:t>4</m:t>
                            </m:r>
                          </m:e>
                          <m:e>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2</m:t>
                            </m:r>
                          </m:e>
                        </m:mr>
                        <m:mr>
                          <m:e>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3</m:t>
                            </m:r>
                          </m:e>
                          <m:e>
                            <m:r>
                              <a:rPr xmlns:a="http://schemas.openxmlformats.org/drawingml/2006/main" sz="3000" i="1">
                                <a:solidFill>
                                  <a:srgbClr val="000000"/>
                                </a:solidFill>
                                <a:latin typeface="Cambria Math" panose="02040503050406030204" pitchFamily="18" charset="0"/>
                              </a:rPr>
                              <m:t>1</m:t>
                            </m:r>
                          </m:e>
                        </m:mr>
                      </m:m>
                    </m:e>
                  </m:d>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begChr m:val="["/>
                      <m:endChr m:val="]"/>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2"/>
                                <m:mcJc m:val="center"/>
                              </m:mcPr>
                            </m:mc>
                          </m:mcs>
                        </m:mPr>
                        <m:mr>
                          <m:e>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2</m:t>
                            </m:r>
                          </m:e>
                          <m:e>
                            <m:r>
                              <a:rPr xmlns:a="http://schemas.openxmlformats.org/drawingml/2006/main" sz="3000" i="1">
                                <a:solidFill>
                                  <a:srgbClr val="000000"/>
                                </a:solidFill>
                                <a:latin typeface="Cambria Math" panose="02040503050406030204" pitchFamily="18" charset="0"/>
                              </a:rPr>
                              <m:t>1</m:t>
                            </m:r>
                          </m:e>
                        </m:mr>
                        <m:mr>
                          <m:e>
                            <m:r>
                              <a:rPr xmlns:a="http://schemas.openxmlformats.org/drawingml/2006/main" sz="3000" i="1">
                                <a:solidFill>
                                  <a:srgbClr val="000000"/>
                                </a:solidFill>
                                <a:latin typeface="Cambria Math" panose="02040503050406030204" pitchFamily="18" charset="0"/>
                              </a:rPr>
                              <m:t>1.5</m:t>
                            </m:r>
                          </m:e>
                          <m:e>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0.5</m:t>
                            </m:r>
                          </m:e>
                        </m:mr>
                      </m:m>
                    </m:e>
                  </m:d>
                </m:oMath>
              </m:oMathPara>
            </a14:m>
            <a:endParaRPr sz="3000"/>
          </a:p>
        </p:txBody>
      </p:sp>
      <p:sp>
        <p:nvSpPr>
          <p:cNvPr id="1141" name="行列Aの逆行列A-1"/>
          <p:cNvSpPr txBox="1"/>
          <p:nvPr/>
        </p:nvSpPr>
        <p:spPr>
          <a:xfrm>
            <a:off x="1677501" y="3153832"/>
            <a:ext cx="3301493"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000">
                <a:solidFill>
                  <a:schemeClr val="accent5">
                    <a:hueOff val="-82419"/>
                    <a:satOff val="-9513"/>
                    <a:lumOff val="-16343"/>
                  </a:schemeClr>
                </a:solidFill>
              </a:defRPr>
            </a:pPr>
            <a:r>
              <a:t>行列Aの逆行列A</a:t>
            </a:r>
            <a:r>
              <a:rPr baseline="31999"/>
              <a:t>-1</a:t>
            </a:r>
          </a:p>
        </p:txBody>
      </p:sp>
      <p:pic>
        <p:nvPicPr>
          <p:cNvPr id="1142" name="スクリーンショット 2019-05-15 3.46.08.png" descr="スクリーンショット 2019-05-15 3.46.08.png"/>
          <p:cNvPicPr>
            <a:picLocks noChangeAspect="1"/>
          </p:cNvPicPr>
          <p:nvPr/>
        </p:nvPicPr>
        <p:blipFill>
          <a:blip r:embed="rId2">
            <a:extLst/>
          </a:blip>
          <a:srcRect l="0" t="32692" r="0" b="0"/>
          <a:stretch>
            <a:fillRect/>
          </a:stretch>
        </p:blipFill>
        <p:spPr>
          <a:xfrm>
            <a:off x="2057400" y="5885657"/>
            <a:ext cx="8890000" cy="2794617"/>
          </a:xfrm>
          <a:prstGeom prst="rect">
            <a:avLst/>
          </a:prstGeom>
          <a:ln w="12700">
            <a:miter lim="400000"/>
          </a:ln>
        </p:spPr>
      </p:pic>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4" name="DataFrameのndarrayへの変換"/>
          <p:cNvSpPr txBox="1"/>
          <p:nvPr>
            <p:ph type="title"/>
          </p:nvPr>
        </p:nvSpPr>
        <p:spPr>
          <a:xfrm>
            <a:off x="952500" y="254000"/>
            <a:ext cx="11099800" cy="915324"/>
          </a:xfrm>
          <a:prstGeom prst="rect">
            <a:avLst/>
          </a:prstGeom>
        </p:spPr>
        <p:txBody>
          <a:bodyPr anchor="t"/>
          <a:lstStyle>
            <a:lvl1pPr algn="l">
              <a:defRPr sz="5000"/>
            </a:lvl1pPr>
          </a:lstStyle>
          <a:p>
            <a:pPr/>
            <a:r>
              <a:t>DataFrameのndarrayへの変換</a:t>
            </a:r>
          </a:p>
        </p:txBody>
      </p:sp>
      <p:sp>
        <p:nvSpPr>
          <p:cNvPr id="1145" name="n行m列のDataFrameは，同じ形(n行m列)のndarrayへ変換可能  → dfをDataFrameとして「df.values」で可能"/>
          <p:cNvSpPr txBox="1"/>
          <p:nvPr>
            <p:ph type="body" sz="quarter" idx="4294967295"/>
          </p:nvPr>
        </p:nvSpPr>
        <p:spPr>
          <a:xfrm>
            <a:off x="952500" y="1193800"/>
            <a:ext cx="11531852" cy="1497230"/>
          </a:xfrm>
          <a:prstGeom prst="rect">
            <a:avLst/>
          </a:prstGeom>
        </p:spPr>
        <p:txBody>
          <a:bodyPr anchor="t"/>
          <a:lstStyle/>
          <a:p>
            <a:pPr marL="518583" indent="-518583">
              <a:spcBef>
                <a:spcPts val="1000"/>
              </a:spcBef>
              <a:defRPr sz="2800"/>
            </a:pPr>
            <a:r>
              <a:t>n行m列のDataFrameは，同じ形(n行m列)のndarrayへ変換可能</a:t>
            </a:r>
            <a:br/>
            <a:r>
              <a:t>　→ dfをDataFrameとして「</a:t>
            </a:r>
            <a:r>
              <a:rPr>
                <a:latin typeface="ヒラギノ角ゴ ProN W6"/>
                <a:ea typeface="ヒラギノ角ゴ ProN W6"/>
                <a:cs typeface="ヒラギノ角ゴ ProN W6"/>
                <a:sym typeface="ヒラギノ角ゴ ProN W6"/>
              </a:rPr>
              <a:t>df.values</a:t>
            </a:r>
            <a:r>
              <a:t>」で可能</a:t>
            </a:r>
          </a:p>
        </p:txBody>
      </p:sp>
      <p:pic>
        <p:nvPicPr>
          <p:cNvPr id="1146" name="スクリーンショット 2019-05-15 4.37.42.png" descr="スクリーンショット 2019-05-15 4.37.42.png"/>
          <p:cNvPicPr>
            <a:picLocks noChangeAspect="1"/>
          </p:cNvPicPr>
          <p:nvPr/>
        </p:nvPicPr>
        <p:blipFill>
          <a:blip r:embed="rId2">
            <a:extLst/>
          </a:blip>
          <a:srcRect l="0" t="0" r="0" b="28085"/>
          <a:stretch>
            <a:fillRect/>
          </a:stretch>
        </p:blipFill>
        <p:spPr>
          <a:xfrm>
            <a:off x="2057400" y="2617544"/>
            <a:ext cx="8890000" cy="4987169"/>
          </a:xfrm>
          <a:prstGeom prst="rect">
            <a:avLst/>
          </a:prstGeom>
          <a:ln w="12700">
            <a:miter lim="400000"/>
          </a:ln>
        </p:spPr>
      </p:pic>
      <p:sp>
        <p:nvSpPr>
          <p:cNvPr id="1147" name="四角形"/>
          <p:cNvSpPr/>
          <p:nvPr/>
        </p:nvSpPr>
        <p:spPr>
          <a:xfrm>
            <a:off x="3423111" y="3672463"/>
            <a:ext cx="792624" cy="1986646"/>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148" name="longitudeを選択し…"/>
          <p:cNvSpPr/>
          <p:nvPr/>
        </p:nvSpPr>
        <p:spPr>
          <a:xfrm>
            <a:off x="208897" y="3515969"/>
            <a:ext cx="3247232" cy="11457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67" y="0"/>
                </a:moveTo>
                <a:cubicBezTo>
                  <a:pt x="119" y="0"/>
                  <a:pt x="0" y="337"/>
                  <a:pt x="0" y="756"/>
                </a:cubicBezTo>
                <a:lnTo>
                  <a:pt x="0" y="17118"/>
                </a:lnTo>
                <a:cubicBezTo>
                  <a:pt x="0" y="17537"/>
                  <a:pt x="119" y="17882"/>
                  <a:pt x="267" y="17882"/>
                </a:cubicBezTo>
                <a:lnTo>
                  <a:pt x="16898" y="17882"/>
                </a:lnTo>
                <a:lnTo>
                  <a:pt x="21600" y="21600"/>
                </a:lnTo>
                <a:lnTo>
                  <a:pt x="19092" y="14807"/>
                </a:lnTo>
                <a:lnTo>
                  <a:pt x="19092" y="756"/>
                </a:lnTo>
                <a:cubicBezTo>
                  <a:pt x="19092" y="337"/>
                  <a:pt x="18971" y="0"/>
                  <a:pt x="18823" y="0"/>
                </a:cubicBezTo>
                <a:lnTo>
                  <a:pt x="267"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1800">
                <a:solidFill>
                  <a:schemeClr val="accent5">
                    <a:hueOff val="-82419"/>
                    <a:satOff val="-9513"/>
                    <a:lumOff val="-16343"/>
                  </a:schemeClr>
                </a:solidFill>
              </a:defRPr>
            </a:pPr>
            <a:r>
              <a:t>longitudeを選択し</a:t>
            </a:r>
          </a:p>
          <a:p>
            <a:pPr>
              <a:defRPr sz="1800">
                <a:solidFill>
                  <a:schemeClr val="accent5">
                    <a:hueOff val="-82419"/>
                    <a:satOff val="-9513"/>
                    <a:lumOff val="-16343"/>
                  </a:schemeClr>
                </a:solidFill>
              </a:defRPr>
            </a:pPr>
            <a:r>
              <a:t>ndarrayに変換したい</a:t>
            </a:r>
          </a:p>
        </p:txBody>
      </p:sp>
      <p:sp>
        <p:nvSpPr>
          <p:cNvPr id="1149" name="5行1列のndarray"/>
          <p:cNvSpPr/>
          <p:nvPr/>
        </p:nvSpPr>
        <p:spPr>
          <a:xfrm>
            <a:off x="5355841" y="6552850"/>
            <a:ext cx="3188098" cy="9640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54" y="10947"/>
                </a:lnTo>
                <a:lnTo>
                  <a:pt x="2154" y="20702"/>
                </a:lnTo>
                <a:cubicBezTo>
                  <a:pt x="2154" y="21199"/>
                  <a:pt x="2275" y="21600"/>
                  <a:pt x="2425" y="21600"/>
                </a:cubicBezTo>
                <a:lnTo>
                  <a:pt x="21326" y="21600"/>
                </a:lnTo>
                <a:cubicBezTo>
                  <a:pt x="21476" y="21600"/>
                  <a:pt x="21600" y="21199"/>
                  <a:pt x="21600" y="20702"/>
                </a:cubicBezTo>
                <a:lnTo>
                  <a:pt x="21600" y="7532"/>
                </a:lnTo>
                <a:cubicBezTo>
                  <a:pt x="21600" y="7034"/>
                  <a:pt x="21476" y="6634"/>
                  <a:pt x="21326" y="6634"/>
                </a:cubicBezTo>
                <a:lnTo>
                  <a:pt x="3549" y="6634"/>
                </a:lnTo>
                <a:lnTo>
                  <a:pt x="0"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1800">
                <a:solidFill>
                  <a:schemeClr val="accent5">
                    <a:hueOff val="-82419"/>
                    <a:satOff val="-9513"/>
                    <a:lumOff val="-16343"/>
                  </a:schemeClr>
                </a:solidFill>
              </a:defRPr>
            </a:lvl1pPr>
          </a:lstStyle>
          <a:p>
            <a:pPr/>
            <a:r>
              <a:t>5行1列のndarray</a:t>
            </a:r>
          </a:p>
        </p:txBody>
      </p:sp>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1" name="DataFrameのndarrayへの変換"/>
          <p:cNvSpPr txBox="1"/>
          <p:nvPr>
            <p:ph type="title"/>
          </p:nvPr>
        </p:nvSpPr>
        <p:spPr>
          <a:xfrm>
            <a:off x="952500" y="254000"/>
            <a:ext cx="11099800" cy="915324"/>
          </a:xfrm>
          <a:prstGeom prst="rect">
            <a:avLst/>
          </a:prstGeom>
        </p:spPr>
        <p:txBody>
          <a:bodyPr anchor="t"/>
          <a:lstStyle>
            <a:lvl1pPr algn="l">
              <a:defRPr sz="5000"/>
            </a:lvl1pPr>
          </a:lstStyle>
          <a:p>
            <a:pPr/>
            <a:r>
              <a:t>DataFrameのndarrayへの変換</a:t>
            </a:r>
          </a:p>
        </p:txBody>
      </p:sp>
      <p:sp>
        <p:nvSpPr>
          <p:cNvPr id="1152" name="n行m列のDataFrameは，同じ形(n行m列)のndarrayへ変換可能  → dfをDataFrameとして「df.values」で可能"/>
          <p:cNvSpPr txBox="1"/>
          <p:nvPr>
            <p:ph type="body" sz="quarter" idx="4294967295"/>
          </p:nvPr>
        </p:nvSpPr>
        <p:spPr>
          <a:xfrm>
            <a:off x="952500" y="1193800"/>
            <a:ext cx="11531852" cy="1497230"/>
          </a:xfrm>
          <a:prstGeom prst="rect">
            <a:avLst/>
          </a:prstGeom>
        </p:spPr>
        <p:txBody>
          <a:bodyPr anchor="t"/>
          <a:lstStyle/>
          <a:p>
            <a:pPr marL="518583" indent="-518583">
              <a:spcBef>
                <a:spcPts val="1000"/>
              </a:spcBef>
              <a:defRPr sz="2800"/>
            </a:pPr>
            <a:r>
              <a:t>n行m列のDataFrameは，同じ形(n行m列)のndarrayへ変換可能</a:t>
            </a:r>
            <a:br/>
            <a:r>
              <a:t>　→ dfをDataFrameとして「</a:t>
            </a:r>
            <a:r>
              <a:rPr>
                <a:latin typeface="ヒラギノ角ゴ ProN W6"/>
                <a:ea typeface="ヒラギノ角ゴ ProN W6"/>
                <a:cs typeface="ヒラギノ角ゴ ProN W6"/>
                <a:sym typeface="ヒラギノ角ゴ ProN W6"/>
              </a:rPr>
              <a:t>df.values</a:t>
            </a:r>
            <a:r>
              <a:t>」で可能</a:t>
            </a:r>
          </a:p>
        </p:txBody>
      </p:sp>
      <p:pic>
        <p:nvPicPr>
          <p:cNvPr id="1153" name="スクリーンショット 2019-05-15 4.37.42.png" descr="スクリーンショット 2019-05-15 4.37.42.png"/>
          <p:cNvPicPr>
            <a:picLocks noChangeAspect="1"/>
          </p:cNvPicPr>
          <p:nvPr/>
        </p:nvPicPr>
        <p:blipFill>
          <a:blip r:embed="rId2">
            <a:extLst/>
          </a:blip>
          <a:srcRect l="0" t="0" r="0" b="53819"/>
          <a:stretch>
            <a:fillRect/>
          </a:stretch>
        </p:blipFill>
        <p:spPr>
          <a:xfrm>
            <a:off x="2057400" y="2617544"/>
            <a:ext cx="8890000" cy="3202527"/>
          </a:xfrm>
          <a:prstGeom prst="rect">
            <a:avLst/>
          </a:prstGeom>
          <a:ln w="12700">
            <a:miter lim="400000"/>
          </a:ln>
        </p:spPr>
      </p:pic>
      <p:sp>
        <p:nvSpPr>
          <p:cNvPr id="1154" name="四角形"/>
          <p:cNvSpPr/>
          <p:nvPr/>
        </p:nvSpPr>
        <p:spPr>
          <a:xfrm>
            <a:off x="3423111" y="3672463"/>
            <a:ext cx="1523441" cy="1986646"/>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155" name="longitudeと…"/>
          <p:cNvSpPr/>
          <p:nvPr/>
        </p:nvSpPr>
        <p:spPr>
          <a:xfrm>
            <a:off x="208897" y="3515969"/>
            <a:ext cx="3282157" cy="17776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64" y="0"/>
                </a:moveTo>
                <a:cubicBezTo>
                  <a:pt x="118" y="0"/>
                  <a:pt x="0" y="217"/>
                  <a:pt x="0" y="487"/>
                </a:cubicBezTo>
                <a:lnTo>
                  <a:pt x="0" y="21108"/>
                </a:lnTo>
                <a:cubicBezTo>
                  <a:pt x="0" y="21378"/>
                  <a:pt x="118" y="21600"/>
                  <a:pt x="264" y="21600"/>
                </a:cubicBezTo>
                <a:lnTo>
                  <a:pt x="18622" y="21600"/>
                </a:lnTo>
                <a:cubicBezTo>
                  <a:pt x="18769" y="21600"/>
                  <a:pt x="18889" y="21378"/>
                  <a:pt x="18889" y="21108"/>
                </a:cubicBezTo>
                <a:lnTo>
                  <a:pt x="18889" y="15582"/>
                </a:lnTo>
                <a:lnTo>
                  <a:pt x="21600" y="14241"/>
                </a:lnTo>
                <a:lnTo>
                  <a:pt x="18889" y="12900"/>
                </a:lnTo>
                <a:lnTo>
                  <a:pt x="18889" y="487"/>
                </a:lnTo>
                <a:cubicBezTo>
                  <a:pt x="18889" y="217"/>
                  <a:pt x="18769" y="0"/>
                  <a:pt x="18622" y="0"/>
                </a:cubicBezTo>
                <a:lnTo>
                  <a:pt x="264"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1800">
                <a:solidFill>
                  <a:schemeClr val="accent5">
                    <a:hueOff val="-82419"/>
                    <a:satOff val="-9513"/>
                    <a:lumOff val="-16343"/>
                  </a:schemeClr>
                </a:solidFill>
              </a:defRPr>
            </a:pPr>
            <a:r>
              <a:t>longitudeと</a:t>
            </a:r>
          </a:p>
          <a:p>
            <a:pPr>
              <a:defRPr sz="1800">
                <a:solidFill>
                  <a:schemeClr val="accent5">
                    <a:hueOff val="-82419"/>
                    <a:satOff val="-9513"/>
                    <a:lumOff val="-16343"/>
                  </a:schemeClr>
                </a:solidFill>
              </a:defRPr>
            </a:pPr>
            <a:r>
              <a:t>latitudeを選択し</a:t>
            </a:r>
          </a:p>
          <a:p>
            <a:pPr>
              <a:defRPr sz="1800">
                <a:solidFill>
                  <a:schemeClr val="accent5">
                    <a:hueOff val="-82419"/>
                    <a:satOff val="-9513"/>
                    <a:lumOff val="-16343"/>
                  </a:schemeClr>
                </a:solidFill>
              </a:defRPr>
            </a:pPr>
            <a:r>
              <a:t>ndarrayに変換したい</a:t>
            </a:r>
          </a:p>
        </p:txBody>
      </p:sp>
      <p:pic>
        <p:nvPicPr>
          <p:cNvPr id="1156" name="スクリーンショット 2019-05-15 4.37.42.png" descr="スクリーンショット 2019-05-15 4.37.42.png"/>
          <p:cNvPicPr>
            <a:picLocks noChangeAspect="1"/>
          </p:cNvPicPr>
          <p:nvPr/>
        </p:nvPicPr>
        <p:blipFill>
          <a:blip r:embed="rId2">
            <a:extLst/>
          </a:blip>
          <a:srcRect l="0" t="72904" r="0" b="0"/>
          <a:stretch>
            <a:fillRect/>
          </a:stretch>
        </p:blipFill>
        <p:spPr>
          <a:xfrm>
            <a:off x="2057400" y="5897111"/>
            <a:ext cx="8890000" cy="1879025"/>
          </a:xfrm>
          <a:prstGeom prst="rect">
            <a:avLst/>
          </a:prstGeom>
          <a:ln w="12700">
            <a:miter lim="400000"/>
          </a:ln>
        </p:spPr>
      </p:pic>
      <p:sp>
        <p:nvSpPr>
          <p:cNvPr id="1157" name="5行2列のndarray"/>
          <p:cNvSpPr/>
          <p:nvPr/>
        </p:nvSpPr>
        <p:spPr>
          <a:xfrm>
            <a:off x="6025017" y="6739597"/>
            <a:ext cx="3188097" cy="9640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54" y="10947"/>
                </a:lnTo>
                <a:lnTo>
                  <a:pt x="2154" y="20702"/>
                </a:lnTo>
                <a:cubicBezTo>
                  <a:pt x="2154" y="21199"/>
                  <a:pt x="2275" y="21600"/>
                  <a:pt x="2425" y="21600"/>
                </a:cubicBezTo>
                <a:lnTo>
                  <a:pt x="21326" y="21600"/>
                </a:lnTo>
                <a:cubicBezTo>
                  <a:pt x="21476" y="21600"/>
                  <a:pt x="21600" y="21199"/>
                  <a:pt x="21600" y="20702"/>
                </a:cubicBezTo>
                <a:lnTo>
                  <a:pt x="21600" y="7532"/>
                </a:lnTo>
                <a:cubicBezTo>
                  <a:pt x="21600" y="7034"/>
                  <a:pt x="21476" y="6634"/>
                  <a:pt x="21326" y="6634"/>
                </a:cubicBezTo>
                <a:lnTo>
                  <a:pt x="3549" y="6634"/>
                </a:lnTo>
                <a:lnTo>
                  <a:pt x="0"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1800">
                <a:solidFill>
                  <a:schemeClr val="accent5">
                    <a:hueOff val="-82419"/>
                    <a:satOff val="-9513"/>
                    <a:lumOff val="-16343"/>
                  </a:schemeClr>
                </a:solidFill>
              </a:defRPr>
            </a:lvl1pPr>
          </a:lstStyle>
          <a:p>
            <a:pPr/>
            <a:r>
              <a:t>5行2列のndarray</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本講義で対象とする内容"/>
          <p:cNvSpPr txBox="1"/>
          <p:nvPr>
            <p:ph type="title"/>
          </p:nvPr>
        </p:nvSpPr>
        <p:spPr>
          <a:xfrm>
            <a:off x="952500" y="254000"/>
            <a:ext cx="11099800" cy="915324"/>
          </a:xfrm>
          <a:prstGeom prst="rect">
            <a:avLst/>
          </a:prstGeom>
        </p:spPr>
        <p:txBody>
          <a:bodyPr anchor="t"/>
          <a:lstStyle>
            <a:lvl1pPr algn="l">
              <a:defRPr sz="5000"/>
            </a:lvl1pPr>
          </a:lstStyle>
          <a:p>
            <a:pPr/>
            <a:r>
              <a:t>本講義で対象とする内容</a:t>
            </a:r>
          </a:p>
        </p:txBody>
      </p:sp>
      <p:sp>
        <p:nvSpPr>
          <p:cNvPr id="214" name="業界理解"/>
          <p:cNvSpPr/>
          <p:nvPr/>
        </p:nvSpPr>
        <p:spPr>
          <a:xfrm>
            <a:off x="2733859" y="3920726"/>
            <a:ext cx="2032001" cy="516479"/>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500">
                <a:solidFill>
                  <a:srgbClr val="FFFFFF"/>
                </a:solidFill>
              </a:defRPr>
            </a:lvl1pPr>
          </a:lstStyle>
          <a:p>
            <a:pPr/>
            <a:r>
              <a:t>業界理解</a:t>
            </a:r>
          </a:p>
        </p:txBody>
      </p:sp>
      <p:sp>
        <p:nvSpPr>
          <p:cNvPr id="215" name="矢印"/>
          <p:cNvSpPr/>
          <p:nvPr/>
        </p:nvSpPr>
        <p:spPr>
          <a:xfrm rot="5400000">
            <a:off x="3598981" y="4275806"/>
            <a:ext cx="301756" cy="805733"/>
          </a:xfrm>
          <a:prstGeom prst="rightArrow">
            <a:avLst>
              <a:gd name="adj1" fmla="val 33151"/>
              <a:gd name="adj2" fmla="val 160701"/>
            </a:avLst>
          </a:prstGeom>
          <a:solidFill>
            <a:schemeClr val="accent4">
              <a:hueOff val="-1081314"/>
              <a:satOff val="4338"/>
              <a:lumOff val="-8931"/>
            </a:schemeClr>
          </a:solidFill>
          <a:ln w="12700">
            <a:miter lim="400000"/>
          </a:ln>
        </p:spPr>
        <p:txBody>
          <a:bodyPr lIns="50800" tIns="50800" rIns="50800" bIns="50800" anchor="ctr"/>
          <a:lstStyle/>
          <a:p>
            <a:pPr>
              <a:defRPr sz="2200">
                <a:solidFill>
                  <a:schemeClr val="accent4">
                    <a:hueOff val="-1081314"/>
                    <a:satOff val="4338"/>
                    <a:lumOff val="-8931"/>
                  </a:schemeClr>
                </a:solidFill>
                <a:latin typeface="+mn-lt"/>
                <a:ea typeface="+mn-ea"/>
                <a:cs typeface="+mn-cs"/>
                <a:sym typeface="ヒラギノ角ゴ ProN W3"/>
              </a:defRPr>
            </a:pPr>
          </a:p>
        </p:txBody>
      </p:sp>
      <p:sp>
        <p:nvSpPr>
          <p:cNvPr id="216" name="データ理解"/>
          <p:cNvSpPr/>
          <p:nvPr/>
        </p:nvSpPr>
        <p:spPr>
          <a:xfrm>
            <a:off x="2733859" y="4920140"/>
            <a:ext cx="2032001" cy="516479"/>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500">
                <a:solidFill>
                  <a:srgbClr val="FFFFFF"/>
                </a:solidFill>
              </a:defRPr>
            </a:lvl1pPr>
          </a:lstStyle>
          <a:p>
            <a:pPr/>
            <a:r>
              <a:t>データ理解</a:t>
            </a:r>
          </a:p>
        </p:txBody>
      </p:sp>
      <p:sp>
        <p:nvSpPr>
          <p:cNvPr id="217" name="矢印"/>
          <p:cNvSpPr/>
          <p:nvPr/>
        </p:nvSpPr>
        <p:spPr>
          <a:xfrm rot="5400000">
            <a:off x="3598981" y="5275220"/>
            <a:ext cx="301756" cy="805733"/>
          </a:xfrm>
          <a:prstGeom prst="rightArrow">
            <a:avLst>
              <a:gd name="adj1" fmla="val 33151"/>
              <a:gd name="adj2" fmla="val 160701"/>
            </a:avLst>
          </a:prstGeom>
          <a:solidFill>
            <a:schemeClr val="accent4">
              <a:hueOff val="-1081314"/>
              <a:satOff val="4338"/>
              <a:lumOff val="-8931"/>
            </a:schemeClr>
          </a:solidFill>
          <a:ln w="12700">
            <a:miter lim="400000"/>
          </a:ln>
        </p:spPr>
        <p:txBody>
          <a:bodyPr lIns="50800" tIns="50800" rIns="50800" bIns="50800" anchor="ctr"/>
          <a:lstStyle/>
          <a:p>
            <a:pPr>
              <a:defRPr sz="2200">
                <a:solidFill>
                  <a:schemeClr val="accent4">
                    <a:hueOff val="-1081314"/>
                    <a:satOff val="4338"/>
                    <a:lumOff val="-8931"/>
                  </a:schemeClr>
                </a:solidFill>
                <a:latin typeface="+mn-lt"/>
                <a:ea typeface="+mn-ea"/>
                <a:cs typeface="+mn-cs"/>
                <a:sym typeface="ヒラギノ角ゴ ProN W3"/>
              </a:defRPr>
            </a:pPr>
          </a:p>
        </p:txBody>
      </p:sp>
      <p:sp>
        <p:nvSpPr>
          <p:cNvPr id="218" name="データ前処理"/>
          <p:cNvSpPr/>
          <p:nvPr/>
        </p:nvSpPr>
        <p:spPr>
          <a:xfrm>
            <a:off x="2733859" y="5919554"/>
            <a:ext cx="2032001" cy="516479"/>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500">
                <a:solidFill>
                  <a:srgbClr val="FFFFFF"/>
                </a:solidFill>
              </a:defRPr>
            </a:lvl1pPr>
          </a:lstStyle>
          <a:p>
            <a:pPr/>
            <a:r>
              <a:t>データ前処理</a:t>
            </a:r>
          </a:p>
        </p:txBody>
      </p:sp>
      <p:sp>
        <p:nvSpPr>
          <p:cNvPr id="219" name="モデル構築"/>
          <p:cNvSpPr/>
          <p:nvPr/>
        </p:nvSpPr>
        <p:spPr>
          <a:xfrm>
            <a:off x="2733859" y="6918968"/>
            <a:ext cx="2032001" cy="516479"/>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500">
                <a:solidFill>
                  <a:srgbClr val="FFFFFF"/>
                </a:solidFill>
              </a:defRPr>
            </a:lvl1pPr>
          </a:lstStyle>
          <a:p>
            <a:pPr/>
            <a:r>
              <a:t>モデル構築</a:t>
            </a:r>
          </a:p>
        </p:txBody>
      </p:sp>
      <p:sp>
        <p:nvSpPr>
          <p:cNvPr id="220" name="矢印"/>
          <p:cNvSpPr/>
          <p:nvPr/>
        </p:nvSpPr>
        <p:spPr>
          <a:xfrm rot="5400000">
            <a:off x="3598981" y="6274634"/>
            <a:ext cx="301756" cy="805733"/>
          </a:xfrm>
          <a:prstGeom prst="rightArrow">
            <a:avLst>
              <a:gd name="adj1" fmla="val 33151"/>
              <a:gd name="adj2" fmla="val 160701"/>
            </a:avLst>
          </a:prstGeom>
          <a:solidFill>
            <a:schemeClr val="accent4">
              <a:hueOff val="-1081314"/>
              <a:satOff val="4338"/>
              <a:lumOff val="-8931"/>
            </a:schemeClr>
          </a:solidFill>
          <a:ln w="12700">
            <a:miter lim="400000"/>
          </a:ln>
        </p:spPr>
        <p:txBody>
          <a:bodyPr lIns="50800" tIns="50800" rIns="50800" bIns="50800" anchor="ctr"/>
          <a:lstStyle/>
          <a:p>
            <a:pPr>
              <a:defRPr sz="2200">
                <a:solidFill>
                  <a:schemeClr val="accent4">
                    <a:hueOff val="-1081314"/>
                    <a:satOff val="4338"/>
                    <a:lumOff val="-8931"/>
                  </a:schemeClr>
                </a:solidFill>
                <a:latin typeface="+mn-lt"/>
                <a:ea typeface="+mn-ea"/>
                <a:cs typeface="+mn-cs"/>
                <a:sym typeface="ヒラギノ角ゴ ProN W3"/>
              </a:defRPr>
            </a:pPr>
          </a:p>
        </p:txBody>
      </p:sp>
      <p:sp>
        <p:nvSpPr>
          <p:cNvPr id="221" name="効果検証"/>
          <p:cNvSpPr/>
          <p:nvPr/>
        </p:nvSpPr>
        <p:spPr>
          <a:xfrm>
            <a:off x="2733859" y="7918382"/>
            <a:ext cx="2032001" cy="516479"/>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500">
                <a:solidFill>
                  <a:srgbClr val="FFFFFF"/>
                </a:solidFill>
              </a:defRPr>
            </a:lvl1pPr>
          </a:lstStyle>
          <a:p>
            <a:pPr/>
            <a:r>
              <a:t>効果検証</a:t>
            </a:r>
          </a:p>
        </p:txBody>
      </p:sp>
      <p:sp>
        <p:nvSpPr>
          <p:cNvPr id="222" name="矢印"/>
          <p:cNvSpPr/>
          <p:nvPr/>
        </p:nvSpPr>
        <p:spPr>
          <a:xfrm rot="5400000">
            <a:off x="3598981" y="7274048"/>
            <a:ext cx="301756" cy="805732"/>
          </a:xfrm>
          <a:prstGeom prst="rightArrow">
            <a:avLst>
              <a:gd name="adj1" fmla="val 33151"/>
              <a:gd name="adj2" fmla="val 160701"/>
            </a:avLst>
          </a:prstGeom>
          <a:solidFill>
            <a:schemeClr val="accent4">
              <a:hueOff val="-1081314"/>
              <a:satOff val="4338"/>
              <a:lumOff val="-8931"/>
            </a:schemeClr>
          </a:solidFill>
          <a:ln w="12700">
            <a:miter lim="400000"/>
          </a:ln>
        </p:spPr>
        <p:txBody>
          <a:bodyPr lIns="50800" tIns="50800" rIns="50800" bIns="50800" anchor="ctr"/>
          <a:lstStyle/>
          <a:p>
            <a:pPr>
              <a:defRPr sz="2200">
                <a:solidFill>
                  <a:schemeClr val="accent4">
                    <a:hueOff val="-1081314"/>
                    <a:satOff val="4338"/>
                    <a:lumOff val="-8931"/>
                  </a:schemeClr>
                </a:solidFill>
                <a:latin typeface="+mn-lt"/>
                <a:ea typeface="+mn-ea"/>
                <a:cs typeface="+mn-cs"/>
                <a:sym typeface="ヒラギノ角ゴ ProN W3"/>
              </a:defRPr>
            </a:pPr>
          </a:p>
        </p:txBody>
      </p:sp>
      <p:sp>
        <p:nvSpPr>
          <p:cNvPr id="223" name="施策実装"/>
          <p:cNvSpPr/>
          <p:nvPr/>
        </p:nvSpPr>
        <p:spPr>
          <a:xfrm>
            <a:off x="2733859" y="8917795"/>
            <a:ext cx="2032001" cy="516479"/>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500">
                <a:solidFill>
                  <a:srgbClr val="FFFFFF"/>
                </a:solidFill>
              </a:defRPr>
            </a:lvl1pPr>
          </a:lstStyle>
          <a:p>
            <a:pPr/>
            <a:r>
              <a:t>施策実装</a:t>
            </a:r>
          </a:p>
        </p:txBody>
      </p:sp>
      <p:sp>
        <p:nvSpPr>
          <p:cNvPr id="224" name="矢印"/>
          <p:cNvSpPr/>
          <p:nvPr/>
        </p:nvSpPr>
        <p:spPr>
          <a:xfrm rot="5400000">
            <a:off x="3598981" y="8273462"/>
            <a:ext cx="301756" cy="805733"/>
          </a:xfrm>
          <a:prstGeom prst="rightArrow">
            <a:avLst>
              <a:gd name="adj1" fmla="val 33151"/>
              <a:gd name="adj2" fmla="val 160701"/>
            </a:avLst>
          </a:prstGeom>
          <a:solidFill>
            <a:schemeClr val="accent4">
              <a:hueOff val="-1081314"/>
              <a:satOff val="4338"/>
              <a:lumOff val="-8931"/>
            </a:schemeClr>
          </a:solidFill>
          <a:ln w="12700">
            <a:miter lim="400000"/>
          </a:ln>
        </p:spPr>
        <p:txBody>
          <a:bodyPr lIns="50800" tIns="50800" rIns="50800" bIns="50800" anchor="ctr"/>
          <a:lstStyle/>
          <a:p>
            <a:pPr>
              <a:defRPr sz="2200">
                <a:solidFill>
                  <a:schemeClr val="accent4">
                    <a:hueOff val="-1081314"/>
                    <a:satOff val="4338"/>
                    <a:lumOff val="-8931"/>
                  </a:schemeClr>
                </a:solidFill>
                <a:latin typeface="+mn-lt"/>
                <a:ea typeface="+mn-ea"/>
                <a:cs typeface="+mn-cs"/>
                <a:sym typeface="ヒラギノ角ゴ ProN W3"/>
              </a:defRPr>
            </a:pPr>
          </a:p>
        </p:txBody>
      </p:sp>
      <p:sp>
        <p:nvSpPr>
          <p:cNvPr id="225" name="「Python入門」「Pandas入門」「Matplotlib入門」「Numpy入門」の計4章を対象に，この順番で講義を進めます"/>
          <p:cNvSpPr txBox="1"/>
          <p:nvPr>
            <p:ph type="body" sz="quarter" idx="4294967295"/>
          </p:nvPr>
        </p:nvSpPr>
        <p:spPr>
          <a:xfrm>
            <a:off x="952500" y="1193800"/>
            <a:ext cx="11622883" cy="1705441"/>
          </a:xfrm>
          <a:prstGeom prst="rect">
            <a:avLst/>
          </a:prstGeom>
        </p:spPr>
        <p:txBody>
          <a:bodyPr anchor="t"/>
          <a:lstStyle>
            <a:lvl1pPr>
              <a:defRPr sz="2800"/>
            </a:lvl1pPr>
          </a:lstStyle>
          <a:p>
            <a:pPr/>
            <a:r>
              <a:t>「Python入門」「Pandas入門」「Matplotlib入門」「Numpy入門」の計4章を対象に，この順番で講義を進めます</a:t>
            </a:r>
          </a:p>
        </p:txBody>
      </p:sp>
      <p:sp>
        <p:nvSpPr>
          <p:cNvPr id="226" name="Pandas，Matplotlib"/>
          <p:cNvSpPr txBox="1"/>
          <p:nvPr/>
        </p:nvSpPr>
        <p:spPr>
          <a:xfrm>
            <a:off x="5892843" y="4949779"/>
            <a:ext cx="3790494"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4200"/>
              </a:spcBef>
              <a:defRPr sz="2800">
                <a:solidFill>
                  <a:schemeClr val="accent2">
                    <a:hueOff val="258623"/>
                    <a:satOff val="16006"/>
                    <a:lumOff val="-25223"/>
                  </a:schemeClr>
                </a:solidFill>
              </a:defRPr>
            </a:lvl1pPr>
          </a:lstStyle>
          <a:p>
            <a:pPr/>
            <a:r>
              <a:t>Pandas，Matplotlib</a:t>
            </a:r>
          </a:p>
        </p:txBody>
      </p:sp>
      <p:sp>
        <p:nvSpPr>
          <p:cNvPr id="227" name="Numpy"/>
          <p:cNvSpPr txBox="1"/>
          <p:nvPr/>
        </p:nvSpPr>
        <p:spPr>
          <a:xfrm>
            <a:off x="5900720" y="6948607"/>
            <a:ext cx="1479805"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4200"/>
              </a:spcBef>
              <a:defRPr sz="2800">
                <a:solidFill>
                  <a:schemeClr val="accent2">
                    <a:hueOff val="258623"/>
                    <a:satOff val="16006"/>
                    <a:lumOff val="-25223"/>
                  </a:schemeClr>
                </a:solidFill>
              </a:defRPr>
            </a:lvl1pPr>
          </a:lstStyle>
          <a:p>
            <a:pPr/>
            <a:r>
              <a:t>Numpy</a:t>
            </a:r>
          </a:p>
        </p:txBody>
      </p:sp>
      <p:sp>
        <p:nvSpPr>
          <p:cNvPr id="228" name="Pandas"/>
          <p:cNvSpPr txBox="1"/>
          <p:nvPr/>
        </p:nvSpPr>
        <p:spPr>
          <a:xfrm>
            <a:off x="5880806" y="5949193"/>
            <a:ext cx="1519632"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4200"/>
              </a:spcBef>
              <a:defRPr sz="2800">
                <a:solidFill>
                  <a:schemeClr val="accent2">
                    <a:hueOff val="258623"/>
                    <a:satOff val="16006"/>
                    <a:lumOff val="-25223"/>
                  </a:schemeClr>
                </a:solidFill>
              </a:defRPr>
            </a:lvl1pPr>
          </a:lstStyle>
          <a:p>
            <a:pPr/>
            <a:r>
              <a:t>Pandas</a:t>
            </a:r>
          </a:p>
        </p:txBody>
      </p:sp>
      <p:sp>
        <p:nvSpPr>
          <p:cNvPr id="229" name="角丸四角形"/>
          <p:cNvSpPr/>
          <p:nvPr/>
        </p:nvSpPr>
        <p:spPr>
          <a:xfrm>
            <a:off x="5566564" y="4848809"/>
            <a:ext cx="4443051" cy="2724084"/>
          </a:xfrm>
          <a:prstGeom prst="roundRect">
            <a:avLst>
              <a:gd name="adj" fmla="val 6993"/>
            </a:avLst>
          </a:prstGeom>
          <a:ln w="50800">
            <a:solidFill>
              <a:schemeClr val="accent2">
                <a:hueOff val="167855"/>
                <a:satOff val="17755"/>
                <a:lumOff val="-16671"/>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230" name="Python"/>
          <p:cNvSpPr txBox="1"/>
          <p:nvPr/>
        </p:nvSpPr>
        <p:spPr>
          <a:xfrm>
            <a:off x="5603144" y="4164520"/>
            <a:ext cx="1798512" cy="552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1000"/>
              </a:spcBef>
              <a:defRPr sz="3500">
                <a:solidFill>
                  <a:schemeClr val="accent2">
                    <a:hueOff val="167855"/>
                    <a:satOff val="17755"/>
                    <a:lumOff val="-16671"/>
                  </a:schemeClr>
                </a:solidFill>
              </a:defRPr>
            </a:lvl1pPr>
          </a:lstStyle>
          <a:p>
            <a:pPr/>
            <a:r>
              <a:t>Python</a:t>
            </a:r>
          </a:p>
        </p:txBody>
      </p:sp>
      <p:sp>
        <p:nvSpPr>
          <p:cNvPr id="231" name="矢印"/>
          <p:cNvSpPr/>
          <p:nvPr/>
        </p:nvSpPr>
        <p:spPr>
          <a:xfrm>
            <a:off x="4869744" y="4949780"/>
            <a:ext cx="919214" cy="457200"/>
          </a:xfrm>
          <a:prstGeom prst="rightArrow">
            <a:avLst>
              <a:gd name="adj1" fmla="val 33705"/>
              <a:gd name="adj2" fmla="val 100357"/>
            </a:avLst>
          </a:prstGeom>
          <a:solidFill>
            <a:schemeClr val="accent2">
              <a:hueOff val="258623"/>
              <a:satOff val="16006"/>
              <a:lumOff val="-25223"/>
            </a:schemeClr>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232" name="矢印"/>
          <p:cNvSpPr/>
          <p:nvPr/>
        </p:nvSpPr>
        <p:spPr>
          <a:xfrm>
            <a:off x="4869744" y="5982250"/>
            <a:ext cx="919214" cy="457201"/>
          </a:xfrm>
          <a:prstGeom prst="rightArrow">
            <a:avLst>
              <a:gd name="adj1" fmla="val 33705"/>
              <a:gd name="adj2" fmla="val 100357"/>
            </a:avLst>
          </a:prstGeom>
          <a:solidFill>
            <a:schemeClr val="accent2">
              <a:hueOff val="258623"/>
              <a:satOff val="16006"/>
              <a:lumOff val="-25223"/>
            </a:schemeClr>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233" name="矢印"/>
          <p:cNvSpPr/>
          <p:nvPr/>
        </p:nvSpPr>
        <p:spPr>
          <a:xfrm>
            <a:off x="4869744" y="6948607"/>
            <a:ext cx="919214" cy="457201"/>
          </a:xfrm>
          <a:prstGeom prst="rightArrow">
            <a:avLst>
              <a:gd name="adj1" fmla="val 33705"/>
              <a:gd name="adj2" fmla="val 100357"/>
            </a:avLst>
          </a:prstGeom>
          <a:solidFill>
            <a:schemeClr val="accent2">
              <a:hueOff val="258623"/>
              <a:satOff val="16006"/>
              <a:lumOff val="-25223"/>
            </a:schemeClr>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234" name="各工程と対象ライブラリの対応"/>
          <p:cNvSpPr txBox="1"/>
          <p:nvPr/>
        </p:nvSpPr>
        <p:spPr>
          <a:xfrm>
            <a:off x="1766215" y="3181383"/>
            <a:ext cx="50927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1000"/>
              </a:spcBef>
              <a:defRPr sz="2800"/>
            </a:lvl1pPr>
          </a:lstStyle>
          <a:p>
            <a:pPr/>
            <a:r>
              <a:t>各工程と対象ライブラリの対応</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以下は本講義で対象外とします"/>
          <p:cNvSpPr txBox="1"/>
          <p:nvPr>
            <p:ph type="title"/>
          </p:nvPr>
        </p:nvSpPr>
        <p:spPr>
          <a:xfrm>
            <a:off x="952500" y="254000"/>
            <a:ext cx="11099800" cy="915324"/>
          </a:xfrm>
          <a:prstGeom prst="rect">
            <a:avLst/>
          </a:prstGeom>
        </p:spPr>
        <p:txBody>
          <a:bodyPr anchor="t"/>
          <a:lstStyle>
            <a:lvl1pPr algn="l">
              <a:defRPr sz="5000"/>
            </a:lvl1pPr>
          </a:lstStyle>
          <a:p>
            <a:pPr/>
            <a:r>
              <a:t>以下は本講義で対象外とします</a:t>
            </a:r>
          </a:p>
        </p:txBody>
      </p:sp>
      <p:pic>
        <p:nvPicPr>
          <p:cNvPr id="237" name="スクリーンショット 2019-05-03 2.01.41.png" descr="スクリーンショット 2019-05-03 2.01.41.png"/>
          <p:cNvPicPr>
            <a:picLocks noChangeAspect="1"/>
          </p:cNvPicPr>
          <p:nvPr/>
        </p:nvPicPr>
        <p:blipFill>
          <a:blip r:embed="rId2">
            <a:extLst/>
          </a:blip>
          <a:srcRect l="0" t="5954" r="0" b="60011"/>
          <a:stretch>
            <a:fillRect/>
          </a:stretch>
        </p:blipFill>
        <p:spPr>
          <a:xfrm>
            <a:off x="2138036" y="3237600"/>
            <a:ext cx="3810001" cy="3553254"/>
          </a:xfrm>
          <a:prstGeom prst="rect">
            <a:avLst/>
          </a:prstGeom>
          <a:ln w="12700">
            <a:miter lim="400000"/>
          </a:ln>
        </p:spPr>
      </p:pic>
      <p:pic>
        <p:nvPicPr>
          <p:cNvPr id="238" name="スクリーンショット 2019-05-03 2.01.41.png" descr="スクリーンショット 2019-05-03 2.01.41.png"/>
          <p:cNvPicPr>
            <a:picLocks noChangeAspect="1"/>
          </p:cNvPicPr>
          <p:nvPr/>
        </p:nvPicPr>
        <p:blipFill>
          <a:blip r:embed="rId2">
            <a:extLst/>
          </a:blip>
          <a:srcRect l="0" t="40895" r="0" b="0"/>
          <a:stretch>
            <a:fillRect/>
          </a:stretch>
        </p:blipFill>
        <p:spPr>
          <a:xfrm>
            <a:off x="7928897" y="3234488"/>
            <a:ext cx="3810001" cy="6170767"/>
          </a:xfrm>
          <a:prstGeom prst="rect">
            <a:avLst/>
          </a:prstGeom>
          <a:ln w="12700">
            <a:miter lim="400000"/>
          </a:ln>
        </p:spPr>
      </p:pic>
      <p:sp>
        <p:nvSpPr>
          <p:cNvPr id="239" name="四角形"/>
          <p:cNvSpPr/>
          <p:nvPr/>
        </p:nvSpPr>
        <p:spPr>
          <a:xfrm>
            <a:off x="7977806" y="3835807"/>
            <a:ext cx="3712182" cy="386629"/>
          </a:xfrm>
          <a:prstGeom prst="rect">
            <a:avLst/>
          </a:prstGeom>
          <a:ln w="38100">
            <a:solidFill>
              <a:schemeClr val="accent1">
                <a:lumOff val="-13575"/>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240" name="四角形"/>
          <p:cNvSpPr/>
          <p:nvPr/>
        </p:nvSpPr>
        <p:spPr>
          <a:xfrm>
            <a:off x="2186946" y="4851807"/>
            <a:ext cx="3712182" cy="1777186"/>
          </a:xfrm>
          <a:prstGeom prst="rect">
            <a:avLst/>
          </a:prstGeom>
          <a:ln w="38100">
            <a:solidFill>
              <a:schemeClr val="accent1">
                <a:lumOff val="-13575"/>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241" name="機械学習の理解に必要な数学の基礎知識が学べる…"/>
          <p:cNvSpPr/>
          <p:nvPr/>
        </p:nvSpPr>
        <p:spPr>
          <a:xfrm>
            <a:off x="859901" y="6608174"/>
            <a:ext cx="6181329" cy="20982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33" y="0"/>
                </a:moveTo>
                <a:lnTo>
                  <a:pt x="11514" y="5855"/>
                </a:lnTo>
                <a:lnTo>
                  <a:pt x="777" y="5855"/>
                </a:lnTo>
                <a:cubicBezTo>
                  <a:pt x="348" y="5855"/>
                  <a:pt x="0" y="6880"/>
                  <a:pt x="0" y="8142"/>
                </a:cubicBezTo>
                <a:lnTo>
                  <a:pt x="0" y="19312"/>
                </a:lnTo>
                <a:cubicBezTo>
                  <a:pt x="0" y="20575"/>
                  <a:pt x="348" y="21600"/>
                  <a:pt x="777" y="21600"/>
                </a:cubicBezTo>
                <a:lnTo>
                  <a:pt x="20823" y="21600"/>
                </a:lnTo>
                <a:cubicBezTo>
                  <a:pt x="21252" y="21600"/>
                  <a:pt x="21600" y="20575"/>
                  <a:pt x="21600" y="19312"/>
                </a:cubicBezTo>
                <a:lnTo>
                  <a:pt x="21600" y="8142"/>
                </a:lnTo>
                <a:cubicBezTo>
                  <a:pt x="21600" y="6880"/>
                  <a:pt x="21252" y="5855"/>
                  <a:pt x="20823" y="5855"/>
                </a:cubicBezTo>
                <a:lnTo>
                  <a:pt x="14555" y="5855"/>
                </a:lnTo>
                <a:lnTo>
                  <a:pt x="13033" y="0"/>
                </a:lnTo>
                <a:close/>
              </a:path>
            </a:pathLst>
          </a:custGeom>
          <a:solidFill>
            <a:schemeClr val="accent1">
              <a:lumOff val="-135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2000">
                <a:solidFill>
                  <a:srgbClr val="FFFFFF"/>
                </a:solidFill>
              </a:defRPr>
            </a:pPr>
            <a:r>
              <a:t>機械学習の理解に必要な数学の基礎知識が学べる</a:t>
            </a:r>
          </a:p>
          <a:p>
            <a:pPr>
              <a:defRPr sz="2000">
                <a:solidFill>
                  <a:srgbClr val="FFFFFF"/>
                </a:solidFill>
              </a:defRPr>
            </a:pPr>
            <a:r>
              <a:t>Pythonを使わないので対象外</a:t>
            </a:r>
          </a:p>
        </p:txBody>
      </p:sp>
      <p:sp>
        <p:nvSpPr>
          <p:cNvPr id="242" name="機械学習の理解に必要な数学の基礎知識が学べる…"/>
          <p:cNvSpPr/>
          <p:nvPr/>
        </p:nvSpPr>
        <p:spPr>
          <a:xfrm>
            <a:off x="859901" y="4183268"/>
            <a:ext cx="7110413" cy="45231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7743" y="14296"/>
                </a:lnTo>
                <a:lnTo>
                  <a:pt x="675" y="14296"/>
                </a:lnTo>
                <a:cubicBezTo>
                  <a:pt x="302" y="14296"/>
                  <a:pt x="0" y="14771"/>
                  <a:pt x="0" y="15357"/>
                </a:cubicBezTo>
                <a:lnTo>
                  <a:pt x="0" y="20539"/>
                </a:lnTo>
                <a:cubicBezTo>
                  <a:pt x="0" y="21124"/>
                  <a:pt x="302" y="21600"/>
                  <a:pt x="675" y="21600"/>
                </a:cubicBezTo>
                <a:lnTo>
                  <a:pt x="18102" y="21600"/>
                </a:lnTo>
                <a:cubicBezTo>
                  <a:pt x="18475" y="21600"/>
                  <a:pt x="18778" y="21124"/>
                  <a:pt x="18778" y="20539"/>
                </a:cubicBezTo>
                <a:lnTo>
                  <a:pt x="18778" y="15357"/>
                </a:lnTo>
                <a:cubicBezTo>
                  <a:pt x="18778" y="15282"/>
                  <a:pt x="18771" y="15208"/>
                  <a:pt x="18762" y="15137"/>
                </a:cubicBezTo>
                <a:lnTo>
                  <a:pt x="21600" y="0"/>
                </a:lnTo>
                <a:close/>
              </a:path>
            </a:pathLst>
          </a:custGeom>
          <a:solidFill>
            <a:schemeClr val="accent1">
              <a:lumOff val="-135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2000">
                <a:solidFill>
                  <a:srgbClr val="FFFFFF"/>
                </a:solidFill>
              </a:defRPr>
            </a:pPr>
            <a:r>
              <a:t>機械学習の理解に必要な数学の基礎知識が学べる</a:t>
            </a:r>
          </a:p>
          <a:p>
            <a:pPr>
              <a:defRPr sz="2000">
                <a:solidFill>
                  <a:srgbClr val="FFFFFF"/>
                </a:solidFill>
              </a:defRPr>
            </a:pPr>
            <a:r>
              <a:t>→ Pythonを使わないので対象外</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以下は本講義で対象外とします"/>
          <p:cNvSpPr txBox="1"/>
          <p:nvPr>
            <p:ph type="title"/>
          </p:nvPr>
        </p:nvSpPr>
        <p:spPr>
          <a:xfrm>
            <a:off x="952500" y="254000"/>
            <a:ext cx="11099800" cy="915324"/>
          </a:xfrm>
          <a:prstGeom prst="rect">
            <a:avLst/>
          </a:prstGeom>
        </p:spPr>
        <p:txBody>
          <a:bodyPr anchor="t"/>
          <a:lstStyle>
            <a:lvl1pPr algn="l">
              <a:defRPr sz="5000"/>
            </a:lvl1pPr>
          </a:lstStyle>
          <a:p>
            <a:pPr/>
            <a:r>
              <a:t>以下は本講義で対象外とします</a:t>
            </a:r>
          </a:p>
        </p:txBody>
      </p:sp>
      <p:pic>
        <p:nvPicPr>
          <p:cNvPr id="245" name="スクリーンショット 2019-05-03 2.01.41.png" descr="スクリーンショット 2019-05-03 2.01.41.png"/>
          <p:cNvPicPr>
            <a:picLocks noChangeAspect="1"/>
          </p:cNvPicPr>
          <p:nvPr/>
        </p:nvPicPr>
        <p:blipFill>
          <a:blip r:embed="rId2">
            <a:extLst/>
          </a:blip>
          <a:srcRect l="0" t="5954" r="0" b="60011"/>
          <a:stretch>
            <a:fillRect/>
          </a:stretch>
        </p:blipFill>
        <p:spPr>
          <a:xfrm>
            <a:off x="2138036" y="3237600"/>
            <a:ext cx="3810001" cy="3553254"/>
          </a:xfrm>
          <a:prstGeom prst="rect">
            <a:avLst/>
          </a:prstGeom>
          <a:ln w="12700">
            <a:miter lim="400000"/>
          </a:ln>
        </p:spPr>
      </p:pic>
      <p:pic>
        <p:nvPicPr>
          <p:cNvPr id="246" name="スクリーンショット 2019-05-03 2.01.41.png" descr="スクリーンショット 2019-05-03 2.01.41.png"/>
          <p:cNvPicPr>
            <a:picLocks noChangeAspect="1"/>
          </p:cNvPicPr>
          <p:nvPr/>
        </p:nvPicPr>
        <p:blipFill>
          <a:blip r:embed="rId2">
            <a:extLst/>
          </a:blip>
          <a:srcRect l="0" t="40895" r="0" b="0"/>
          <a:stretch>
            <a:fillRect/>
          </a:stretch>
        </p:blipFill>
        <p:spPr>
          <a:xfrm>
            <a:off x="7928897" y="3234488"/>
            <a:ext cx="3810001" cy="6170767"/>
          </a:xfrm>
          <a:prstGeom prst="rect">
            <a:avLst/>
          </a:prstGeom>
          <a:ln w="12700">
            <a:miter lim="400000"/>
          </a:ln>
        </p:spPr>
      </p:pic>
      <p:sp>
        <p:nvSpPr>
          <p:cNvPr id="247" name="四角形"/>
          <p:cNvSpPr/>
          <p:nvPr/>
        </p:nvSpPr>
        <p:spPr>
          <a:xfrm>
            <a:off x="7977806" y="4801007"/>
            <a:ext cx="3712182" cy="386629"/>
          </a:xfrm>
          <a:prstGeom prst="rect">
            <a:avLst/>
          </a:prstGeom>
          <a:ln w="38100">
            <a:solidFill>
              <a:schemeClr val="accent1">
                <a:lumOff val="-13575"/>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248" name="機械学習の各種手法を利用できるライブラリ…"/>
          <p:cNvSpPr/>
          <p:nvPr/>
        </p:nvSpPr>
        <p:spPr>
          <a:xfrm>
            <a:off x="859901" y="5145690"/>
            <a:ext cx="7121526" cy="35607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6834" y="12322"/>
                </a:lnTo>
                <a:lnTo>
                  <a:pt x="674" y="12322"/>
                </a:lnTo>
                <a:cubicBezTo>
                  <a:pt x="302" y="12322"/>
                  <a:pt x="0" y="12926"/>
                  <a:pt x="0" y="13670"/>
                </a:cubicBezTo>
                <a:lnTo>
                  <a:pt x="0" y="20252"/>
                </a:lnTo>
                <a:cubicBezTo>
                  <a:pt x="0" y="20996"/>
                  <a:pt x="302" y="21600"/>
                  <a:pt x="674" y="21600"/>
                </a:cubicBezTo>
                <a:lnTo>
                  <a:pt x="18074" y="21600"/>
                </a:lnTo>
                <a:cubicBezTo>
                  <a:pt x="18446" y="21600"/>
                  <a:pt x="18748" y="20996"/>
                  <a:pt x="18748" y="20252"/>
                </a:cubicBezTo>
                <a:lnTo>
                  <a:pt x="18748" y="18817"/>
                </a:lnTo>
                <a:lnTo>
                  <a:pt x="21600" y="0"/>
                </a:lnTo>
                <a:close/>
              </a:path>
            </a:pathLst>
          </a:custGeom>
          <a:solidFill>
            <a:schemeClr val="accent1">
              <a:lumOff val="-135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2000">
                <a:solidFill>
                  <a:srgbClr val="FFFFFF"/>
                </a:solidFill>
              </a:defRPr>
            </a:pPr>
            <a:r>
              <a:t>機械学習の各種手法を利用できるライブラリ</a:t>
            </a:r>
          </a:p>
          <a:p>
            <a:pPr>
              <a:defRPr sz="2000">
                <a:solidFill>
                  <a:srgbClr val="FFFFFF"/>
                </a:solidFill>
              </a:defRPr>
            </a:pPr>
            <a:r>
              <a:t>→ 機械学習の知識が必要なので対象外</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以下は本講義で対象外とします"/>
          <p:cNvSpPr txBox="1"/>
          <p:nvPr>
            <p:ph type="title"/>
          </p:nvPr>
        </p:nvSpPr>
        <p:spPr>
          <a:xfrm>
            <a:off x="952500" y="254000"/>
            <a:ext cx="11099800" cy="915324"/>
          </a:xfrm>
          <a:prstGeom prst="rect">
            <a:avLst/>
          </a:prstGeom>
        </p:spPr>
        <p:txBody>
          <a:bodyPr anchor="t"/>
          <a:lstStyle>
            <a:lvl1pPr algn="l">
              <a:defRPr sz="5000"/>
            </a:lvl1pPr>
          </a:lstStyle>
          <a:p>
            <a:pPr/>
            <a:r>
              <a:t>以下は本講義で対象外とします</a:t>
            </a:r>
          </a:p>
        </p:txBody>
      </p:sp>
      <p:pic>
        <p:nvPicPr>
          <p:cNvPr id="251" name="スクリーンショット 2019-05-03 2.01.41.png" descr="スクリーンショット 2019-05-03 2.01.41.png"/>
          <p:cNvPicPr>
            <a:picLocks noChangeAspect="1"/>
          </p:cNvPicPr>
          <p:nvPr/>
        </p:nvPicPr>
        <p:blipFill>
          <a:blip r:embed="rId2">
            <a:extLst/>
          </a:blip>
          <a:srcRect l="0" t="5954" r="0" b="60011"/>
          <a:stretch>
            <a:fillRect/>
          </a:stretch>
        </p:blipFill>
        <p:spPr>
          <a:xfrm>
            <a:off x="2138036" y="3237600"/>
            <a:ext cx="3810001" cy="3553254"/>
          </a:xfrm>
          <a:prstGeom prst="rect">
            <a:avLst/>
          </a:prstGeom>
          <a:ln w="12700">
            <a:miter lim="400000"/>
          </a:ln>
        </p:spPr>
      </p:pic>
      <p:pic>
        <p:nvPicPr>
          <p:cNvPr id="252" name="スクリーンショット 2019-05-03 2.01.41.png" descr="スクリーンショット 2019-05-03 2.01.41.png"/>
          <p:cNvPicPr>
            <a:picLocks noChangeAspect="1"/>
          </p:cNvPicPr>
          <p:nvPr/>
        </p:nvPicPr>
        <p:blipFill>
          <a:blip r:embed="rId2">
            <a:extLst/>
          </a:blip>
          <a:srcRect l="0" t="40895" r="0" b="0"/>
          <a:stretch>
            <a:fillRect/>
          </a:stretch>
        </p:blipFill>
        <p:spPr>
          <a:xfrm>
            <a:off x="7928897" y="3234488"/>
            <a:ext cx="3810001" cy="6170767"/>
          </a:xfrm>
          <a:prstGeom prst="rect">
            <a:avLst/>
          </a:prstGeom>
          <a:ln w="12700">
            <a:miter lim="400000"/>
          </a:ln>
        </p:spPr>
      </p:pic>
      <p:sp>
        <p:nvSpPr>
          <p:cNvPr id="253" name="四角形"/>
          <p:cNvSpPr/>
          <p:nvPr/>
        </p:nvSpPr>
        <p:spPr>
          <a:xfrm>
            <a:off x="7977806" y="5283607"/>
            <a:ext cx="3712182" cy="386629"/>
          </a:xfrm>
          <a:prstGeom prst="rect">
            <a:avLst/>
          </a:prstGeom>
          <a:ln w="38100">
            <a:solidFill>
              <a:schemeClr val="accent1">
                <a:lumOff val="-13575"/>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254" name="GPU※用の数値計算ライブラリ…"/>
          <p:cNvSpPr/>
          <p:nvPr/>
        </p:nvSpPr>
        <p:spPr>
          <a:xfrm>
            <a:off x="859901" y="5642181"/>
            <a:ext cx="7084219" cy="30642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6794" y="10818"/>
                </a:lnTo>
                <a:lnTo>
                  <a:pt x="678" y="10818"/>
                </a:lnTo>
                <a:cubicBezTo>
                  <a:pt x="304" y="10818"/>
                  <a:pt x="0" y="11520"/>
                  <a:pt x="0" y="12385"/>
                </a:cubicBezTo>
                <a:lnTo>
                  <a:pt x="0" y="20033"/>
                </a:lnTo>
                <a:cubicBezTo>
                  <a:pt x="0" y="20898"/>
                  <a:pt x="304" y="21600"/>
                  <a:pt x="678" y="21600"/>
                </a:cubicBezTo>
                <a:lnTo>
                  <a:pt x="18169" y="21600"/>
                </a:lnTo>
                <a:cubicBezTo>
                  <a:pt x="18543" y="21600"/>
                  <a:pt x="18847" y="20898"/>
                  <a:pt x="18847" y="20033"/>
                </a:cubicBezTo>
                <a:lnTo>
                  <a:pt x="18847" y="17972"/>
                </a:lnTo>
                <a:lnTo>
                  <a:pt x="21600" y="0"/>
                </a:lnTo>
                <a:close/>
              </a:path>
            </a:pathLst>
          </a:custGeom>
          <a:solidFill>
            <a:schemeClr val="accent1">
              <a:lumOff val="-135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2000">
                <a:solidFill>
                  <a:srgbClr val="FFFFFF"/>
                </a:solidFill>
              </a:defRPr>
            </a:pPr>
            <a:r>
              <a:t>GPU</a:t>
            </a:r>
            <a:r>
              <a:rPr baseline="31999"/>
              <a:t>※</a:t>
            </a:r>
            <a:r>
              <a:t>用の数値計算ライブラリ</a:t>
            </a:r>
          </a:p>
          <a:p>
            <a:pPr>
              <a:defRPr sz="2000">
                <a:solidFill>
                  <a:srgbClr val="FFFFFF"/>
                </a:solidFill>
              </a:defRPr>
            </a:pPr>
            <a:r>
              <a:t>→ 本講義ではGPUは利用しないため対象外</a:t>
            </a:r>
          </a:p>
        </p:txBody>
      </p:sp>
      <p:sp>
        <p:nvSpPr>
          <p:cNvPr id="255" name="※GPU：3D グラフィックスの描画や、画像処理を高速に計算できるように…"/>
          <p:cNvSpPr txBox="1"/>
          <p:nvPr/>
        </p:nvSpPr>
        <p:spPr>
          <a:xfrm>
            <a:off x="110825" y="9022936"/>
            <a:ext cx="7084220" cy="609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1600">
                <a:latin typeface="+mn-lt"/>
                <a:ea typeface="+mn-ea"/>
                <a:cs typeface="+mn-cs"/>
                <a:sym typeface="ヒラギノ角ゴ ProN W3"/>
              </a:defRPr>
            </a:pPr>
            <a:r>
              <a:t>※GPU：3D グラフィックスの描画や、画像処理を高速に計算できるように</a:t>
            </a:r>
          </a:p>
          <a:p>
            <a:pPr algn="l">
              <a:defRPr sz="1600">
                <a:latin typeface="+mn-lt"/>
                <a:ea typeface="+mn-ea"/>
                <a:cs typeface="+mn-cs"/>
                <a:sym typeface="ヒラギノ角ゴ ProN W3"/>
              </a:defRPr>
            </a:pPr>
            <a:r>
              <a:t>　　　　設計された演算装置．近年ディープラーニングの学習に多様される</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以下は本講義で対象外とします"/>
          <p:cNvSpPr txBox="1"/>
          <p:nvPr>
            <p:ph type="title"/>
          </p:nvPr>
        </p:nvSpPr>
        <p:spPr>
          <a:xfrm>
            <a:off x="952500" y="254000"/>
            <a:ext cx="11099800" cy="915324"/>
          </a:xfrm>
          <a:prstGeom prst="rect">
            <a:avLst/>
          </a:prstGeom>
        </p:spPr>
        <p:txBody>
          <a:bodyPr anchor="t"/>
          <a:lstStyle>
            <a:lvl1pPr algn="l">
              <a:defRPr sz="5000"/>
            </a:lvl1pPr>
          </a:lstStyle>
          <a:p>
            <a:pPr/>
            <a:r>
              <a:t>以下は本講義で対象外とします</a:t>
            </a:r>
          </a:p>
        </p:txBody>
      </p:sp>
      <p:pic>
        <p:nvPicPr>
          <p:cNvPr id="258" name="スクリーンショット 2019-05-03 2.01.41.png" descr="スクリーンショット 2019-05-03 2.01.41.png"/>
          <p:cNvPicPr>
            <a:picLocks noChangeAspect="1"/>
          </p:cNvPicPr>
          <p:nvPr/>
        </p:nvPicPr>
        <p:blipFill>
          <a:blip r:embed="rId2">
            <a:extLst/>
          </a:blip>
          <a:srcRect l="0" t="5954" r="0" b="60011"/>
          <a:stretch>
            <a:fillRect/>
          </a:stretch>
        </p:blipFill>
        <p:spPr>
          <a:xfrm>
            <a:off x="2138036" y="3237600"/>
            <a:ext cx="3810001" cy="3553254"/>
          </a:xfrm>
          <a:prstGeom prst="rect">
            <a:avLst/>
          </a:prstGeom>
          <a:ln w="12700">
            <a:miter lim="400000"/>
          </a:ln>
        </p:spPr>
      </p:pic>
      <p:pic>
        <p:nvPicPr>
          <p:cNvPr id="259" name="スクリーンショット 2019-05-03 2.01.41.png" descr="スクリーンショット 2019-05-03 2.01.41.png"/>
          <p:cNvPicPr>
            <a:picLocks noChangeAspect="1"/>
          </p:cNvPicPr>
          <p:nvPr/>
        </p:nvPicPr>
        <p:blipFill>
          <a:blip r:embed="rId2">
            <a:extLst/>
          </a:blip>
          <a:srcRect l="0" t="40895" r="0" b="0"/>
          <a:stretch>
            <a:fillRect/>
          </a:stretch>
        </p:blipFill>
        <p:spPr>
          <a:xfrm>
            <a:off x="7928897" y="3234488"/>
            <a:ext cx="3810001" cy="6170767"/>
          </a:xfrm>
          <a:prstGeom prst="rect">
            <a:avLst/>
          </a:prstGeom>
          <a:ln w="12700">
            <a:miter lim="400000"/>
          </a:ln>
        </p:spPr>
      </p:pic>
      <p:sp>
        <p:nvSpPr>
          <p:cNvPr id="260" name="四角形"/>
          <p:cNvSpPr/>
          <p:nvPr/>
        </p:nvSpPr>
        <p:spPr>
          <a:xfrm>
            <a:off x="7977806" y="6883807"/>
            <a:ext cx="3712182" cy="2467190"/>
          </a:xfrm>
          <a:prstGeom prst="rect">
            <a:avLst/>
          </a:prstGeom>
          <a:ln w="38100">
            <a:solidFill>
              <a:schemeClr val="accent1">
                <a:lumOff val="-13575"/>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261" name="ディープラーニングの基礎知識と…"/>
          <p:cNvSpPr/>
          <p:nvPr/>
        </p:nvSpPr>
        <p:spPr>
          <a:xfrm>
            <a:off x="859901" y="7176896"/>
            <a:ext cx="7178279" cy="15295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69" y="0"/>
                </a:moveTo>
                <a:cubicBezTo>
                  <a:pt x="300" y="0"/>
                  <a:pt x="0" y="1406"/>
                  <a:pt x="0" y="3139"/>
                </a:cubicBezTo>
                <a:lnTo>
                  <a:pt x="0" y="18461"/>
                </a:lnTo>
                <a:cubicBezTo>
                  <a:pt x="0" y="20194"/>
                  <a:pt x="300" y="21600"/>
                  <a:pt x="669" y="21600"/>
                </a:cubicBezTo>
                <a:lnTo>
                  <a:pt x="17931" y="21600"/>
                </a:lnTo>
                <a:cubicBezTo>
                  <a:pt x="18300" y="21600"/>
                  <a:pt x="18600" y="20194"/>
                  <a:pt x="18600" y="18461"/>
                </a:cubicBezTo>
                <a:lnTo>
                  <a:pt x="18600" y="6002"/>
                </a:lnTo>
                <a:lnTo>
                  <a:pt x="21600" y="3458"/>
                </a:lnTo>
                <a:lnTo>
                  <a:pt x="18347" y="701"/>
                </a:lnTo>
                <a:cubicBezTo>
                  <a:pt x="18233" y="271"/>
                  <a:pt x="18089" y="0"/>
                  <a:pt x="17931" y="0"/>
                </a:cubicBezTo>
                <a:lnTo>
                  <a:pt x="669" y="0"/>
                </a:lnTo>
                <a:close/>
              </a:path>
            </a:pathLst>
          </a:custGeom>
          <a:solidFill>
            <a:schemeClr val="accent1">
              <a:lumOff val="-135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2000">
                <a:solidFill>
                  <a:srgbClr val="FFFFFF"/>
                </a:solidFill>
              </a:defRPr>
            </a:pPr>
            <a:r>
              <a:t>ディープラーニングの基礎知識と</a:t>
            </a:r>
          </a:p>
          <a:p>
            <a:pPr>
              <a:defRPr sz="2000">
                <a:solidFill>
                  <a:srgbClr val="FFFFFF"/>
                </a:solidFill>
              </a:defRPr>
            </a:pPr>
            <a:r>
              <a:t>ライブラリ「Chainer」の利用方法が学べる</a:t>
            </a:r>
          </a:p>
          <a:p>
            <a:pPr>
              <a:defRPr sz="2000">
                <a:solidFill>
                  <a:srgbClr val="FFFFFF"/>
                </a:solidFill>
              </a:defRPr>
            </a:pPr>
            <a:r>
              <a:t>→ 本講義ではディープラーニングは対象外</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Python入門"/>
          <p:cNvSpPr txBox="1"/>
          <p:nvPr>
            <p:ph type="ctrTitle"/>
          </p:nvPr>
        </p:nvSpPr>
        <p:spPr>
          <a:prstGeom prst="rect">
            <a:avLst/>
          </a:prstGeom>
        </p:spPr>
        <p:txBody>
          <a:bodyPr anchor="ctr"/>
          <a:lstStyle>
            <a:lvl1pPr>
              <a:defRPr sz="6000"/>
            </a:lvl1pPr>
          </a:lstStyle>
          <a:p>
            <a:pPr/>
            <a:r>
              <a:t>Python入門</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 name="自己紹介"/>
          <p:cNvSpPr txBox="1"/>
          <p:nvPr>
            <p:ph type="title"/>
          </p:nvPr>
        </p:nvSpPr>
        <p:spPr>
          <a:xfrm>
            <a:off x="952500" y="254000"/>
            <a:ext cx="11099800" cy="915324"/>
          </a:xfrm>
          <a:prstGeom prst="rect">
            <a:avLst/>
          </a:prstGeom>
        </p:spPr>
        <p:txBody>
          <a:bodyPr anchor="t"/>
          <a:lstStyle>
            <a:lvl1pPr algn="l">
              <a:defRPr sz="5000"/>
            </a:lvl1pPr>
          </a:lstStyle>
          <a:p>
            <a:pPr/>
            <a:r>
              <a:t>自己紹介</a:t>
            </a:r>
          </a:p>
        </p:txBody>
      </p:sp>
      <p:sp>
        <p:nvSpPr>
          <p:cNvPr id="122" name="名前：苗村 智行（なむら ともゆき）…"/>
          <p:cNvSpPr txBox="1"/>
          <p:nvPr>
            <p:ph type="body" idx="4294967295"/>
          </p:nvPr>
        </p:nvSpPr>
        <p:spPr>
          <a:xfrm>
            <a:off x="952500" y="1193800"/>
            <a:ext cx="11099800" cy="8186210"/>
          </a:xfrm>
          <a:prstGeom prst="rect">
            <a:avLst/>
          </a:prstGeom>
        </p:spPr>
        <p:txBody>
          <a:bodyPr anchor="t"/>
          <a:lstStyle/>
          <a:p>
            <a:pPr>
              <a:spcBef>
                <a:spcPts val="1000"/>
              </a:spcBef>
              <a:defRPr sz="2800"/>
            </a:pPr>
            <a:r>
              <a:t>名前：苗村 智行（なむら ともゆき）</a:t>
            </a:r>
          </a:p>
          <a:p>
            <a:pPr>
              <a:spcBef>
                <a:spcPts val="1000"/>
              </a:spcBef>
              <a:defRPr sz="2800"/>
            </a:pPr>
            <a:r>
              <a:t>所属：ビジネスインテリジェンスAIセンタ</a:t>
            </a:r>
            <a:br/>
            <a:r>
              <a:t>　　　データ分析コンサルティングセンタ（ビAア）</a:t>
            </a:r>
          </a:p>
          <a:p>
            <a:pPr>
              <a:spcBef>
                <a:spcPts val="1000"/>
              </a:spcBef>
              <a:defRPr sz="2800"/>
            </a:pPr>
          </a:p>
          <a:p>
            <a:pPr>
              <a:spcBef>
                <a:spcPts val="1000"/>
              </a:spcBef>
              <a:defRPr sz="2800"/>
            </a:pPr>
            <a:r>
              <a:t>入社３年目</a:t>
            </a:r>
          </a:p>
          <a:p>
            <a:pPr>
              <a:spcBef>
                <a:spcPts val="1000"/>
              </a:spcBef>
              <a:defRPr sz="2800"/>
            </a:pPr>
            <a:r>
              <a:t>主な業務内容：研究所やグループ会社，製造業等を対象をした</a:t>
            </a:r>
            <a:br/>
            <a:r>
              <a:t>　　　　　　　データ分析業務</a:t>
            </a:r>
          </a:p>
          <a:p>
            <a:pPr>
              <a:spcBef>
                <a:spcPts val="1000"/>
              </a:spcBef>
              <a:defRPr sz="2800"/>
            </a:pPr>
            <a:r>
              <a:t>よく使うツール：Python，R言語，BIツール(Spotfire)</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Pythonとは"/>
          <p:cNvSpPr txBox="1"/>
          <p:nvPr>
            <p:ph type="title"/>
          </p:nvPr>
        </p:nvSpPr>
        <p:spPr>
          <a:xfrm>
            <a:off x="952500" y="254000"/>
            <a:ext cx="11099800" cy="915324"/>
          </a:xfrm>
          <a:prstGeom prst="rect">
            <a:avLst/>
          </a:prstGeom>
        </p:spPr>
        <p:txBody>
          <a:bodyPr anchor="t"/>
          <a:lstStyle>
            <a:lvl1pPr algn="l">
              <a:defRPr sz="5000"/>
            </a:lvl1pPr>
          </a:lstStyle>
          <a:p>
            <a:pPr/>
            <a:r>
              <a:t>Pythonとは</a:t>
            </a:r>
          </a:p>
        </p:txBody>
      </p:sp>
      <p:sp>
        <p:nvSpPr>
          <p:cNvPr id="266" name="プログラミング言語の一つ…"/>
          <p:cNvSpPr txBox="1"/>
          <p:nvPr>
            <p:ph type="body" idx="4294967295"/>
          </p:nvPr>
        </p:nvSpPr>
        <p:spPr>
          <a:xfrm>
            <a:off x="952500" y="1193800"/>
            <a:ext cx="11099800" cy="6347743"/>
          </a:xfrm>
          <a:prstGeom prst="rect">
            <a:avLst/>
          </a:prstGeom>
        </p:spPr>
        <p:txBody>
          <a:bodyPr anchor="t"/>
          <a:lstStyle/>
          <a:p>
            <a:pPr>
              <a:spcBef>
                <a:spcPts val="1000"/>
              </a:spcBef>
              <a:defRPr sz="2800"/>
            </a:pPr>
            <a:r>
              <a:t>プログラミング言語の一つ</a:t>
            </a:r>
          </a:p>
          <a:p>
            <a:pPr>
              <a:spcBef>
                <a:spcPts val="1000"/>
              </a:spcBef>
              <a:defRPr sz="2800"/>
            </a:pPr>
            <a:r>
              <a:t>統計解析や機械学習のためのライブラリが充実</a:t>
            </a:r>
            <a:br/>
            <a:r>
              <a:t>　→ データ分析で最もよく使われている言語</a:t>
            </a:r>
          </a:p>
          <a:p>
            <a:pPr>
              <a:spcBef>
                <a:spcPts val="1000"/>
              </a:spcBef>
              <a:defRPr sz="2800"/>
            </a:pPr>
            <a:r>
              <a:t>Webアプリケーション用ツールの開発も活発</a:t>
            </a:r>
            <a:br/>
            <a:r>
              <a:t>　→ データ分析からWebサービス開発まで統一して行える</a:t>
            </a:r>
          </a:p>
          <a:p>
            <a:pPr>
              <a:spcBef>
                <a:spcPts val="1000"/>
              </a:spcBef>
              <a:defRPr sz="2800"/>
            </a:pPr>
          </a:p>
          <a:p>
            <a:pPr>
              <a:spcBef>
                <a:spcPts val="1000"/>
              </a:spcBef>
              <a:defRPr sz="2800">
                <a:latin typeface="ヒラギノ角ゴ ProN W6"/>
                <a:ea typeface="ヒラギノ角ゴ ProN W6"/>
                <a:cs typeface="ヒラギノ角ゴ ProN W6"/>
                <a:sym typeface="ヒラギノ角ゴ ProN W6"/>
              </a:defRPr>
            </a:pPr>
            <a:r>
              <a:t>本章の目的：Pythonの基本文法の理解</a:t>
            </a:r>
          </a:p>
          <a:p>
            <a:pPr lvl="1">
              <a:spcBef>
                <a:spcPts val="1000"/>
              </a:spcBef>
              <a:defRPr sz="2400"/>
            </a:pPr>
            <a:r>
              <a:t>データ分析で用いる各ライブラリを，Pythonのルールに乗っ取り</a:t>
            </a:r>
            <a:br/>
            <a:r>
              <a:t>エラーなく利用するための基礎を身につける</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変数"/>
          <p:cNvSpPr txBox="1"/>
          <p:nvPr>
            <p:ph type="title"/>
          </p:nvPr>
        </p:nvSpPr>
        <p:spPr>
          <a:xfrm>
            <a:off x="952500" y="254000"/>
            <a:ext cx="11099800" cy="915324"/>
          </a:xfrm>
          <a:prstGeom prst="rect">
            <a:avLst/>
          </a:prstGeom>
        </p:spPr>
        <p:txBody>
          <a:bodyPr anchor="t"/>
          <a:lstStyle>
            <a:lvl1pPr algn="l">
              <a:defRPr sz="5000"/>
            </a:lvl1pPr>
          </a:lstStyle>
          <a:p>
            <a:pPr/>
            <a:r>
              <a:t>変数</a:t>
            </a:r>
          </a:p>
        </p:txBody>
      </p:sp>
      <p:sp>
        <p:nvSpPr>
          <p:cNvPr id="269" name="変数とは，様々な値(情報)を格納できる名前がついた入れ物…"/>
          <p:cNvSpPr txBox="1"/>
          <p:nvPr>
            <p:ph type="body" sz="half" idx="4294967295"/>
          </p:nvPr>
        </p:nvSpPr>
        <p:spPr>
          <a:xfrm>
            <a:off x="952500" y="1193800"/>
            <a:ext cx="11099800" cy="2490362"/>
          </a:xfrm>
          <a:prstGeom prst="rect">
            <a:avLst/>
          </a:prstGeom>
        </p:spPr>
        <p:txBody>
          <a:bodyPr anchor="t"/>
          <a:lstStyle/>
          <a:p>
            <a:pPr>
              <a:spcBef>
                <a:spcPts val="1000"/>
              </a:spcBef>
              <a:defRPr sz="2800"/>
            </a:pPr>
            <a:r>
              <a:t>変数とは，様々な値(情報)を格納できる名前がついた入れ物</a:t>
            </a:r>
          </a:p>
          <a:p>
            <a:pPr>
              <a:spcBef>
                <a:spcPts val="1000"/>
              </a:spcBef>
              <a:defRPr sz="2800"/>
            </a:pPr>
            <a:r>
              <a:t>“変数名 = 値”で変数への値(情報)の代入(値を格納すること)が可能</a:t>
            </a:r>
          </a:p>
        </p:txBody>
      </p:sp>
      <p:pic>
        <p:nvPicPr>
          <p:cNvPr id="270" name="cardboard_open.png" descr="cardboard_open.png"/>
          <p:cNvPicPr>
            <a:picLocks noChangeAspect="1"/>
          </p:cNvPicPr>
          <p:nvPr/>
        </p:nvPicPr>
        <p:blipFill>
          <a:blip r:embed="rId2">
            <a:extLst/>
          </a:blip>
          <a:stretch>
            <a:fillRect/>
          </a:stretch>
        </p:blipFill>
        <p:spPr>
          <a:xfrm>
            <a:off x="2399966" y="4576501"/>
            <a:ext cx="4660422" cy="3148375"/>
          </a:xfrm>
          <a:prstGeom prst="rect">
            <a:avLst/>
          </a:prstGeom>
          <a:ln w="12700">
            <a:miter lim="400000"/>
          </a:ln>
        </p:spPr>
      </p:pic>
      <p:sp>
        <p:nvSpPr>
          <p:cNvPr id="271" name="a"/>
          <p:cNvSpPr txBox="1"/>
          <p:nvPr/>
        </p:nvSpPr>
        <p:spPr>
          <a:xfrm>
            <a:off x="3757871" y="5936375"/>
            <a:ext cx="919481" cy="1371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0000"/>
            </a:lvl1pPr>
          </a:lstStyle>
          <a:p>
            <a:pPr/>
            <a:r>
              <a:t>a</a:t>
            </a:r>
          </a:p>
        </p:txBody>
      </p:sp>
      <p:sp>
        <p:nvSpPr>
          <p:cNvPr id="272" name="1"/>
          <p:cNvSpPr txBox="1"/>
          <p:nvPr/>
        </p:nvSpPr>
        <p:spPr>
          <a:xfrm>
            <a:off x="7626311" y="5936375"/>
            <a:ext cx="1018541" cy="1371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0000"/>
            </a:lvl1pPr>
          </a:lstStyle>
          <a:p>
            <a:pPr/>
            <a:r>
              <a:t>1</a:t>
            </a:r>
          </a:p>
        </p:txBody>
      </p:sp>
      <p:sp>
        <p:nvSpPr>
          <p:cNvPr id="275" name="接続の線"/>
          <p:cNvSpPr/>
          <p:nvPr/>
        </p:nvSpPr>
        <p:spPr>
          <a:xfrm>
            <a:off x="4796862" y="4360287"/>
            <a:ext cx="3211530" cy="1460001"/>
          </a:xfrm>
          <a:custGeom>
            <a:avLst/>
            <a:gdLst/>
            <a:ahLst/>
            <a:cxnLst>
              <a:cxn ang="0">
                <a:pos x="wd2" y="hd2"/>
              </a:cxn>
              <a:cxn ang="5400000">
                <a:pos x="wd2" y="hd2"/>
              </a:cxn>
              <a:cxn ang="10800000">
                <a:pos x="wd2" y="hd2"/>
              </a:cxn>
              <a:cxn ang="16200000">
                <a:pos x="wd2" y="hd2"/>
              </a:cxn>
            </a:cxnLst>
            <a:rect l="0" t="0" r="r" b="b"/>
            <a:pathLst>
              <a:path w="21600" h="16247" fill="norm" stroke="1" extrusionOk="0">
                <a:moveTo>
                  <a:pt x="0" y="12928"/>
                </a:moveTo>
                <a:cubicBezTo>
                  <a:pt x="8417" y="-5353"/>
                  <a:pt x="15617" y="-4247"/>
                  <a:pt x="21600" y="16247"/>
                </a:cubicBezTo>
              </a:path>
            </a:pathLst>
          </a:custGeom>
          <a:ln w="114300">
            <a:solidFill>
              <a:srgbClr val="000000"/>
            </a:solidFill>
            <a:miter lim="400000"/>
            <a:headEnd type="triangle"/>
          </a:ln>
        </p:spPr>
        <p:txBody>
          <a:bodyPr/>
          <a:lstStyle/>
          <a:p>
            <a:pPr/>
          </a:p>
        </p:txBody>
      </p:sp>
      <p:sp>
        <p:nvSpPr>
          <p:cNvPr id="274" name="aという名の変数に…"/>
          <p:cNvSpPr txBox="1"/>
          <p:nvPr/>
        </p:nvSpPr>
        <p:spPr>
          <a:xfrm>
            <a:off x="7494203" y="3708637"/>
            <a:ext cx="385663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800">
                <a:solidFill>
                  <a:schemeClr val="accent5">
                    <a:hueOff val="-82419"/>
                    <a:satOff val="-9513"/>
                    <a:lumOff val="-16343"/>
                  </a:schemeClr>
                </a:solidFill>
              </a:defRPr>
            </a:pPr>
            <a:r>
              <a:t>aという名の変数に</a:t>
            </a:r>
          </a:p>
          <a:p>
            <a:pPr>
              <a:defRPr sz="2800">
                <a:solidFill>
                  <a:schemeClr val="accent5">
                    <a:hueOff val="-82419"/>
                    <a:satOff val="-9513"/>
                    <a:lumOff val="-16343"/>
                  </a:schemeClr>
                </a:solidFill>
              </a:defRPr>
            </a:pPr>
            <a:r>
              <a:t>1という値(情報)を格納</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変数"/>
          <p:cNvSpPr txBox="1"/>
          <p:nvPr>
            <p:ph type="title"/>
          </p:nvPr>
        </p:nvSpPr>
        <p:spPr>
          <a:xfrm>
            <a:off x="952500" y="254000"/>
            <a:ext cx="11099800" cy="915324"/>
          </a:xfrm>
          <a:prstGeom prst="rect">
            <a:avLst/>
          </a:prstGeom>
        </p:spPr>
        <p:txBody>
          <a:bodyPr anchor="t"/>
          <a:lstStyle>
            <a:lvl1pPr algn="l">
              <a:defRPr sz="5000"/>
            </a:lvl1pPr>
          </a:lstStyle>
          <a:p>
            <a:pPr/>
            <a:r>
              <a:t>変数</a:t>
            </a:r>
          </a:p>
        </p:txBody>
      </p:sp>
      <p:sp>
        <p:nvSpPr>
          <p:cNvPr id="278" name="変数とは，様々な値(情報)を格納できる名前がついた入れ物…"/>
          <p:cNvSpPr txBox="1"/>
          <p:nvPr>
            <p:ph type="body" sz="half" idx="4294967295"/>
          </p:nvPr>
        </p:nvSpPr>
        <p:spPr>
          <a:xfrm>
            <a:off x="952500" y="1193800"/>
            <a:ext cx="11099800" cy="2582605"/>
          </a:xfrm>
          <a:prstGeom prst="rect">
            <a:avLst/>
          </a:prstGeom>
        </p:spPr>
        <p:txBody>
          <a:bodyPr anchor="t"/>
          <a:lstStyle/>
          <a:p>
            <a:pPr>
              <a:spcBef>
                <a:spcPts val="1000"/>
              </a:spcBef>
              <a:defRPr sz="2800"/>
            </a:pPr>
            <a:r>
              <a:t>変数とは，様々な値(情報)を格納できる名前がついた入れ物</a:t>
            </a:r>
          </a:p>
          <a:p>
            <a:pPr>
              <a:spcBef>
                <a:spcPts val="1000"/>
              </a:spcBef>
              <a:defRPr sz="2800"/>
            </a:pPr>
            <a:r>
              <a:t>“変数名 = 値”で変数への値(情報)の代入(値を格納すること)が可能</a:t>
            </a:r>
          </a:p>
        </p:txBody>
      </p:sp>
      <p:sp>
        <p:nvSpPr>
          <p:cNvPr id="279" name="Pythonでの記述"/>
          <p:cNvSpPr txBox="1"/>
          <p:nvPr/>
        </p:nvSpPr>
        <p:spPr>
          <a:xfrm>
            <a:off x="1760308" y="3398599"/>
            <a:ext cx="4747122" cy="457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800"/>
            </a:lvl1pPr>
          </a:lstStyle>
          <a:p>
            <a:pPr/>
            <a:r>
              <a:t>Pythonでの記述</a:t>
            </a:r>
          </a:p>
        </p:txBody>
      </p:sp>
      <p:pic>
        <p:nvPicPr>
          <p:cNvPr id="280" name="スクリーンショット 2019-05-14 1.40.08.png" descr="スクリーンショット 2019-05-14 1.40.08.png"/>
          <p:cNvPicPr>
            <a:picLocks noChangeAspect="1"/>
          </p:cNvPicPr>
          <p:nvPr/>
        </p:nvPicPr>
        <p:blipFill>
          <a:blip r:embed="rId2">
            <a:extLst/>
          </a:blip>
          <a:stretch>
            <a:fillRect/>
          </a:stretch>
        </p:blipFill>
        <p:spPr>
          <a:xfrm>
            <a:off x="1737341" y="3945139"/>
            <a:ext cx="8890001" cy="3351114"/>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変数の型（データ型）"/>
          <p:cNvSpPr txBox="1"/>
          <p:nvPr>
            <p:ph type="title"/>
          </p:nvPr>
        </p:nvSpPr>
        <p:spPr>
          <a:xfrm>
            <a:off x="952500" y="254000"/>
            <a:ext cx="11099800" cy="915324"/>
          </a:xfrm>
          <a:prstGeom prst="rect">
            <a:avLst/>
          </a:prstGeom>
        </p:spPr>
        <p:txBody>
          <a:bodyPr anchor="t"/>
          <a:lstStyle>
            <a:lvl1pPr algn="l">
              <a:defRPr sz="5000"/>
            </a:lvl1pPr>
          </a:lstStyle>
          <a:p>
            <a:pPr/>
            <a:r>
              <a:t>変数の型（データ型）</a:t>
            </a:r>
          </a:p>
        </p:txBody>
      </p:sp>
      <p:sp>
        <p:nvSpPr>
          <p:cNvPr id="283" name="変数の型（データ型）とは，変数で取り扱いたい値の種類…"/>
          <p:cNvSpPr txBox="1"/>
          <p:nvPr>
            <p:ph type="body" sz="quarter" idx="4294967295"/>
          </p:nvPr>
        </p:nvSpPr>
        <p:spPr>
          <a:xfrm>
            <a:off x="952500" y="1193800"/>
            <a:ext cx="11099800" cy="2146573"/>
          </a:xfrm>
          <a:prstGeom prst="rect">
            <a:avLst/>
          </a:prstGeom>
        </p:spPr>
        <p:txBody>
          <a:bodyPr anchor="t"/>
          <a:lstStyle/>
          <a:p>
            <a:pPr>
              <a:spcBef>
                <a:spcPts val="1000"/>
              </a:spcBef>
              <a:defRPr sz="2800"/>
            </a:pPr>
            <a:r>
              <a:t>変数の型（データ型）とは，変数で取り扱いたい値の種類</a:t>
            </a:r>
          </a:p>
          <a:p>
            <a:pPr>
              <a:spcBef>
                <a:spcPts val="1000"/>
              </a:spcBef>
              <a:defRPr sz="2800"/>
            </a:pPr>
            <a:r>
              <a:t>Pythonでは変数の型は自動的に指定される</a:t>
            </a:r>
          </a:p>
        </p:txBody>
      </p:sp>
      <p:pic>
        <p:nvPicPr>
          <p:cNvPr id="284" name="cardboard_open.png" descr="cardboard_open.png"/>
          <p:cNvPicPr>
            <a:picLocks noChangeAspect="1"/>
          </p:cNvPicPr>
          <p:nvPr/>
        </p:nvPicPr>
        <p:blipFill>
          <a:blip r:embed="rId2">
            <a:extLst/>
          </a:blip>
          <a:stretch>
            <a:fillRect/>
          </a:stretch>
        </p:blipFill>
        <p:spPr>
          <a:xfrm>
            <a:off x="4091323" y="3673879"/>
            <a:ext cx="3498381" cy="2363351"/>
          </a:xfrm>
          <a:prstGeom prst="rect">
            <a:avLst/>
          </a:prstGeom>
          <a:ln w="12700">
            <a:miter lim="400000"/>
          </a:ln>
        </p:spPr>
      </p:pic>
      <p:sp>
        <p:nvSpPr>
          <p:cNvPr id="285" name="a"/>
          <p:cNvSpPr txBox="1"/>
          <p:nvPr/>
        </p:nvSpPr>
        <p:spPr>
          <a:xfrm>
            <a:off x="5067964" y="4612861"/>
            <a:ext cx="758445" cy="1117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lvl1pPr>
          </a:lstStyle>
          <a:p>
            <a:pPr/>
            <a:r>
              <a:t>a</a:t>
            </a:r>
          </a:p>
        </p:txBody>
      </p:sp>
      <p:sp>
        <p:nvSpPr>
          <p:cNvPr id="286" name="1"/>
          <p:cNvSpPr txBox="1"/>
          <p:nvPr/>
        </p:nvSpPr>
        <p:spPr>
          <a:xfrm>
            <a:off x="8409643" y="4612861"/>
            <a:ext cx="837693" cy="1117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lvl1pPr>
          </a:lstStyle>
          <a:p>
            <a:pPr/>
            <a:r>
              <a:t>1</a:t>
            </a:r>
          </a:p>
        </p:txBody>
      </p:sp>
      <p:sp>
        <p:nvSpPr>
          <p:cNvPr id="296" name="接続の線"/>
          <p:cNvSpPr/>
          <p:nvPr/>
        </p:nvSpPr>
        <p:spPr>
          <a:xfrm>
            <a:off x="6332992" y="3422043"/>
            <a:ext cx="2392636" cy="1008185"/>
          </a:xfrm>
          <a:custGeom>
            <a:avLst/>
            <a:gdLst/>
            <a:ahLst/>
            <a:cxnLst>
              <a:cxn ang="0">
                <a:pos x="wd2" y="hd2"/>
              </a:cxn>
              <a:cxn ang="5400000">
                <a:pos x="wd2" y="hd2"/>
              </a:cxn>
              <a:cxn ang="10800000">
                <a:pos x="wd2" y="hd2"/>
              </a:cxn>
              <a:cxn ang="16200000">
                <a:pos x="wd2" y="hd2"/>
              </a:cxn>
            </a:cxnLst>
            <a:rect l="0" t="0" r="r" b="b"/>
            <a:pathLst>
              <a:path w="21600" h="16480" fill="norm" stroke="1" extrusionOk="0">
                <a:moveTo>
                  <a:pt x="0" y="9007"/>
                </a:moveTo>
                <a:cubicBezTo>
                  <a:pt x="9445" y="-5120"/>
                  <a:pt x="16645" y="-2629"/>
                  <a:pt x="21600" y="16480"/>
                </a:cubicBezTo>
              </a:path>
            </a:pathLst>
          </a:custGeom>
          <a:ln w="114300">
            <a:solidFill>
              <a:srgbClr val="000000"/>
            </a:solidFill>
            <a:miter lim="400000"/>
            <a:headEnd type="triangle"/>
          </a:ln>
        </p:spPr>
        <p:txBody>
          <a:bodyPr/>
          <a:lstStyle/>
          <a:p>
            <a:pPr/>
          </a:p>
        </p:txBody>
      </p:sp>
      <p:sp>
        <p:nvSpPr>
          <p:cNvPr id="288" name="整数型"/>
          <p:cNvSpPr/>
          <p:nvPr/>
        </p:nvSpPr>
        <p:spPr>
          <a:xfrm>
            <a:off x="3299455" y="4256517"/>
            <a:ext cx="1835041" cy="717098"/>
          </a:xfrm>
          <a:prstGeom prst="rect">
            <a:avLst/>
          </a:prstGeom>
          <a:solidFill>
            <a:schemeClr val="accent6">
              <a:satOff val="-15808"/>
              <a:lumOff val="-17557"/>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000">
                <a:solidFill>
                  <a:srgbClr val="FFFFFF"/>
                </a:solidFill>
              </a:defRPr>
            </a:lvl1pPr>
          </a:lstStyle>
          <a:p>
            <a:pPr/>
            <a:r>
              <a:t>整数型</a:t>
            </a:r>
          </a:p>
        </p:txBody>
      </p:sp>
      <p:pic>
        <p:nvPicPr>
          <p:cNvPr id="289" name="cardboard_open.png" descr="cardboard_open.png"/>
          <p:cNvPicPr>
            <a:picLocks noChangeAspect="1"/>
          </p:cNvPicPr>
          <p:nvPr/>
        </p:nvPicPr>
        <p:blipFill>
          <a:blip r:embed="rId2">
            <a:extLst/>
          </a:blip>
          <a:stretch>
            <a:fillRect/>
          </a:stretch>
        </p:blipFill>
        <p:spPr>
          <a:xfrm>
            <a:off x="4091323" y="6816618"/>
            <a:ext cx="3498381" cy="2363350"/>
          </a:xfrm>
          <a:prstGeom prst="rect">
            <a:avLst/>
          </a:prstGeom>
          <a:ln w="12700">
            <a:miter lim="400000"/>
          </a:ln>
        </p:spPr>
      </p:pic>
      <p:sp>
        <p:nvSpPr>
          <p:cNvPr id="290" name="a"/>
          <p:cNvSpPr txBox="1"/>
          <p:nvPr/>
        </p:nvSpPr>
        <p:spPr>
          <a:xfrm>
            <a:off x="5067964" y="7755600"/>
            <a:ext cx="758445" cy="11175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lvl1pPr>
          </a:lstStyle>
          <a:p>
            <a:pPr/>
            <a:r>
              <a:t>a</a:t>
            </a:r>
          </a:p>
        </p:txBody>
      </p:sp>
      <p:sp>
        <p:nvSpPr>
          <p:cNvPr id="291" name="“hello”"/>
          <p:cNvSpPr txBox="1"/>
          <p:nvPr/>
        </p:nvSpPr>
        <p:spPr>
          <a:xfrm>
            <a:off x="7722007" y="7755600"/>
            <a:ext cx="3635757" cy="11175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lvl1pPr>
          </a:lstStyle>
          <a:p>
            <a:pPr/>
            <a:r>
              <a:t>“hello”</a:t>
            </a:r>
          </a:p>
        </p:txBody>
      </p:sp>
      <p:sp>
        <p:nvSpPr>
          <p:cNvPr id="297" name="接続の線"/>
          <p:cNvSpPr/>
          <p:nvPr/>
        </p:nvSpPr>
        <p:spPr>
          <a:xfrm>
            <a:off x="6332992" y="6402778"/>
            <a:ext cx="3015545" cy="1048794"/>
          </a:xfrm>
          <a:custGeom>
            <a:avLst/>
            <a:gdLst/>
            <a:ahLst/>
            <a:cxnLst>
              <a:cxn ang="0">
                <a:pos x="wd2" y="hd2"/>
              </a:cxn>
              <a:cxn ang="5400000">
                <a:pos x="wd2" y="hd2"/>
              </a:cxn>
              <a:cxn ang="10800000">
                <a:pos x="wd2" y="hd2"/>
              </a:cxn>
              <a:cxn ang="16200000">
                <a:pos x="wd2" y="hd2"/>
              </a:cxn>
            </a:cxnLst>
            <a:rect l="0" t="0" r="r" b="b"/>
            <a:pathLst>
              <a:path w="21600" h="16326" fill="norm" stroke="1" extrusionOk="0">
                <a:moveTo>
                  <a:pt x="0" y="11099"/>
                </a:moveTo>
                <a:cubicBezTo>
                  <a:pt x="9103" y="-5274"/>
                  <a:pt x="16303" y="-3532"/>
                  <a:pt x="21600" y="16326"/>
                </a:cubicBezTo>
              </a:path>
            </a:pathLst>
          </a:custGeom>
          <a:ln w="114300">
            <a:solidFill>
              <a:srgbClr val="000000"/>
            </a:solidFill>
            <a:miter lim="400000"/>
            <a:headEnd type="triangle"/>
          </a:ln>
        </p:spPr>
        <p:txBody>
          <a:bodyPr/>
          <a:lstStyle/>
          <a:p>
            <a:pPr/>
          </a:p>
        </p:txBody>
      </p:sp>
      <p:sp>
        <p:nvSpPr>
          <p:cNvPr id="293" name="文字列型"/>
          <p:cNvSpPr/>
          <p:nvPr/>
        </p:nvSpPr>
        <p:spPr>
          <a:xfrm>
            <a:off x="3299455" y="7399256"/>
            <a:ext cx="1835041" cy="717097"/>
          </a:xfrm>
          <a:prstGeom prst="rect">
            <a:avLst/>
          </a:prstGeom>
          <a:solidFill>
            <a:schemeClr val="accent2">
              <a:hueOff val="258623"/>
              <a:satOff val="16006"/>
              <a:lumOff val="-25223"/>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000">
                <a:solidFill>
                  <a:srgbClr val="FFFFFF"/>
                </a:solidFill>
              </a:defRPr>
            </a:lvl1pPr>
          </a:lstStyle>
          <a:p>
            <a:pPr/>
            <a:r>
              <a:t>文字列型</a:t>
            </a:r>
          </a:p>
        </p:txBody>
      </p:sp>
      <p:sp>
        <p:nvSpPr>
          <p:cNvPr id="294" name="1"/>
          <p:cNvSpPr txBox="1"/>
          <p:nvPr/>
        </p:nvSpPr>
        <p:spPr>
          <a:xfrm>
            <a:off x="1647036" y="7755600"/>
            <a:ext cx="837693" cy="11175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lvl1pPr>
          </a:lstStyle>
          <a:p>
            <a:pPr/>
            <a:r>
              <a:t>1</a:t>
            </a:r>
          </a:p>
        </p:txBody>
      </p:sp>
      <p:sp>
        <p:nvSpPr>
          <p:cNvPr id="298" name="接続の線"/>
          <p:cNvSpPr/>
          <p:nvPr/>
        </p:nvSpPr>
        <p:spPr>
          <a:xfrm>
            <a:off x="2291467" y="6433618"/>
            <a:ext cx="2764178" cy="1071249"/>
          </a:xfrm>
          <a:custGeom>
            <a:avLst/>
            <a:gdLst/>
            <a:ahLst/>
            <a:cxnLst>
              <a:cxn ang="0">
                <a:pos x="wd2" y="hd2"/>
              </a:cxn>
              <a:cxn ang="5400000">
                <a:pos x="wd2" y="hd2"/>
              </a:cxn>
              <a:cxn ang="10800000">
                <a:pos x="wd2" y="hd2"/>
              </a:cxn>
              <a:cxn ang="16200000">
                <a:pos x="wd2" y="hd2"/>
              </a:cxn>
            </a:cxnLst>
            <a:rect l="0" t="0" r="r" b="b"/>
            <a:pathLst>
              <a:path w="21600" h="16529" fill="norm" stroke="1" extrusionOk="0">
                <a:moveTo>
                  <a:pt x="0" y="16529"/>
                </a:moveTo>
                <a:cubicBezTo>
                  <a:pt x="4301" y="-2399"/>
                  <a:pt x="11501" y="-5071"/>
                  <a:pt x="21600" y="8512"/>
                </a:cubicBezTo>
              </a:path>
            </a:pathLst>
          </a:custGeom>
          <a:ln w="114300">
            <a:solidFill>
              <a:srgbClr val="000000"/>
            </a:solidFill>
            <a:miter lim="400000"/>
            <a:headEnd type="triangle"/>
          </a:ln>
        </p:spPr>
        <p:txBody>
          <a:bodyPr/>
          <a:lstStyle/>
          <a:p>
            <a:pP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変数の型（データ型）"/>
          <p:cNvSpPr txBox="1"/>
          <p:nvPr>
            <p:ph type="title"/>
          </p:nvPr>
        </p:nvSpPr>
        <p:spPr>
          <a:xfrm>
            <a:off x="952500" y="254000"/>
            <a:ext cx="11099800" cy="915324"/>
          </a:xfrm>
          <a:prstGeom prst="rect">
            <a:avLst/>
          </a:prstGeom>
        </p:spPr>
        <p:txBody>
          <a:bodyPr anchor="t"/>
          <a:lstStyle>
            <a:lvl1pPr algn="l">
              <a:defRPr sz="5000"/>
            </a:lvl1pPr>
          </a:lstStyle>
          <a:p>
            <a:pPr/>
            <a:r>
              <a:t>変数の型（データ型）</a:t>
            </a:r>
          </a:p>
        </p:txBody>
      </p:sp>
      <p:sp>
        <p:nvSpPr>
          <p:cNvPr id="301" name="変数の型（データ型）とは，変数で取り扱いたい値の種類…"/>
          <p:cNvSpPr txBox="1"/>
          <p:nvPr>
            <p:ph type="body" sz="quarter" idx="4294967295"/>
          </p:nvPr>
        </p:nvSpPr>
        <p:spPr>
          <a:xfrm>
            <a:off x="952500" y="1193800"/>
            <a:ext cx="11099800" cy="2146573"/>
          </a:xfrm>
          <a:prstGeom prst="rect">
            <a:avLst/>
          </a:prstGeom>
        </p:spPr>
        <p:txBody>
          <a:bodyPr anchor="t"/>
          <a:lstStyle/>
          <a:p>
            <a:pPr>
              <a:spcBef>
                <a:spcPts val="1000"/>
              </a:spcBef>
              <a:defRPr sz="2800"/>
            </a:pPr>
            <a:r>
              <a:t>変数の型（データ型）とは，変数で取り扱いたい値の種類</a:t>
            </a:r>
          </a:p>
          <a:p>
            <a:pPr>
              <a:spcBef>
                <a:spcPts val="1000"/>
              </a:spcBef>
              <a:defRPr sz="2800"/>
            </a:pPr>
            <a:r>
              <a:t>Pythonでは変数の型は自動的に指定される</a:t>
            </a:r>
          </a:p>
        </p:txBody>
      </p:sp>
      <p:sp>
        <p:nvSpPr>
          <p:cNvPr id="302" name="Pythonでの代表的な値の種類"/>
          <p:cNvSpPr txBox="1"/>
          <p:nvPr/>
        </p:nvSpPr>
        <p:spPr>
          <a:xfrm>
            <a:off x="1245716" y="3692521"/>
            <a:ext cx="5017670"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800"/>
            </a:lvl1pPr>
          </a:lstStyle>
          <a:p>
            <a:pPr/>
            <a:r>
              <a:t>Pythonでの代表的な値の種類</a:t>
            </a:r>
          </a:p>
        </p:txBody>
      </p:sp>
      <p:graphicFrame>
        <p:nvGraphicFramePr>
          <p:cNvPr id="303" name="表"/>
          <p:cNvGraphicFramePr/>
          <p:nvPr/>
        </p:nvGraphicFramePr>
        <p:xfrm>
          <a:off x="1371124" y="4240314"/>
          <a:ext cx="8170733" cy="4404621"/>
        </p:xfrm>
        <a:graphic xmlns:a="http://schemas.openxmlformats.org/drawingml/2006/main">
          <a:graphicData uri="http://schemas.openxmlformats.org/drawingml/2006/table">
            <a:tbl>
              <a:tblPr firstCol="0" firstRow="1" lastCol="0" lastRow="0" bandCol="0" bandRow="0" rtl="0">
                <a:tableStyleId>{CF821DB8-F4EB-4A41-A1BA-3FCAFE7338EE}</a:tableStyleId>
              </a:tblPr>
              <a:tblGrid>
                <a:gridCol w="2469570"/>
                <a:gridCol w="2314886"/>
                <a:gridCol w="2708211"/>
                <a:gridCol w="3339896"/>
              </a:tblGrid>
              <a:tr h="880924">
                <a:tc>
                  <a:txBody>
                    <a:bodyPr/>
                    <a:lstStyle/>
                    <a:p>
                      <a:pPr defTabSz="914400">
                        <a:defRPr b="0" sz="1800">
                          <a:solidFill>
                            <a:srgbClr val="000000"/>
                          </a:solidFill>
                        </a:defRPr>
                      </a:pPr>
                      <a:r>
                        <a:rPr sz="2200">
                          <a:solidFill>
                            <a:srgbClr val="FFFFFF"/>
                          </a:solidFill>
                          <a:sym typeface="ヒラギノ角ゴ ProN W6"/>
                        </a:rPr>
                        <a:t>日本語名称</a:t>
                      </a:r>
                    </a:p>
                  </a:txBody>
                  <a:tcPr marL="50800" marR="50800" marT="50800" marB="50800" anchor="ctr" anchorCtr="0" horzOverflow="overflow"/>
                </a:tc>
                <a:tc>
                  <a:txBody>
                    <a:bodyPr/>
                    <a:lstStyle/>
                    <a:p>
                      <a:pPr defTabSz="914400">
                        <a:defRPr b="0" sz="1800">
                          <a:solidFill>
                            <a:srgbClr val="000000"/>
                          </a:solidFill>
                        </a:defRPr>
                      </a:pPr>
                      <a:r>
                        <a:rPr sz="2200">
                          <a:solidFill>
                            <a:srgbClr val="FFFFFF"/>
                          </a:solidFill>
                          <a:sym typeface="ヒラギノ角ゴ ProN W6"/>
                        </a:rPr>
                        <a:t>Pythonでの表記</a:t>
                      </a:r>
                    </a:p>
                  </a:txBody>
                  <a:tcPr marL="50800" marR="50800" marT="50800" marB="50800" anchor="ctr" anchorCtr="0" horzOverflow="overflow"/>
                </a:tc>
                <a:tc>
                  <a:txBody>
                    <a:bodyPr/>
                    <a:lstStyle/>
                    <a:p>
                      <a:pPr defTabSz="914400">
                        <a:defRPr b="0" sz="1800">
                          <a:solidFill>
                            <a:srgbClr val="000000"/>
                          </a:solidFill>
                        </a:defRPr>
                      </a:pPr>
                      <a:r>
                        <a:rPr sz="2200">
                          <a:solidFill>
                            <a:srgbClr val="FFFFFF"/>
                          </a:solidFill>
                          <a:sym typeface="ヒラギノ角ゴ ProN W6"/>
                        </a:rPr>
                        <a:t>扱える値</a:t>
                      </a:r>
                    </a:p>
                  </a:txBody>
                  <a:tcPr marL="50800" marR="50800" marT="50800" marB="50800" anchor="ctr" anchorCtr="0" horzOverflow="overflow"/>
                </a:tc>
                <a:tc>
                  <a:txBody>
                    <a:bodyPr/>
                    <a:lstStyle/>
                    <a:p>
                      <a:pPr defTabSz="914400">
                        <a:defRPr b="0" sz="1800">
                          <a:solidFill>
                            <a:srgbClr val="000000"/>
                          </a:solidFill>
                        </a:defRPr>
                      </a:pPr>
                      <a:r>
                        <a:rPr sz="2200">
                          <a:solidFill>
                            <a:srgbClr val="FFFFFF"/>
                          </a:solidFill>
                          <a:sym typeface="ヒラギノ角ゴ ProN W6"/>
                        </a:rPr>
                        <a:t>例</a:t>
                      </a:r>
                    </a:p>
                  </a:txBody>
                  <a:tcPr marL="50800" marR="50800" marT="50800" marB="50800" anchor="ctr" anchorCtr="0" horzOverflow="overflow"/>
                </a:tc>
              </a:tr>
              <a:tr h="880924">
                <a:tc>
                  <a:txBody>
                    <a:bodyPr/>
                    <a:lstStyle/>
                    <a:p>
                      <a:pPr defTabSz="914400">
                        <a:defRPr sz="1800"/>
                      </a:pPr>
                      <a:r>
                        <a:rPr sz="2200">
                          <a:sym typeface="ヒラギノ角ゴ ProN W3"/>
                        </a:rPr>
                        <a:t>整数型</a:t>
                      </a:r>
                    </a:p>
                  </a:txBody>
                  <a:tcPr marL="50800" marR="50800" marT="50800" marB="50800" anchor="ctr" anchorCtr="0" horzOverflow="overflow"/>
                </a:tc>
                <a:tc>
                  <a:txBody>
                    <a:bodyPr/>
                    <a:lstStyle/>
                    <a:p>
                      <a:pPr defTabSz="914400">
                        <a:defRPr sz="1800"/>
                      </a:pPr>
                      <a:r>
                        <a:rPr sz="2200">
                          <a:sym typeface="ヒラギノ角ゴ ProN W3"/>
                        </a:rPr>
                        <a:t>int</a:t>
                      </a:r>
                    </a:p>
                  </a:txBody>
                  <a:tcPr marL="50800" marR="50800" marT="50800" marB="50800" anchor="ctr" anchorCtr="0" horzOverflow="overflow"/>
                </a:tc>
                <a:tc>
                  <a:txBody>
                    <a:bodyPr/>
                    <a:lstStyle/>
                    <a:p>
                      <a:pPr defTabSz="914400">
                        <a:defRPr sz="1800"/>
                      </a:pPr>
                      <a:r>
                        <a:rPr sz="2200">
                          <a:sym typeface="ヒラギノ角ゴ ProN W3"/>
                        </a:rPr>
                        <a:t>整数</a:t>
                      </a:r>
                    </a:p>
                  </a:txBody>
                  <a:tcPr marL="50800" marR="50800" marT="50800" marB="50800" anchor="ctr" anchorCtr="0" horzOverflow="overflow"/>
                </a:tc>
                <a:tc>
                  <a:txBody>
                    <a:bodyPr/>
                    <a:lstStyle/>
                    <a:p>
                      <a:pPr defTabSz="914400">
                        <a:defRPr sz="1800"/>
                      </a:pPr>
                      <a:r>
                        <a:rPr sz="2200">
                          <a:sym typeface="ヒラギノ角ゴ ProN W3"/>
                        </a:rPr>
                        <a:t>1, -28, 563, 等</a:t>
                      </a:r>
                    </a:p>
                  </a:txBody>
                  <a:tcPr marL="50800" marR="50800" marT="50800" marB="50800" anchor="ctr" anchorCtr="0" horzOverflow="overflow"/>
                </a:tc>
              </a:tr>
              <a:tr h="880924">
                <a:tc>
                  <a:txBody>
                    <a:bodyPr/>
                    <a:lstStyle/>
                    <a:p>
                      <a:pPr defTabSz="914400">
                        <a:defRPr sz="1800"/>
                      </a:pPr>
                      <a:r>
                        <a:rPr sz="2200">
                          <a:sym typeface="ヒラギノ角ゴ ProN W3"/>
                        </a:rPr>
                        <a:t>浮動小数点型</a:t>
                      </a:r>
                    </a:p>
                  </a:txBody>
                  <a:tcPr marL="50800" marR="50800" marT="50800" marB="50800" anchor="ctr" anchorCtr="0" horzOverflow="overflow"/>
                </a:tc>
                <a:tc>
                  <a:txBody>
                    <a:bodyPr/>
                    <a:lstStyle/>
                    <a:p>
                      <a:pPr defTabSz="914400">
                        <a:defRPr sz="1800"/>
                      </a:pPr>
                      <a:r>
                        <a:rPr sz="2200">
                          <a:sym typeface="ヒラギノ角ゴ ProN W3"/>
                        </a:rPr>
                        <a:t>float</a:t>
                      </a:r>
                    </a:p>
                  </a:txBody>
                  <a:tcPr marL="50800" marR="50800" marT="50800" marB="50800" anchor="ctr" anchorCtr="0" horzOverflow="overflow"/>
                </a:tc>
                <a:tc>
                  <a:txBody>
                    <a:bodyPr/>
                    <a:lstStyle/>
                    <a:p>
                      <a:pPr defTabSz="914400">
                        <a:defRPr sz="1800"/>
                      </a:pPr>
                      <a:r>
                        <a:rPr sz="2200">
                          <a:sym typeface="ヒラギノ角ゴ ProN W3"/>
                        </a:rPr>
                        <a:t>実数</a:t>
                      </a:r>
                    </a:p>
                  </a:txBody>
                  <a:tcPr marL="50800" marR="50800" marT="50800" marB="50800" anchor="ctr" anchorCtr="0" horzOverflow="overflow"/>
                </a:tc>
                <a:tc>
                  <a:txBody>
                    <a:bodyPr/>
                    <a:lstStyle/>
                    <a:p>
                      <a:pPr defTabSz="914400">
                        <a:defRPr sz="1800"/>
                      </a:pPr>
                      <a:r>
                        <a:rPr sz="2200">
                          <a:sym typeface="ヒラギノ角ゴ ProN W3"/>
                        </a:rPr>
                        <a:t>1.5, -28.67, 563.0, 等</a:t>
                      </a:r>
                    </a:p>
                  </a:txBody>
                  <a:tcPr marL="50800" marR="50800" marT="50800" marB="50800" anchor="ctr" anchorCtr="0" horzOverflow="overflow"/>
                </a:tc>
              </a:tr>
              <a:tr h="880924">
                <a:tc>
                  <a:txBody>
                    <a:bodyPr/>
                    <a:lstStyle/>
                    <a:p>
                      <a:pPr defTabSz="914400">
                        <a:defRPr sz="1800"/>
                      </a:pPr>
                      <a:r>
                        <a:rPr sz="2200">
                          <a:sym typeface="ヒラギノ角ゴ ProN W3"/>
                        </a:rPr>
                        <a:t>文字列型</a:t>
                      </a:r>
                    </a:p>
                  </a:txBody>
                  <a:tcPr marL="50800" marR="50800" marT="50800" marB="50800" anchor="ctr" anchorCtr="0" horzOverflow="overflow"/>
                </a:tc>
                <a:tc>
                  <a:txBody>
                    <a:bodyPr/>
                    <a:lstStyle/>
                    <a:p>
                      <a:pPr defTabSz="914400">
                        <a:defRPr sz="1800"/>
                      </a:pPr>
                      <a:r>
                        <a:rPr sz="2200">
                          <a:sym typeface="ヒラギノ角ゴ ProN W3"/>
                        </a:rPr>
                        <a:t>str</a:t>
                      </a:r>
                    </a:p>
                  </a:txBody>
                  <a:tcPr marL="50800" marR="50800" marT="50800" marB="50800" anchor="ctr" anchorCtr="0" horzOverflow="overflow"/>
                </a:tc>
                <a:tc>
                  <a:txBody>
                    <a:bodyPr/>
                    <a:lstStyle/>
                    <a:p>
                      <a:pPr defTabSz="914400">
                        <a:defRPr sz="1800"/>
                      </a:pPr>
                      <a:r>
                        <a:rPr sz="2200">
                          <a:sym typeface="ヒラギノ角ゴ ProN W3"/>
                        </a:rPr>
                        <a:t>文字列</a:t>
                      </a:r>
                    </a:p>
                  </a:txBody>
                  <a:tcPr marL="50800" marR="50800" marT="50800" marB="50800" anchor="ctr" anchorCtr="0" horzOverflow="overflow"/>
                </a:tc>
                <a:tc>
                  <a:txBody>
                    <a:bodyPr/>
                    <a:lstStyle/>
                    <a:p>
                      <a:pPr defTabSz="914400">
                        <a:defRPr sz="1800"/>
                      </a:pPr>
                      <a:r>
                        <a:rPr sz="2200">
                          <a:sym typeface="ヒラギノ角ゴ ProN W3"/>
                        </a:rPr>
                        <a:t>“hello”, “world”, 等</a:t>
                      </a:r>
                    </a:p>
                  </a:txBody>
                  <a:tcPr marL="50800" marR="50800" marT="50800" marB="50800" anchor="ctr" anchorCtr="0" horzOverflow="overflow"/>
                </a:tc>
              </a:tr>
              <a:tr h="880924">
                <a:tc>
                  <a:txBody>
                    <a:bodyPr/>
                    <a:lstStyle/>
                    <a:p>
                      <a:pPr defTabSz="914400">
                        <a:defRPr sz="1800"/>
                      </a:pPr>
                      <a:r>
                        <a:rPr sz="2200">
                          <a:sym typeface="ヒラギノ角ゴ ProN W3"/>
                        </a:rPr>
                        <a:t>ブール型
(ブーリアン型)</a:t>
                      </a:r>
                    </a:p>
                  </a:txBody>
                  <a:tcPr marL="50800" marR="50800" marT="50800" marB="50800" anchor="ctr" anchorCtr="0" horzOverflow="overflow"/>
                </a:tc>
                <a:tc>
                  <a:txBody>
                    <a:bodyPr/>
                    <a:lstStyle/>
                    <a:p>
                      <a:pPr defTabSz="914400">
                        <a:defRPr sz="1800"/>
                      </a:pPr>
                      <a:r>
                        <a:rPr sz="2200">
                          <a:sym typeface="ヒラギノ角ゴ ProN W3"/>
                        </a:rPr>
                        <a:t>bool</a:t>
                      </a:r>
                    </a:p>
                  </a:txBody>
                  <a:tcPr marL="50800" marR="50800" marT="50800" marB="50800" anchor="ctr" anchorCtr="0" horzOverflow="overflow"/>
                </a:tc>
                <a:tc>
                  <a:txBody>
                    <a:bodyPr/>
                    <a:lstStyle/>
                    <a:p>
                      <a:pPr defTabSz="914400">
                        <a:defRPr sz="1800"/>
                      </a:pPr>
                      <a:r>
                        <a:rPr sz="2200">
                          <a:sym typeface="ヒラギノ角ゴ ProN W3"/>
                        </a:rPr>
                        <a:t>真偽値</a:t>
                      </a:r>
                    </a:p>
                  </a:txBody>
                  <a:tcPr marL="50800" marR="50800" marT="50800" marB="50800" anchor="ctr" anchorCtr="0" horzOverflow="overflow"/>
                </a:tc>
                <a:tc>
                  <a:txBody>
                    <a:bodyPr/>
                    <a:lstStyle/>
                    <a:p>
                      <a:pPr defTabSz="914400">
                        <a:defRPr sz="1800"/>
                      </a:pPr>
                      <a:r>
                        <a:rPr sz="2200">
                          <a:sym typeface="ヒラギノ角ゴ ProN W3"/>
                        </a:rPr>
                        <a:t>True, False のみ</a:t>
                      </a:r>
                    </a:p>
                  </a:txBody>
                  <a:tcPr marL="50800" marR="50800" marT="50800" marB="50800" anchor="ctr" anchorCtr="0" horzOverflow="overflow"/>
                </a:tc>
              </a:tr>
            </a:tbl>
          </a:graphicData>
        </a:graphic>
      </p:graphicFrame>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5" name="スクリーンショット 2019-05-14 1.40.18.png" descr="スクリーンショット 2019-05-14 1.40.18.png"/>
          <p:cNvPicPr>
            <a:picLocks noChangeAspect="1"/>
          </p:cNvPicPr>
          <p:nvPr/>
        </p:nvPicPr>
        <p:blipFill>
          <a:blip r:embed="rId2">
            <a:extLst/>
          </a:blip>
          <a:stretch>
            <a:fillRect/>
          </a:stretch>
        </p:blipFill>
        <p:spPr>
          <a:xfrm>
            <a:off x="2057400" y="4015442"/>
            <a:ext cx="8890000" cy="5487866"/>
          </a:xfrm>
          <a:prstGeom prst="rect">
            <a:avLst/>
          </a:prstGeom>
          <a:ln w="12700">
            <a:miter lim="400000"/>
          </a:ln>
        </p:spPr>
      </p:pic>
      <p:sp>
        <p:nvSpPr>
          <p:cNvPr id="306" name="変数の型（データ型）"/>
          <p:cNvSpPr txBox="1"/>
          <p:nvPr>
            <p:ph type="title"/>
          </p:nvPr>
        </p:nvSpPr>
        <p:spPr>
          <a:xfrm>
            <a:off x="952500" y="254000"/>
            <a:ext cx="11099800" cy="915324"/>
          </a:xfrm>
          <a:prstGeom prst="rect">
            <a:avLst/>
          </a:prstGeom>
        </p:spPr>
        <p:txBody>
          <a:bodyPr anchor="t"/>
          <a:lstStyle>
            <a:lvl1pPr algn="l">
              <a:defRPr sz="5000"/>
            </a:lvl1pPr>
          </a:lstStyle>
          <a:p>
            <a:pPr/>
            <a:r>
              <a:t>変数の型（データ型）</a:t>
            </a:r>
          </a:p>
        </p:txBody>
      </p:sp>
      <p:sp>
        <p:nvSpPr>
          <p:cNvPr id="307" name="変数の型（データ型）とは，変数で取り扱いたい値の種類…"/>
          <p:cNvSpPr txBox="1"/>
          <p:nvPr>
            <p:ph type="body" sz="quarter" idx="4294967295"/>
          </p:nvPr>
        </p:nvSpPr>
        <p:spPr>
          <a:xfrm>
            <a:off x="952500" y="1193800"/>
            <a:ext cx="11099800" cy="2146573"/>
          </a:xfrm>
          <a:prstGeom prst="rect">
            <a:avLst/>
          </a:prstGeom>
        </p:spPr>
        <p:txBody>
          <a:bodyPr anchor="t"/>
          <a:lstStyle/>
          <a:p>
            <a:pPr>
              <a:spcBef>
                <a:spcPts val="1000"/>
              </a:spcBef>
              <a:defRPr sz="2800"/>
            </a:pPr>
            <a:r>
              <a:t>変数の型（データ型）とは，変数で取り扱いたい値の種類</a:t>
            </a:r>
          </a:p>
          <a:p>
            <a:pPr>
              <a:spcBef>
                <a:spcPts val="1000"/>
              </a:spcBef>
              <a:defRPr sz="2800"/>
            </a:pPr>
            <a:r>
              <a:t>Pythonでは変数の型は自動的に指定される</a:t>
            </a:r>
          </a:p>
        </p:txBody>
      </p:sp>
      <p:sp>
        <p:nvSpPr>
          <p:cNvPr id="308" name="Pythonでの記述"/>
          <p:cNvSpPr txBox="1"/>
          <p:nvPr/>
        </p:nvSpPr>
        <p:spPr>
          <a:xfrm>
            <a:off x="2234571" y="3449307"/>
            <a:ext cx="4747122" cy="45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800"/>
            </a:lvl1pPr>
          </a:lstStyle>
          <a:p>
            <a:pPr/>
            <a:r>
              <a:t>Pythonでの記述</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算術演算子"/>
          <p:cNvSpPr txBox="1"/>
          <p:nvPr>
            <p:ph type="title"/>
          </p:nvPr>
        </p:nvSpPr>
        <p:spPr>
          <a:xfrm>
            <a:off x="952500" y="254000"/>
            <a:ext cx="11099800" cy="915324"/>
          </a:xfrm>
          <a:prstGeom prst="rect">
            <a:avLst/>
          </a:prstGeom>
        </p:spPr>
        <p:txBody>
          <a:bodyPr anchor="t"/>
          <a:lstStyle>
            <a:lvl1pPr algn="l">
              <a:defRPr sz="5000"/>
            </a:lvl1pPr>
          </a:lstStyle>
          <a:p>
            <a:pPr/>
            <a:r>
              <a:t>算術演算子</a:t>
            </a:r>
          </a:p>
        </p:txBody>
      </p:sp>
      <p:sp>
        <p:nvSpPr>
          <p:cNvPr id="311" name="四則演算等の計算をするための記号…"/>
          <p:cNvSpPr txBox="1"/>
          <p:nvPr>
            <p:ph type="body" sz="quarter" idx="4294967295"/>
          </p:nvPr>
        </p:nvSpPr>
        <p:spPr>
          <a:xfrm>
            <a:off x="952500" y="1193800"/>
            <a:ext cx="11099800" cy="2146573"/>
          </a:xfrm>
          <a:prstGeom prst="rect">
            <a:avLst/>
          </a:prstGeom>
        </p:spPr>
        <p:txBody>
          <a:bodyPr anchor="t"/>
          <a:lstStyle/>
          <a:p>
            <a:pPr>
              <a:spcBef>
                <a:spcPts val="1000"/>
              </a:spcBef>
              <a:defRPr sz="2800"/>
            </a:pPr>
            <a:r>
              <a:t>四則演算等の計算をするための記号</a:t>
            </a:r>
          </a:p>
          <a:p>
            <a:pPr>
              <a:spcBef>
                <a:spcPts val="1000"/>
              </a:spcBef>
              <a:defRPr sz="2800"/>
            </a:pPr>
            <a:r>
              <a:t>2つの変数または値を取り，1つの演算結果を返す</a:t>
            </a:r>
          </a:p>
        </p:txBody>
      </p:sp>
      <p:pic>
        <p:nvPicPr>
          <p:cNvPr id="312" name="cardboard_open.png" descr="cardboard_open.png"/>
          <p:cNvPicPr>
            <a:picLocks noChangeAspect="1"/>
          </p:cNvPicPr>
          <p:nvPr/>
        </p:nvPicPr>
        <p:blipFill>
          <a:blip r:embed="rId2">
            <a:extLst/>
          </a:blip>
          <a:stretch>
            <a:fillRect/>
          </a:stretch>
        </p:blipFill>
        <p:spPr>
          <a:xfrm>
            <a:off x="729996" y="5563375"/>
            <a:ext cx="3498381" cy="2363351"/>
          </a:xfrm>
          <a:prstGeom prst="rect">
            <a:avLst/>
          </a:prstGeom>
          <a:ln w="12700">
            <a:miter lim="400000"/>
          </a:ln>
        </p:spPr>
      </p:pic>
      <p:sp>
        <p:nvSpPr>
          <p:cNvPr id="313" name="a"/>
          <p:cNvSpPr txBox="1"/>
          <p:nvPr/>
        </p:nvSpPr>
        <p:spPr>
          <a:xfrm>
            <a:off x="1706636" y="6502357"/>
            <a:ext cx="758445" cy="1117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lvl1pPr>
          </a:lstStyle>
          <a:p>
            <a:pPr/>
            <a:r>
              <a:t>a</a:t>
            </a:r>
          </a:p>
        </p:txBody>
      </p:sp>
      <p:sp>
        <p:nvSpPr>
          <p:cNvPr id="314" name="1"/>
          <p:cNvSpPr txBox="1"/>
          <p:nvPr/>
        </p:nvSpPr>
        <p:spPr>
          <a:xfrm>
            <a:off x="1932153" y="4494106"/>
            <a:ext cx="837693" cy="1117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lvl1pPr>
          </a:lstStyle>
          <a:p>
            <a:pPr/>
            <a:r>
              <a:t>1</a:t>
            </a:r>
          </a:p>
        </p:txBody>
      </p:sp>
      <p:sp>
        <p:nvSpPr>
          <p:cNvPr id="315" name="＼ ／"/>
          <p:cNvSpPr txBox="1"/>
          <p:nvPr/>
        </p:nvSpPr>
        <p:spPr>
          <a:xfrm>
            <a:off x="1531849" y="5138215"/>
            <a:ext cx="1638301" cy="60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chemeClr val="accent4">
                    <a:hueOff val="-461056"/>
                    <a:satOff val="4338"/>
                    <a:lumOff val="-10225"/>
                  </a:schemeClr>
                </a:solidFill>
              </a:defRPr>
            </a:lvl1pPr>
          </a:lstStyle>
          <a:p>
            <a:pPr/>
            <a:r>
              <a:t>＼　／</a:t>
            </a:r>
          </a:p>
        </p:txBody>
      </p:sp>
      <p:sp>
        <p:nvSpPr>
          <p:cNvPr id="316" name="＋"/>
          <p:cNvSpPr txBox="1"/>
          <p:nvPr/>
        </p:nvSpPr>
        <p:spPr>
          <a:xfrm>
            <a:off x="4441744" y="6186250"/>
            <a:ext cx="1130301" cy="1117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solidFill>
                  <a:schemeClr val="accent5">
                    <a:hueOff val="-82419"/>
                    <a:satOff val="-9513"/>
                    <a:lumOff val="-16343"/>
                  </a:schemeClr>
                </a:solidFill>
              </a:defRPr>
            </a:lvl1pPr>
          </a:lstStyle>
          <a:p>
            <a:pPr/>
            <a:r>
              <a:t>＋</a:t>
            </a:r>
          </a:p>
        </p:txBody>
      </p:sp>
      <p:sp>
        <p:nvSpPr>
          <p:cNvPr id="317" name="1"/>
          <p:cNvSpPr txBox="1"/>
          <p:nvPr/>
        </p:nvSpPr>
        <p:spPr>
          <a:xfrm>
            <a:off x="6346271" y="6186250"/>
            <a:ext cx="837693" cy="1117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lvl1pPr>
          </a:lstStyle>
          <a:p>
            <a:pPr/>
            <a:r>
              <a:t>1</a:t>
            </a:r>
          </a:p>
        </p:txBody>
      </p:sp>
      <p:sp>
        <p:nvSpPr>
          <p:cNvPr id="318" name="→"/>
          <p:cNvSpPr txBox="1"/>
          <p:nvPr/>
        </p:nvSpPr>
        <p:spPr>
          <a:xfrm>
            <a:off x="7958190" y="6186250"/>
            <a:ext cx="1130301" cy="1117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lvl1pPr>
          </a:lstStyle>
          <a:p>
            <a:pPr/>
            <a:r>
              <a:t>→</a:t>
            </a:r>
          </a:p>
        </p:txBody>
      </p:sp>
      <p:sp>
        <p:nvSpPr>
          <p:cNvPr id="319" name="2"/>
          <p:cNvSpPr txBox="1"/>
          <p:nvPr/>
        </p:nvSpPr>
        <p:spPr>
          <a:xfrm>
            <a:off x="10076728" y="6186250"/>
            <a:ext cx="837693" cy="1117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lvl1pPr>
          </a:lstStyle>
          <a:p>
            <a:pPr/>
            <a:r>
              <a:t>2</a:t>
            </a:r>
          </a:p>
        </p:txBody>
      </p:sp>
      <p:sp>
        <p:nvSpPr>
          <p:cNvPr id="320" name="変数a(値1を代入済み)と値1を取り…"/>
          <p:cNvSpPr/>
          <p:nvPr/>
        </p:nvSpPr>
        <p:spPr>
          <a:xfrm>
            <a:off x="5218336" y="3935081"/>
            <a:ext cx="6886179" cy="2255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838" y="0"/>
                </a:moveTo>
                <a:cubicBezTo>
                  <a:pt x="2471" y="0"/>
                  <a:pt x="2174" y="908"/>
                  <a:pt x="2174" y="2029"/>
                </a:cubicBezTo>
                <a:lnTo>
                  <a:pt x="2174" y="11043"/>
                </a:lnTo>
                <a:lnTo>
                  <a:pt x="0" y="21600"/>
                </a:lnTo>
                <a:lnTo>
                  <a:pt x="3009" y="13323"/>
                </a:lnTo>
                <a:lnTo>
                  <a:pt x="20935" y="13323"/>
                </a:lnTo>
                <a:cubicBezTo>
                  <a:pt x="21302" y="13323"/>
                  <a:pt x="21600" y="12415"/>
                  <a:pt x="21600" y="11294"/>
                </a:cubicBezTo>
                <a:lnTo>
                  <a:pt x="21600" y="2029"/>
                </a:lnTo>
                <a:cubicBezTo>
                  <a:pt x="21600" y="908"/>
                  <a:pt x="21302" y="0"/>
                  <a:pt x="20935" y="0"/>
                </a:cubicBezTo>
                <a:lnTo>
                  <a:pt x="2838" y="0"/>
                </a:lnTo>
                <a:close/>
              </a:path>
            </a:pathLst>
          </a:custGeom>
          <a:ln w="381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2800">
                <a:solidFill>
                  <a:schemeClr val="accent5">
                    <a:hueOff val="-82419"/>
                    <a:satOff val="-9513"/>
                    <a:lumOff val="-16343"/>
                  </a:schemeClr>
                </a:solidFill>
              </a:defRPr>
            </a:pPr>
            <a:r>
              <a:t>変数a(値1を代入済み)と値1を取り</a:t>
            </a:r>
          </a:p>
          <a:p>
            <a:pPr>
              <a:defRPr sz="2800">
                <a:solidFill>
                  <a:schemeClr val="accent5">
                    <a:hueOff val="-82419"/>
                    <a:satOff val="-9513"/>
                    <a:lumOff val="-16343"/>
                  </a:schemeClr>
                </a:solidFill>
              </a:defRPr>
            </a:pPr>
            <a:r>
              <a:t>演算結果として値2を返す</a:t>
            </a:r>
          </a:p>
        </p:txBody>
      </p:sp>
      <p:sp>
        <p:nvSpPr>
          <p:cNvPr id="321" name="算術演算子”＋”"/>
          <p:cNvSpPr txBox="1"/>
          <p:nvPr/>
        </p:nvSpPr>
        <p:spPr>
          <a:xfrm>
            <a:off x="5912439" y="3613493"/>
            <a:ext cx="2583588" cy="457201"/>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solidFill>
                  <a:srgbClr val="FFFFFF"/>
                </a:solidFill>
              </a:defRPr>
            </a:lvl1pPr>
          </a:lstStyle>
          <a:p>
            <a:pPr/>
            <a:r>
              <a:t>算術演算子”＋”</a:t>
            </a:r>
          </a:p>
        </p:txBody>
      </p:sp>
      <p:sp>
        <p:nvSpPr>
          <p:cNvPr id="322" name="整数型"/>
          <p:cNvSpPr/>
          <p:nvPr/>
        </p:nvSpPr>
        <p:spPr>
          <a:xfrm>
            <a:off x="564982" y="6261067"/>
            <a:ext cx="1249671" cy="609601"/>
          </a:xfrm>
          <a:prstGeom prst="rect">
            <a:avLst/>
          </a:prstGeom>
          <a:solidFill>
            <a:schemeClr val="accent6">
              <a:satOff val="-15808"/>
              <a:lumOff val="-17557"/>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500">
                <a:solidFill>
                  <a:srgbClr val="FFFFFF"/>
                </a:solidFill>
              </a:defRPr>
            </a:lvl1pPr>
          </a:lstStyle>
          <a:p>
            <a:pPr/>
            <a:r>
              <a:t>整数型</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算術演算子"/>
          <p:cNvSpPr txBox="1"/>
          <p:nvPr>
            <p:ph type="title"/>
          </p:nvPr>
        </p:nvSpPr>
        <p:spPr>
          <a:xfrm>
            <a:off x="952500" y="254000"/>
            <a:ext cx="11099800" cy="915324"/>
          </a:xfrm>
          <a:prstGeom prst="rect">
            <a:avLst/>
          </a:prstGeom>
        </p:spPr>
        <p:txBody>
          <a:bodyPr anchor="t"/>
          <a:lstStyle>
            <a:lvl1pPr algn="l">
              <a:defRPr sz="5000"/>
            </a:lvl1pPr>
          </a:lstStyle>
          <a:p>
            <a:pPr/>
            <a:r>
              <a:t>算術演算子</a:t>
            </a:r>
          </a:p>
        </p:txBody>
      </p:sp>
      <p:sp>
        <p:nvSpPr>
          <p:cNvPr id="325" name="四則演算等の計算をするための記号…"/>
          <p:cNvSpPr txBox="1"/>
          <p:nvPr>
            <p:ph type="body" sz="quarter" idx="4294967295"/>
          </p:nvPr>
        </p:nvSpPr>
        <p:spPr>
          <a:xfrm>
            <a:off x="952500" y="1193800"/>
            <a:ext cx="11099800" cy="2146573"/>
          </a:xfrm>
          <a:prstGeom prst="rect">
            <a:avLst/>
          </a:prstGeom>
        </p:spPr>
        <p:txBody>
          <a:bodyPr anchor="t"/>
          <a:lstStyle/>
          <a:p>
            <a:pPr>
              <a:spcBef>
                <a:spcPts val="1000"/>
              </a:spcBef>
              <a:defRPr sz="2800"/>
            </a:pPr>
            <a:r>
              <a:t>四則演算等の計算をするための記号</a:t>
            </a:r>
          </a:p>
          <a:p>
            <a:pPr>
              <a:spcBef>
                <a:spcPts val="1000"/>
              </a:spcBef>
              <a:defRPr sz="2800"/>
            </a:pPr>
            <a:r>
              <a:t>2つの変数または値を取り，1つの演算結果を返す</a:t>
            </a:r>
          </a:p>
        </p:txBody>
      </p:sp>
      <p:sp>
        <p:nvSpPr>
          <p:cNvPr id="326" name="Pythonでの代表的な算術演算子"/>
          <p:cNvSpPr txBox="1"/>
          <p:nvPr/>
        </p:nvSpPr>
        <p:spPr>
          <a:xfrm>
            <a:off x="1245716" y="3692521"/>
            <a:ext cx="5373270"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800"/>
            </a:lvl1pPr>
          </a:lstStyle>
          <a:p>
            <a:pPr/>
            <a:r>
              <a:t>Pythonでの代表的な算術演算子</a:t>
            </a:r>
          </a:p>
        </p:txBody>
      </p:sp>
      <p:graphicFrame>
        <p:nvGraphicFramePr>
          <p:cNvPr id="327" name="表"/>
          <p:cNvGraphicFramePr/>
          <p:nvPr/>
        </p:nvGraphicFramePr>
        <p:xfrm>
          <a:off x="1171723" y="4211828"/>
          <a:ext cx="6250957" cy="4417321"/>
        </p:xfrm>
        <a:graphic xmlns:a="http://schemas.openxmlformats.org/drawingml/2006/main">
          <a:graphicData uri="http://schemas.openxmlformats.org/drawingml/2006/table">
            <a:tbl>
              <a:tblPr firstCol="0" firstRow="1" lastCol="0" lastRow="0" bandCol="0" bandRow="0" rtl="0">
                <a:tableStyleId>{CF821DB8-F4EB-4A41-A1BA-3FCAFE7338EE}</a:tableStyleId>
              </a:tblPr>
              <a:tblGrid>
                <a:gridCol w="849503"/>
                <a:gridCol w="2194845"/>
                <a:gridCol w="2689452"/>
              </a:tblGrid>
              <a:tr h="880924">
                <a:tc>
                  <a:txBody>
                    <a:bodyPr/>
                    <a:lstStyle/>
                    <a:p>
                      <a:pPr defTabSz="914400">
                        <a:defRPr b="0" sz="1800">
                          <a:solidFill>
                            <a:srgbClr val="000000"/>
                          </a:solidFill>
                        </a:defRPr>
                      </a:pPr>
                      <a:r>
                        <a:rPr sz="2200">
                          <a:solidFill>
                            <a:srgbClr val="FFFFFF"/>
                          </a:solidFill>
                          <a:sym typeface="ヒラギノ角ゴ ProN W6"/>
                        </a:rPr>
                        <a:t>記号</a:t>
                      </a:r>
                    </a:p>
                  </a:txBody>
                  <a:tcPr marL="50800" marR="50800" marT="50800" marB="50800" anchor="ctr" anchorCtr="0" horzOverflow="overflow"/>
                </a:tc>
                <a:tc>
                  <a:txBody>
                    <a:bodyPr/>
                    <a:lstStyle/>
                    <a:p>
                      <a:pPr defTabSz="914400">
                        <a:defRPr b="0" sz="1800">
                          <a:solidFill>
                            <a:srgbClr val="000000"/>
                          </a:solidFill>
                        </a:defRPr>
                      </a:pPr>
                      <a:r>
                        <a:rPr sz="2200">
                          <a:solidFill>
                            <a:srgbClr val="FFFFFF"/>
                          </a:solidFill>
                          <a:sym typeface="ヒラギノ角ゴ ProN W6"/>
                        </a:rPr>
                        <a:t>演算</a:t>
                      </a:r>
                    </a:p>
                  </a:txBody>
                  <a:tcPr marL="50800" marR="50800" marT="50800" marB="50800" anchor="ctr" anchorCtr="0" horzOverflow="overflow"/>
                </a:tc>
                <a:tc>
                  <a:txBody>
                    <a:bodyPr/>
                    <a:lstStyle/>
                    <a:p>
                      <a:pPr defTabSz="914400">
                        <a:defRPr b="0" sz="1800">
                          <a:solidFill>
                            <a:srgbClr val="000000"/>
                          </a:solidFill>
                        </a:defRPr>
                      </a:pPr>
                      <a:r>
                        <a:rPr sz="2200">
                          <a:solidFill>
                            <a:srgbClr val="FFFFFF"/>
                          </a:solidFill>
                          <a:sym typeface="ヒラギノ角ゴ ProN W6"/>
                        </a:rPr>
                        <a:t>計算例</a:t>
                      </a:r>
                    </a:p>
                  </a:txBody>
                  <a:tcPr marL="50800" marR="50800" marT="50800" marB="50800" anchor="ctr" anchorCtr="0" horzOverflow="overflow"/>
                </a:tc>
              </a:tr>
              <a:tr h="880924">
                <a:tc>
                  <a:txBody>
                    <a:bodyPr/>
                    <a:lstStyle/>
                    <a:p>
                      <a:pPr defTabSz="914400">
                        <a:defRPr sz="1800"/>
                      </a:pPr>
                      <a:r>
                        <a:rPr sz="2200">
                          <a:sym typeface="ヒラギノ角ゴ ProN W3"/>
                        </a:rPr>
                        <a:t>+</a:t>
                      </a:r>
                    </a:p>
                  </a:txBody>
                  <a:tcPr marL="50800" marR="50800" marT="50800" marB="50800" anchor="ctr" anchorCtr="0" horzOverflow="overflow"/>
                </a:tc>
                <a:tc>
                  <a:txBody>
                    <a:bodyPr/>
                    <a:lstStyle/>
                    <a:p>
                      <a:pPr defTabSz="914400">
                        <a:defRPr sz="1800"/>
                      </a:pPr>
                      <a:r>
                        <a:rPr sz="2200">
                          <a:sym typeface="ヒラギノ角ゴ ProN W3"/>
                        </a:rPr>
                        <a:t>加算(足し算)</a:t>
                      </a:r>
                    </a:p>
                  </a:txBody>
                  <a:tcPr marL="50800" marR="50800" marT="50800" marB="50800" anchor="ctr" anchorCtr="0" horzOverflow="overflow"/>
                </a:tc>
                <a:tc>
                  <a:txBody>
                    <a:bodyPr/>
                    <a:lstStyle/>
                    <a:p>
                      <a:pPr algn="l" defTabSz="914400">
                        <a:defRPr sz="1800"/>
                      </a:pPr>
                      <a:r>
                        <a:rPr sz="2200">
                          <a:sym typeface="ヒラギノ角ゴ ProN W3"/>
                        </a:rPr>
                        <a:t>1 + 1 → 2</a:t>
                      </a:r>
                    </a:p>
                  </a:txBody>
                  <a:tcPr marL="50800" marR="50800" marT="50800" marB="50800" anchor="ctr" anchorCtr="0" horzOverflow="overflow"/>
                </a:tc>
              </a:tr>
              <a:tr h="880924">
                <a:tc>
                  <a:txBody>
                    <a:bodyPr/>
                    <a:lstStyle/>
                    <a:p>
                      <a:pPr defTabSz="914400">
                        <a:defRPr sz="1800"/>
                      </a:pPr>
                      <a:r>
                        <a:rPr sz="2200">
                          <a:sym typeface="ヒラギノ角ゴ ProN W3"/>
                        </a:rPr>
                        <a:t>-</a:t>
                      </a:r>
                    </a:p>
                  </a:txBody>
                  <a:tcPr marL="50800" marR="50800" marT="50800" marB="50800" anchor="ctr" anchorCtr="0" horzOverflow="overflow"/>
                </a:tc>
                <a:tc>
                  <a:txBody>
                    <a:bodyPr/>
                    <a:lstStyle/>
                    <a:p>
                      <a:pPr defTabSz="914400">
                        <a:defRPr sz="1800"/>
                      </a:pPr>
                      <a:r>
                        <a:rPr sz="2200">
                          <a:sym typeface="ヒラギノ角ゴ ProN W3"/>
                        </a:rPr>
                        <a:t>減算(引き算)</a:t>
                      </a:r>
                    </a:p>
                  </a:txBody>
                  <a:tcPr marL="50800" marR="50800" marT="50800" marB="50800" anchor="ctr" anchorCtr="0" horzOverflow="overflow"/>
                </a:tc>
                <a:tc>
                  <a:txBody>
                    <a:bodyPr/>
                    <a:lstStyle/>
                    <a:p>
                      <a:pPr algn="l" defTabSz="914400">
                        <a:defRPr sz="1800"/>
                      </a:pPr>
                      <a:r>
                        <a:rPr sz="2200">
                          <a:sym typeface="ヒラギノ角ゴ ProN W3"/>
                        </a:rPr>
                        <a:t>1 - 1 → 0</a:t>
                      </a:r>
                    </a:p>
                  </a:txBody>
                  <a:tcPr marL="50800" marR="50800" marT="50800" marB="50800" anchor="ctr" anchorCtr="0" horzOverflow="overflow"/>
                </a:tc>
              </a:tr>
              <a:tr h="880924">
                <a:tc>
                  <a:txBody>
                    <a:bodyPr/>
                    <a:lstStyle/>
                    <a:p>
                      <a:pPr defTabSz="914400">
                        <a:defRPr sz="1800"/>
                      </a:pPr>
                      <a:r>
                        <a:rPr sz="2200">
                          <a:sym typeface="ヒラギノ角ゴ ProN W3"/>
                        </a:rPr>
                        <a:t>*</a:t>
                      </a:r>
                    </a:p>
                  </a:txBody>
                  <a:tcPr marL="50800" marR="50800" marT="50800" marB="50800" anchor="ctr" anchorCtr="0" horzOverflow="overflow"/>
                </a:tc>
                <a:tc>
                  <a:txBody>
                    <a:bodyPr/>
                    <a:lstStyle/>
                    <a:p>
                      <a:pPr defTabSz="914400">
                        <a:defRPr sz="1800"/>
                      </a:pPr>
                      <a:r>
                        <a:rPr sz="2200">
                          <a:sym typeface="ヒラギノ角ゴ ProN W3"/>
                        </a:rPr>
                        <a:t>乗算(掛け算)</a:t>
                      </a:r>
                    </a:p>
                  </a:txBody>
                  <a:tcPr marL="50800" marR="50800" marT="50800" marB="50800" anchor="ctr" anchorCtr="0" horzOverflow="overflow"/>
                </a:tc>
                <a:tc>
                  <a:txBody>
                    <a:bodyPr/>
                    <a:lstStyle/>
                    <a:p>
                      <a:pPr algn="l" defTabSz="914400">
                        <a:defRPr sz="1800"/>
                      </a:pPr>
                      <a:r>
                        <a:rPr sz="2200">
                          <a:sym typeface="ヒラギノ角ゴ ProN W3"/>
                        </a:rPr>
                        <a:t>5 * 3 → 15</a:t>
                      </a:r>
                    </a:p>
                  </a:txBody>
                  <a:tcPr marL="50800" marR="50800" marT="50800" marB="50800" anchor="ctr" anchorCtr="0" horzOverflow="overflow"/>
                </a:tc>
              </a:tr>
              <a:tr h="880924">
                <a:tc>
                  <a:txBody>
                    <a:bodyPr/>
                    <a:lstStyle/>
                    <a:p>
                      <a:pPr defTabSz="914400">
                        <a:defRPr sz="1800"/>
                      </a:pPr>
                      <a:r>
                        <a:rPr sz="2200">
                          <a:sym typeface="ヒラギノ角ゴ ProN W3"/>
                        </a:rPr>
                        <a:t>/</a:t>
                      </a:r>
                    </a:p>
                  </a:txBody>
                  <a:tcPr marL="50800" marR="50800" marT="50800" marB="50800" anchor="ctr" anchorCtr="0" horzOverflow="overflow"/>
                </a:tc>
                <a:tc>
                  <a:txBody>
                    <a:bodyPr/>
                    <a:lstStyle/>
                    <a:p>
                      <a:pPr defTabSz="914400">
                        <a:defRPr sz="1800"/>
                      </a:pPr>
                      <a:r>
                        <a:rPr sz="2200">
                          <a:sym typeface="ヒラギノ角ゴ ProN W3"/>
                        </a:rPr>
                        <a:t>除算(割り算)</a:t>
                      </a:r>
                    </a:p>
                  </a:txBody>
                  <a:tcPr marL="50800" marR="50800" marT="50800" marB="50800" anchor="ctr" anchorCtr="0" horzOverflow="overflow"/>
                </a:tc>
                <a:tc>
                  <a:txBody>
                    <a:bodyPr/>
                    <a:lstStyle/>
                    <a:p>
                      <a:pPr algn="l" defTabSz="914400">
                        <a:defRPr sz="1800"/>
                      </a:pPr>
                      <a:r>
                        <a:rPr sz="2200">
                          <a:sym typeface="ヒラギノ角ゴ ProN W3"/>
                        </a:rPr>
                        <a:t>5 / 3 → 1.666…</a:t>
                      </a:r>
                    </a:p>
                  </a:txBody>
                  <a:tcPr marL="50800" marR="50800" marT="50800" marB="50800" anchor="ctr" anchorCtr="0" horzOverflow="overflow"/>
                </a:tc>
              </a:tr>
            </a:tbl>
          </a:graphicData>
        </a:graphic>
      </p:graphicFrame>
      <p:graphicFrame>
        <p:nvGraphicFramePr>
          <p:cNvPr id="328" name="表"/>
          <p:cNvGraphicFramePr/>
          <p:nvPr/>
        </p:nvGraphicFramePr>
        <p:xfrm>
          <a:off x="7138318" y="4211828"/>
          <a:ext cx="6250957" cy="4417321"/>
        </p:xfrm>
        <a:graphic xmlns:a="http://schemas.openxmlformats.org/drawingml/2006/main">
          <a:graphicData uri="http://schemas.openxmlformats.org/drawingml/2006/table">
            <a:tbl>
              <a:tblPr firstCol="0" firstRow="1" lastCol="0" lastRow="0" bandCol="0" bandRow="0" rtl="0">
                <a:tableStyleId>{CF821DB8-F4EB-4A41-A1BA-3FCAFE7338EE}</a:tableStyleId>
              </a:tblPr>
              <a:tblGrid>
                <a:gridCol w="849503"/>
                <a:gridCol w="2194845"/>
                <a:gridCol w="2689452"/>
              </a:tblGrid>
              <a:tr h="880924">
                <a:tc>
                  <a:txBody>
                    <a:bodyPr/>
                    <a:lstStyle/>
                    <a:p>
                      <a:pPr defTabSz="914400">
                        <a:defRPr b="0" sz="1800">
                          <a:solidFill>
                            <a:srgbClr val="000000"/>
                          </a:solidFill>
                        </a:defRPr>
                      </a:pPr>
                      <a:r>
                        <a:rPr sz="2200">
                          <a:solidFill>
                            <a:srgbClr val="FFFFFF"/>
                          </a:solidFill>
                          <a:sym typeface="ヒラギノ角ゴ ProN W6"/>
                        </a:rPr>
                        <a:t>記号</a:t>
                      </a:r>
                    </a:p>
                  </a:txBody>
                  <a:tcPr marL="50800" marR="50800" marT="50800" marB="50800" anchor="ctr" anchorCtr="0" horzOverflow="overflow"/>
                </a:tc>
                <a:tc>
                  <a:txBody>
                    <a:bodyPr/>
                    <a:lstStyle/>
                    <a:p>
                      <a:pPr defTabSz="914400">
                        <a:defRPr b="0" sz="1800">
                          <a:solidFill>
                            <a:srgbClr val="000000"/>
                          </a:solidFill>
                        </a:defRPr>
                      </a:pPr>
                      <a:r>
                        <a:rPr sz="2200">
                          <a:solidFill>
                            <a:srgbClr val="FFFFFF"/>
                          </a:solidFill>
                          <a:sym typeface="ヒラギノ角ゴ ProN W6"/>
                        </a:rPr>
                        <a:t>演算</a:t>
                      </a:r>
                    </a:p>
                  </a:txBody>
                  <a:tcPr marL="50800" marR="50800" marT="50800" marB="50800" anchor="ctr" anchorCtr="0" horzOverflow="overflow"/>
                </a:tc>
                <a:tc>
                  <a:txBody>
                    <a:bodyPr/>
                    <a:lstStyle/>
                    <a:p>
                      <a:pPr defTabSz="914400">
                        <a:defRPr b="0" sz="1800">
                          <a:solidFill>
                            <a:srgbClr val="000000"/>
                          </a:solidFill>
                        </a:defRPr>
                      </a:pPr>
                      <a:r>
                        <a:rPr sz="2200">
                          <a:solidFill>
                            <a:srgbClr val="FFFFFF"/>
                          </a:solidFill>
                          <a:sym typeface="ヒラギノ角ゴ ProN W6"/>
                        </a:rPr>
                        <a:t>計算例</a:t>
                      </a:r>
                    </a:p>
                  </a:txBody>
                  <a:tcPr marL="50800" marR="50800" marT="50800" marB="50800" anchor="ctr" anchorCtr="0" horzOverflow="overflow"/>
                </a:tc>
              </a:tr>
              <a:tr h="880924">
                <a:tc>
                  <a:txBody>
                    <a:bodyPr/>
                    <a:lstStyle/>
                    <a:p>
                      <a:pPr defTabSz="914400">
                        <a:defRPr sz="1800"/>
                      </a:pPr>
                      <a:r>
                        <a:rPr sz="2200">
                          <a:sym typeface="ヒラギノ角ゴ ProN W3"/>
                        </a:rPr>
                        <a:t>**</a:t>
                      </a:r>
                    </a:p>
                  </a:txBody>
                  <a:tcPr marL="50800" marR="50800" marT="50800" marB="50800" anchor="ctr" anchorCtr="0" horzOverflow="overflow"/>
                </a:tc>
                <a:tc>
                  <a:txBody>
                    <a:bodyPr/>
                    <a:lstStyle/>
                    <a:p>
                      <a:pPr defTabSz="914400">
                        <a:defRPr sz="1800"/>
                      </a:pPr>
                      <a:r>
                        <a:rPr sz="2200">
                          <a:sym typeface="ヒラギノ角ゴ ProN W3"/>
                        </a:rPr>
                        <a:t>累乗</a:t>
                      </a:r>
                    </a:p>
                  </a:txBody>
                  <a:tcPr marL="50800" marR="50800" marT="50800" marB="50800" anchor="ctr" anchorCtr="0" horzOverflow="overflow"/>
                </a:tc>
                <a:tc>
                  <a:txBody>
                    <a:bodyPr/>
                    <a:lstStyle/>
                    <a:p>
                      <a:pPr algn="l" defTabSz="914400">
                        <a:defRPr sz="1800"/>
                      </a:pPr>
                      <a:r>
                        <a:rPr sz="2200">
                          <a:sym typeface="ヒラギノ角ゴ ProN W3"/>
                        </a:rPr>
                        <a:t>5 ** 3 → 125</a:t>
                      </a:r>
                    </a:p>
                  </a:txBody>
                  <a:tcPr marL="50800" marR="50800" marT="50800" marB="50800" anchor="ctr" anchorCtr="0" horzOverflow="overflow"/>
                </a:tc>
              </a:tr>
              <a:tr h="880924">
                <a:tc>
                  <a:txBody>
                    <a:bodyPr/>
                    <a:lstStyle/>
                    <a:p>
                      <a:pPr defTabSz="914400">
                        <a:defRPr sz="1800"/>
                      </a:pPr>
                      <a:r>
                        <a:rPr sz="2200">
                          <a:sym typeface="ヒラギノ角ゴ ProN W3"/>
                        </a:rPr>
                        <a:t>%</a:t>
                      </a:r>
                    </a:p>
                  </a:txBody>
                  <a:tcPr marL="50800" marR="50800" marT="50800" marB="50800" anchor="ctr" anchorCtr="0" horzOverflow="overflow"/>
                </a:tc>
                <a:tc>
                  <a:txBody>
                    <a:bodyPr/>
                    <a:lstStyle/>
                    <a:p>
                      <a:pPr defTabSz="914400">
                        <a:defRPr sz="1800"/>
                      </a:pPr>
                      <a:r>
                        <a:rPr sz="2200">
                          <a:sym typeface="ヒラギノ角ゴ ProN W3"/>
                        </a:rPr>
                        <a:t>剰余</a:t>
                      </a:r>
                    </a:p>
                  </a:txBody>
                  <a:tcPr marL="50800" marR="50800" marT="50800" marB="50800" anchor="ctr" anchorCtr="0" horzOverflow="overflow"/>
                </a:tc>
                <a:tc>
                  <a:txBody>
                    <a:bodyPr/>
                    <a:lstStyle/>
                    <a:p>
                      <a:pPr algn="l" defTabSz="914400">
                        <a:defRPr sz="1800"/>
                      </a:pPr>
                      <a:r>
                        <a:rPr sz="2200">
                          <a:sym typeface="ヒラギノ角ゴ ProN W3"/>
                        </a:rPr>
                        <a:t>5 % 3 → 2</a:t>
                      </a:r>
                    </a:p>
                  </a:txBody>
                  <a:tcPr marL="50800" marR="50800" marT="50800" marB="50800" anchor="ctr" anchorCtr="0" horzOverflow="overflow"/>
                </a:tc>
              </a:tr>
              <a:tr h="880924">
                <a:tc>
                  <a:txBody>
                    <a:bodyPr/>
                    <a:lstStyle/>
                    <a:p>
                      <a:pPr defTabSz="914400">
                        <a:defRPr sz="1800"/>
                      </a:pPr>
                      <a:r>
                        <a:rPr sz="2200">
                          <a:sym typeface="ヒラギノ角ゴ ProN W3"/>
                        </a:rPr>
                        <a:t>//</a:t>
                      </a:r>
                    </a:p>
                  </a:txBody>
                  <a:tcPr marL="50800" marR="50800" marT="50800" marB="50800" anchor="ctr" anchorCtr="0" horzOverflow="overflow"/>
                </a:tc>
                <a:tc>
                  <a:txBody>
                    <a:bodyPr/>
                    <a:lstStyle/>
                    <a:p>
                      <a:pPr defTabSz="914400">
                        <a:defRPr sz="1800"/>
                      </a:pPr>
                      <a:r>
                        <a:rPr sz="2200">
                          <a:sym typeface="ヒラギノ角ゴ ProN W3"/>
                        </a:rPr>
                        <a:t>切り捨て除算
(商を返す除算)</a:t>
                      </a:r>
                    </a:p>
                  </a:txBody>
                  <a:tcPr marL="50800" marR="50800" marT="50800" marB="50800" anchor="ctr" anchorCtr="0" horzOverflow="overflow"/>
                </a:tc>
                <a:tc>
                  <a:txBody>
                    <a:bodyPr/>
                    <a:lstStyle/>
                    <a:p>
                      <a:pPr algn="l" defTabSz="914400">
                        <a:defRPr sz="1800"/>
                      </a:pPr>
                      <a:r>
                        <a:rPr sz="2200">
                          <a:sym typeface="ヒラギノ角ゴ ProN W3"/>
                        </a:rPr>
                        <a:t>5 // 3 → 1</a:t>
                      </a:r>
                    </a:p>
                  </a:txBody>
                  <a:tcPr marL="50800" marR="50800" marT="50800" marB="50800" anchor="ctr" anchorCtr="0" horzOverflow="overflow"/>
                </a:tc>
              </a:tr>
              <a:tr h="880924">
                <a:tc>
                  <a:txBody>
                    <a:bodyPr/>
                    <a:lstStyle/>
                    <a:p>
                      <a:pPr defTabSz="914400">
                        <a:defRPr sz="2200">
                          <a:sym typeface="ヒラギノ角ゴ ProN W3"/>
                        </a:defRPr>
                      </a:pPr>
                    </a:p>
                  </a:txBody>
                  <a:tcPr marL="50800" marR="50800" marT="50800" marB="50800" anchor="ctr" anchorCtr="0" horzOverflow="overflow"/>
                </a:tc>
                <a:tc>
                  <a:txBody>
                    <a:bodyPr/>
                    <a:lstStyle/>
                    <a:p>
                      <a:pPr defTabSz="914400">
                        <a:defRPr sz="2200">
                          <a:sym typeface="ヒラギノ角ゴ ProN W3"/>
                        </a:defRPr>
                      </a:pPr>
                    </a:p>
                  </a:txBody>
                  <a:tcPr marL="50800" marR="50800" marT="50800" marB="50800" anchor="ctr" anchorCtr="0" horzOverflow="overflow"/>
                </a:tc>
                <a:tc>
                  <a:txBody>
                    <a:bodyPr/>
                    <a:lstStyle/>
                    <a:p>
                      <a:pPr algn="l" defTabSz="914400">
                        <a:defRPr sz="2200">
                          <a:sym typeface="ヒラギノ角ゴ ProN W3"/>
                        </a:defRPr>
                      </a:pPr>
                    </a:p>
                  </a:txBody>
                  <a:tcPr marL="50800" marR="50800" marT="50800" marB="50800" anchor="ctr" anchorCtr="0" horzOverflow="overflow"/>
                </a:tc>
              </a:tr>
            </a:tbl>
          </a:graphicData>
        </a:graphic>
      </p:graphicFrame>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算術演算子"/>
          <p:cNvSpPr txBox="1"/>
          <p:nvPr>
            <p:ph type="title"/>
          </p:nvPr>
        </p:nvSpPr>
        <p:spPr>
          <a:xfrm>
            <a:off x="952500" y="254000"/>
            <a:ext cx="11099800" cy="915324"/>
          </a:xfrm>
          <a:prstGeom prst="rect">
            <a:avLst/>
          </a:prstGeom>
        </p:spPr>
        <p:txBody>
          <a:bodyPr anchor="t"/>
          <a:lstStyle>
            <a:lvl1pPr algn="l">
              <a:defRPr sz="5000"/>
            </a:lvl1pPr>
          </a:lstStyle>
          <a:p>
            <a:pPr/>
            <a:r>
              <a:t>算術演算子</a:t>
            </a:r>
          </a:p>
        </p:txBody>
      </p:sp>
      <p:sp>
        <p:nvSpPr>
          <p:cNvPr id="331" name="四則演算等の計算をするための記号…"/>
          <p:cNvSpPr txBox="1"/>
          <p:nvPr>
            <p:ph type="body" sz="quarter" idx="4294967295"/>
          </p:nvPr>
        </p:nvSpPr>
        <p:spPr>
          <a:xfrm>
            <a:off x="952500" y="1193800"/>
            <a:ext cx="11099800" cy="2146573"/>
          </a:xfrm>
          <a:prstGeom prst="rect">
            <a:avLst/>
          </a:prstGeom>
        </p:spPr>
        <p:txBody>
          <a:bodyPr anchor="t"/>
          <a:lstStyle/>
          <a:p>
            <a:pPr>
              <a:spcBef>
                <a:spcPts val="1000"/>
              </a:spcBef>
              <a:defRPr sz="2800"/>
            </a:pPr>
            <a:r>
              <a:t>四則演算等の計算をするための記号</a:t>
            </a:r>
          </a:p>
          <a:p>
            <a:pPr>
              <a:spcBef>
                <a:spcPts val="1000"/>
              </a:spcBef>
              <a:defRPr sz="2800"/>
            </a:pPr>
            <a:r>
              <a:t>2つの変数または値を取り，1つの演算結果を返す</a:t>
            </a:r>
          </a:p>
        </p:txBody>
      </p:sp>
      <p:sp>
        <p:nvSpPr>
          <p:cNvPr id="332" name="Pythonでの記述"/>
          <p:cNvSpPr txBox="1"/>
          <p:nvPr/>
        </p:nvSpPr>
        <p:spPr>
          <a:xfrm>
            <a:off x="2059842" y="2883172"/>
            <a:ext cx="4747122" cy="45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800"/>
            </a:lvl1pPr>
          </a:lstStyle>
          <a:p>
            <a:pPr/>
            <a:r>
              <a:t>Pythonでの記述</a:t>
            </a:r>
          </a:p>
        </p:txBody>
      </p:sp>
      <p:pic>
        <p:nvPicPr>
          <p:cNvPr id="333" name="スクリーンショット 2019-05-16 7.26.06.png" descr="スクリーンショット 2019-05-16 7.26.06.png"/>
          <p:cNvPicPr>
            <a:picLocks noChangeAspect="1"/>
          </p:cNvPicPr>
          <p:nvPr/>
        </p:nvPicPr>
        <p:blipFill>
          <a:blip r:embed="rId2">
            <a:extLst/>
          </a:blip>
          <a:stretch>
            <a:fillRect/>
          </a:stretch>
        </p:blipFill>
        <p:spPr>
          <a:xfrm>
            <a:off x="2057400" y="3364848"/>
            <a:ext cx="8890000" cy="6048273"/>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比較演算子"/>
          <p:cNvSpPr txBox="1"/>
          <p:nvPr>
            <p:ph type="title"/>
          </p:nvPr>
        </p:nvSpPr>
        <p:spPr>
          <a:xfrm>
            <a:off x="952500" y="254000"/>
            <a:ext cx="11099800" cy="915324"/>
          </a:xfrm>
          <a:prstGeom prst="rect">
            <a:avLst/>
          </a:prstGeom>
        </p:spPr>
        <p:txBody>
          <a:bodyPr anchor="t"/>
          <a:lstStyle>
            <a:lvl1pPr algn="l">
              <a:defRPr sz="5000"/>
            </a:lvl1pPr>
          </a:lstStyle>
          <a:p>
            <a:pPr/>
            <a:r>
              <a:t>比較演算子</a:t>
            </a:r>
          </a:p>
        </p:txBody>
      </p:sp>
      <p:sp>
        <p:nvSpPr>
          <p:cNvPr id="336" name="2つの値の大小や同等性を比較するための記号…"/>
          <p:cNvSpPr txBox="1"/>
          <p:nvPr>
            <p:ph type="body" sz="quarter" idx="4294967295"/>
          </p:nvPr>
        </p:nvSpPr>
        <p:spPr>
          <a:xfrm>
            <a:off x="952500" y="1193800"/>
            <a:ext cx="11099800" cy="2146573"/>
          </a:xfrm>
          <a:prstGeom prst="rect">
            <a:avLst/>
          </a:prstGeom>
        </p:spPr>
        <p:txBody>
          <a:bodyPr anchor="t"/>
          <a:lstStyle/>
          <a:p>
            <a:pPr>
              <a:spcBef>
                <a:spcPts val="1000"/>
              </a:spcBef>
              <a:defRPr sz="2800"/>
            </a:pPr>
            <a:r>
              <a:t>2つの値の大小や同等性を比較するための記号</a:t>
            </a:r>
          </a:p>
          <a:p>
            <a:pPr>
              <a:spcBef>
                <a:spcPts val="1000"/>
              </a:spcBef>
              <a:defRPr sz="2800"/>
            </a:pPr>
            <a:r>
              <a:t>比較結果が合っている場合True，違う場合Falseを返す</a:t>
            </a:r>
          </a:p>
        </p:txBody>
      </p:sp>
      <p:pic>
        <p:nvPicPr>
          <p:cNvPr id="337" name="cardboard_open.png" descr="cardboard_open.png"/>
          <p:cNvPicPr>
            <a:picLocks noChangeAspect="1"/>
          </p:cNvPicPr>
          <p:nvPr/>
        </p:nvPicPr>
        <p:blipFill>
          <a:blip r:embed="rId2">
            <a:extLst/>
          </a:blip>
          <a:stretch>
            <a:fillRect/>
          </a:stretch>
        </p:blipFill>
        <p:spPr>
          <a:xfrm>
            <a:off x="729996" y="5563375"/>
            <a:ext cx="3498381" cy="2363351"/>
          </a:xfrm>
          <a:prstGeom prst="rect">
            <a:avLst/>
          </a:prstGeom>
          <a:ln w="12700">
            <a:miter lim="400000"/>
          </a:ln>
        </p:spPr>
      </p:pic>
      <p:sp>
        <p:nvSpPr>
          <p:cNvPr id="338" name="a"/>
          <p:cNvSpPr txBox="1"/>
          <p:nvPr/>
        </p:nvSpPr>
        <p:spPr>
          <a:xfrm>
            <a:off x="1706636" y="6502357"/>
            <a:ext cx="758445" cy="1117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lvl1pPr>
          </a:lstStyle>
          <a:p>
            <a:pPr/>
            <a:r>
              <a:t>a</a:t>
            </a:r>
          </a:p>
        </p:txBody>
      </p:sp>
      <p:sp>
        <p:nvSpPr>
          <p:cNvPr id="339" name="3"/>
          <p:cNvSpPr txBox="1"/>
          <p:nvPr/>
        </p:nvSpPr>
        <p:spPr>
          <a:xfrm>
            <a:off x="1932153" y="4494106"/>
            <a:ext cx="837693" cy="1117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lvl1pPr>
          </a:lstStyle>
          <a:p>
            <a:pPr/>
            <a:r>
              <a:t>3</a:t>
            </a:r>
          </a:p>
        </p:txBody>
      </p:sp>
      <p:sp>
        <p:nvSpPr>
          <p:cNvPr id="340" name="＼ ／"/>
          <p:cNvSpPr txBox="1"/>
          <p:nvPr/>
        </p:nvSpPr>
        <p:spPr>
          <a:xfrm>
            <a:off x="1531849" y="5138215"/>
            <a:ext cx="1638301" cy="60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chemeClr val="accent4">
                    <a:hueOff val="-461056"/>
                    <a:satOff val="4338"/>
                    <a:lumOff val="-10225"/>
                  </a:schemeClr>
                </a:solidFill>
              </a:defRPr>
            </a:lvl1pPr>
          </a:lstStyle>
          <a:p>
            <a:pPr/>
            <a:r>
              <a:t>＼　／</a:t>
            </a:r>
          </a:p>
        </p:txBody>
      </p:sp>
      <p:sp>
        <p:nvSpPr>
          <p:cNvPr id="341" name="&gt;"/>
          <p:cNvSpPr txBox="1"/>
          <p:nvPr/>
        </p:nvSpPr>
        <p:spPr>
          <a:xfrm>
            <a:off x="4675423" y="6186250"/>
            <a:ext cx="662941" cy="1117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solidFill>
                  <a:schemeClr val="accent5">
                    <a:hueOff val="-82419"/>
                    <a:satOff val="-9513"/>
                    <a:lumOff val="-16343"/>
                  </a:schemeClr>
                </a:solidFill>
              </a:defRPr>
            </a:lvl1pPr>
          </a:lstStyle>
          <a:p>
            <a:pPr/>
            <a:r>
              <a:t>&gt;</a:t>
            </a:r>
          </a:p>
        </p:txBody>
      </p:sp>
      <p:sp>
        <p:nvSpPr>
          <p:cNvPr id="342" name="1"/>
          <p:cNvSpPr txBox="1"/>
          <p:nvPr/>
        </p:nvSpPr>
        <p:spPr>
          <a:xfrm>
            <a:off x="6346271" y="6186250"/>
            <a:ext cx="837693" cy="1117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lvl1pPr>
          </a:lstStyle>
          <a:p>
            <a:pPr/>
            <a:r>
              <a:t>1</a:t>
            </a:r>
          </a:p>
        </p:txBody>
      </p:sp>
      <p:sp>
        <p:nvSpPr>
          <p:cNvPr id="343" name="→"/>
          <p:cNvSpPr txBox="1"/>
          <p:nvPr/>
        </p:nvSpPr>
        <p:spPr>
          <a:xfrm>
            <a:off x="7958190" y="6186250"/>
            <a:ext cx="1130301" cy="1117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lvl1pPr>
          </a:lstStyle>
          <a:p>
            <a:pPr/>
            <a:r>
              <a:t>→</a:t>
            </a:r>
          </a:p>
        </p:txBody>
      </p:sp>
      <p:sp>
        <p:nvSpPr>
          <p:cNvPr id="344" name="True"/>
          <p:cNvSpPr txBox="1"/>
          <p:nvPr/>
        </p:nvSpPr>
        <p:spPr>
          <a:xfrm>
            <a:off x="9635843" y="6186250"/>
            <a:ext cx="2574037" cy="1117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lvl1pPr>
          </a:lstStyle>
          <a:p>
            <a:pPr/>
            <a:r>
              <a:t>True</a:t>
            </a:r>
          </a:p>
        </p:txBody>
      </p:sp>
      <p:sp>
        <p:nvSpPr>
          <p:cNvPr id="345" name="変数a(値3を代入済み)と値1を取り…"/>
          <p:cNvSpPr/>
          <p:nvPr/>
        </p:nvSpPr>
        <p:spPr>
          <a:xfrm>
            <a:off x="5218336" y="3935081"/>
            <a:ext cx="6886179" cy="2255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838" y="0"/>
                </a:moveTo>
                <a:cubicBezTo>
                  <a:pt x="2471" y="0"/>
                  <a:pt x="2174" y="908"/>
                  <a:pt x="2174" y="2029"/>
                </a:cubicBezTo>
                <a:lnTo>
                  <a:pt x="2174" y="11043"/>
                </a:lnTo>
                <a:lnTo>
                  <a:pt x="0" y="21600"/>
                </a:lnTo>
                <a:lnTo>
                  <a:pt x="3009" y="13323"/>
                </a:lnTo>
                <a:lnTo>
                  <a:pt x="20935" y="13323"/>
                </a:lnTo>
                <a:cubicBezTo>
                  <a:pt x="21302" y="13323"/>
                  <a:pt x="21600" y="12415"/>
                  <a:pt x="21600" y="11294"/>
                </a:cubicBezTo>
                <a:lnTo>
                  <a:pt x="21600" y="2029"/>
                </a:lnTo>
                <a:cubicBezTo>
                  <a:pt x="21600" y="908"/>
                  <a:pt x="21302" y="0"/>
                  <a:pt x="20935" y="0"/>
                </a:cubicBezTo>
                <a:lnTo>
                  <a:pt x="2838" y="0"/>
                </a:lnTo>
                <a:close/>
              </a:path>
            </a:pathLst>
          </a:custGeom>
          <a:ln w="381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2800">
                <a:solidFill>
                  <a:schemeClr val="accent5">
                    <a:hueOff val="-82419"/>
                    <a:satOff val="-9513"/>
                    <a:lumOff val="-16343"/>
                  </a:schemeClr>
                </a:solidFill>
              </a:defRPr>
            </a:pPr>
            <a:r>
              <a:t>変数a(値3を代入済み)と値1を取り</a:t>
            </a:r>
          </a:p>
          <a:p>
            <a:pPr>
              <a:defRPr sz="2800">
                <a:solidFill>
                  <a:schemeClr val="accent5">
                    <a:hueOff val="-82419"/>
                    <a:satOff val="-9513"/>
                    <a:lumOff val="-16343"/>
                  </a:schemeClr>
                </a:solidFill>
              </a:defRPr>
            </a:pPr>
            <a:r>
              <a:t>演算結果として値Trueを返す</a:t>
            </a:r>
          </a:p>
        </p:txBody>
      </p:sp>
      <p:sp>
        <p:nvSpPr>
          <p:cNvPr id="346" name="比較演算子”&gt;”"/>
          <p:cNvSpPr txBox="1"/>
          <p:nvPr/>
        </p:nvSpPr>
        <p:spPr>
          <a:xfrm>
            <a:off x="5923013" y="3613493"/>
            <a:ext cx="2420012" cy="457201"/>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solidFill>
                  <a:srgbClr val="FFFFFF"/>
                </a:solidFill>
              </a:defRPr>
            </a:lvl1pPr>
          </a:lstStyle>
          <a:p>
            <a:pPr/>
            <a:r>
              <a:t>比較演算子”&gt;”</a:t>
            </a:r>
          </a:p>
        </p:txBody>
      </p:sp>
      <p:sp>
        <p:nvSpPr>
          <p:cNvPr id="347" name="整数型"/>
          <p:cNvSpPr/>
          <p:nvPr/>
        </p:nvSpPr>
        <p:spPr>
          <a:xfrm>
            <a:off x="564982" y="6261067"/>
            <a:ext cx="1249671" cy="609601"/>
          </a:xfrm>
          <a:prstGeom prst="rect">
            <a:avLst/>
          </a:prstGeom>
          <a:solidFill>
            <a:schemeClr val="accent6">
              <a:satOff val="-15808"/>
              <a:lumOff val="-17557"/>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500">
                <a:solidFill>
                  <a:srgbClr val="FFFFFF"/>
                </a:solidFill>
              </a:defRPr>
            </a:lvl1pPr>
          </a:lstStyle>
          <a:p>
            <a:pPr/>
            <a:r>
              <a:t>整数型</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本講義の背景"/>
          <p:cNvSpPr txBox="1"/>
          <p:nvPr>
            <p:ph type="ctrTitle"/>
          </p:nvPr>
        </p:nvSpPr>
        <p:spPr>
          <a:prstGeom prst="rect">
            <a:avLst/>
          </a:prstGeom>
        </p:spPr>
        <p:txBody>
          <a:bodyPr anchor="ctr"/>
          <a:lstStyle>
            <a:lvl1pPr>
              <a:defRPr sz="6000"/>
            </a:lvl1pPr>
          </a:lstStyle>
          <a:p>
            <a:pPr/>
            <a:r>
              <a:t>本講義の背景</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比較演算子"/>
          <p:cNvSpPr txBox="1"/>
          <p:nvPr>
            <p:ph type="title"/>
          </p:nvPr>
        </p:nvSpPr>
        <p:spPr>
          <a:xfrm>
            <a:off x="952500" y="254000"/>
            <a:ext cx="11099800" cy="915324"/>
          </a:xfrm>
          <a:prstGeom prst="rect">
            <a:avLst/>
          </a:prstGeom>
        </p:spPr>
        <p:txBody>
          <a:bodyPr anchor="t"/>
          <a:lstStyle>
            <a:lvl1pPr algn="l">
              <a:defRPr sz="5000"/>
            </a:lvl1pPr>
          </a:lstStyle>
          <a:p>
            <a:pPr/>
            <a:r>
              <a:t>比較演算子</a:t>
            </a:r>
          </a:p>
        </p:txBody>
      </p:sp>
      <p:sp>
        <p:nvSpPr>
          <p:cNvPr id="350" name="2つの値の大小や同等性を比較するための記号…"/>
          <p:cNvSpPr txBox="1"/>
          <p:nvPr>
            <p:ph type="body" sz="quarter" idx="4294967295"/>
          </p:nvPr>
        </p:nvSpPr>
        <p:spPr>
          <a:xfrm>
            <a:off x="952500" y="1193800"/>
            <a:ext cx="11099800" cy="2146573"/>
          </a:xfrm>
          <a:prstGeom prst="rect">
            <a:avLst/>
          </a:prstGeom>
        </p:spPr>
        <p:txBody>
          <a:bodyPr anchor="t"/>
          <a:lstStyle/>
          <a:p>
            <a:pPr>
              <a:spcBef>
                <a:spcPts val="1000"/>
              </a:spcBef>
              <a:defRPr sz="2800"/>
            </a:pPr>
            <a:r>
              <a:t>2つの値の大小や同等性を比較するための記号</a:t>
            </a:r>
          </a:p>
          <a:p>
            <a:pPr>
              <a:spcBef>
                <a:spcPts val="1000"/>
              </a:spcBef>
              <a:defRPr sz="2800"/>
            </a:pPr>
            <a:r>
              <a:t>比較結果が合っている場合True，違う場合Falseを返す</a:t>
            </a:r>
          </a:p>
        </p:txBody>
      </p:sp>
      <p:sp>
        <p:nvSpPr>
          <p:cNvPr id="351" name="Pythonでの比較演算子"/>
          <p:cNvSpPr txBox="1"/>
          <p:nvPr/>
        </p:nvSpPr>
        <p:spPr>
          <a:xfrm>
            <a:off x="1245716" y="3692521"/>
            <a:ext cx="3950870"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800"/>
            </a:lvl1pPr>
          </a:lstStyle>
          <a:p>
            <a:pPr/>
            <a:r>
              <a:t>Pythonでの比較演算子</a:t>
            </a:r>
          </a:p>
        </p:txBody>
      </p:sp>
      <p:graphicFrame>
        <p:nvGraphicFramePr>
          <p:cNvPr id="352" name="表"/>
          <p:cNvGraphicFramePr/>
          <p:nvPr/>
        </p:nvGraphicFramePr>
        <p:xfrm>
          <a:off x="1171723" y="4211828"/>
          <a:ext cx="6250957" cy="4417321"/>
        </p:xfrm>
        <a:graphic xmlns:a="http://schemas.openxmlformats.org/drawingml/2006/main">
          <a:graphicData uri="http://schemas.openxmlformats.org/drawingml/2006/table">
            <a:tbl>
              <a:tblPr firstCol="0" firstRow="1" lastCol="0" lastRow="0" bandCol="0" bandRow="0" rtl="0">
                <a:tableStyleId>{CF821DB8-F4EB-4A41-A1BA-3FCAFE7338EE}</a:tableStyleId>
              </a:tblPr>
              <a:tblGrid>
                <a:gridCol w="849503"/>
                <a:gridCol w="2194845"/>
                <a:gridCol w="2689452"/>
              </a:tblGrid>
              <a:tr h="880924">
                <a:tc>
                  <a:txBody>
                    <a:bodyPr/>
                    <a:lstStyle/>
                    <a:p>
                      <a:pPr defTabSz="914400">
                        <a:defRPr b="0" sz="1800">
                          <a:solidFill>
                            <a:srgbClr val="000000"/>
                          </a:solidFill>
                        </a:defRPr>
                      </a:pPr>
                      <a:r>
                        <a:rPr sz="2200">
                          <a:solidFill>
                            <a:srgbClr val="FFFFFF"/>
                          </a:solidFill>
                          <a:sym typeface="ヒラギノ角ゴ ProN W6"/>
                        </a:rPr>
                        <a:t>記号</a:t>
                      </a:r>
                    </a:p>
                  </a:txBody>
                  <a:tcPr marL="50800" marR="50800" marT="50800" marB="50800" anchor="ctr" anchorCtr="0" horzOverflow="overflow"/>
                </a:tc>
                <a:tc>
                  <a:txBody>
                    <a:bodyPr/>
                    <a:lstStyle/>
                    <a:p>
                      <a:pPr defTabSz="914400">
                        <a:defRPr b="0" sz="1800">
                          <a:solidFill>
                            <a:srgbClr val="000000"/>
                          </a:solidFill>
                        </a:defRPr>
                      </a:pPr>
                      <a:r>
                        <a:rPr sz="2200">
                          <a:solidFill>
                            <a:srgbClr val="FFFFFF"/>
                          </a:solidFill>
                          <a:sym typeface="ヒラギノ角ゴ ProN W6"/>
                        </a:rPr>
                        <a:t>演算</a:t>
                      </a:r>
                    </a:p>
                  </a:txBody>
                  <a:tcPr marL="50800" marR="50800" marT="50800" marB="50800" anchor="ctr" anchorCtr="0" horzOverflow="overflow"/>
                </a:tc>
                <a:tc>
                  <a:txBody>
                    <a:bodyPr/>
                    <a:lstStyle/>
                    <a:p>
                      <a:pPr defTabSz="914400">
                        <a:defRPr b="0" sz="1800">
                          <a:solidFill>
                            <a:srgbClr val="000000"/>
                          </a:solidFill>
                        </a:defRPr>
                      </a:pPr>
                      <a:r>
                        <a:rPr sz="2200">
                          <a:solidFill>
                            <a:srgbClr val="FFFFFF"/>
                          </a:solidFill>
                          <a:sym typeface="ヒラギノ角ゴ ProN W6"/>
                        </a:rPr>
                        <a:t>計算例</a:t>
                      </a:r>
                    </a:p>
                  </a:txBody>
                  <a:tcPr marL="50800" marR="50800" marT="50800" marB="50800" anchor="ctr" anchorCtr="0" horzOverflow="overflow"/>
                </a:tc>
              </a:tr>
              <a:tr h="880924">
                <a:tc>
                  <a:txBody>
                    <a:bodyPr/>
                    <a:lstStyle/>
                    <a:p>
                      <a:pPr defTabSz="914400">
                        <a:defRPr sz="1800"/>
                      </a:pPr>
                      <a:r>
                        <a:rPr sz="2200">
                          <a:sym typeface="ヒラギノ角ゴ ProN W3"/>
                        </a:rPr>
                        <a:t>&lt;</a:t>
                      </a:r>
                    </a:p>
                  </a:txBody>
                  <a:tcPr marL="50800" marR="50800" marT="50800" marB="50800" anchor="ctr" anchorCtr="0" horzOverflow="overflow"/>
                </a:tc>
                <a:tc>
                  <a:txBody>
                    <a:bodyPr/>
                    <a:lstStyle/>
                    <a:p>
                      <a:pPr defTabSz="914400">
                        <a:defRPr sz="1800"/>
                      </a:pPr>
                      <a:r>
                        <a:rPr sz="2200">
                          <a:sym typeface="ヒラギノ角ゴ ProN W3"/>
                        </a:rPr>
                        <a:t>小なり</a:t>
                      </a:r>
                    </a:p>
                  </a:txBody>
                  <a:tcPr marL="50800" marR="50800" marT="50800" marB="50800" anchor="ctr" anchorCtr="0" horzOverflow="overflow"/>
                </a:tc>
                <a:tc>
                  <a:txBody>
                    <a:bodyPr/>
                    <a:lstStyle/>
                    <a:p>
                      <a:pPr algn="l" defTabSz="914400">
                        <a:defRPr sz="1800"/>
                      </a:pPr>
                      <a:r>
                        <a:rPr sz="2200">
                          <a:sym typeface="ヒラギノ角ゴ ProN W3"/>
                        </a:rPr>
                        <a:t>1 &lt; 2 → True
1 &lt; 1 → False</a:t>
                      </a:r>
                    </a:p>
                  </a:txBody>
                  <a:tcPr marL="50800" marR="50800" marT="50800" marB="50800" anchor="ctr" anchorCtr="0" horzOverflow="overflow"/>
                </a:tc>
              </a:tr>
              <a:tr h="880924">
                <a:tc>
                  <a:txBody>
                    <a:bodyPr/>
                    <a:lstStyle/>
                    <a:p>
                      <a:pPr defTabSz="914400">
                        <a:defRPr sz="1800"/>
                      </a:pPr>
                      <a:r>
                        <a:rPr sz="2200">
                          <a:sym typeface="ヒラギノ角ゴ ProN W3"/>
                        </a:rPr>
                        <a:t>&gt;</a:t>
                      </a:r>
                    </a:p>
                  </a:txBody>
                  <a:tcPr marL="50800" marR="50800" marT="50800" marB="50800" anchor="ctr" anchorCtr="0" horzOverflow="overflow"/>
                </a:tc>
                <a:tc>
                  <a:txBody>
                    <a:bodyPr/>
                    <a:lstStyle/>
                    <a:p>
                      <a:pPr defTabSz="914400">
                        <a:defRPr sz="1800"/>
                      </a:pPr>
                      <a:r>
                        <a:rPr sz="2200">
                          <a:sym typeface="ヒラギノ角ゴ ProN W3"/>
                        </a:rPr>
                        <a:t>大なり</a:t>
                      </a:r>
                    </a:p>
                  </a:txBody>
                  <a:tcPr marL="50800" marR="50800" marT="50800" marB="50800" anchor="ctr" anchorCtr="0" horzOverflow="overflow"/>
                </a:tc>
                <a:tc>
                  <a:txBody>
                    <a:bodyPr/>
                    <a:lstStyle/>
                    <a:p>
                      <a:pPr algn="l" defTabSz="914400">
                        <a:defRPr sz="1800"/>
                      </a:pPr>
                      <a:r>
                        <a:rPr sz="2200">
                          <a:sym typeface="ヒラギノ角ゴ ProN W3"/>
                        </a:rPr>
                        <a:t>1 &gt; 2 → False
1 &gt; 1 → False</a:t>
                      </a:r>
                    </a:p>
                  </a:txBody>
                  <a:tcPr marL="50800" marR="50800" marT="50800" marB="50800" anchor="ctr" anchorCtr="0" horzOverflow="overflow"/>
                </a:tc>
              </a:tr>
              <a:tr h="880924">
                <a:tc>
                  <a:txBody>
                    <a:bodyPr/>
                    <a:lstStyle/>
                    <a:p>
                      <a:pPr defTabSz="914400">
                        <a:defRPr sz="1800"/>
                      </a:pPr>
                      <a:r>
                        <a:rPr sz="2200">
                          <a:sym typeface="ヒラギノ角ゴ ProN W3"/>
                        </a:rPr>
                        <a:t>&lt;=</a:t>
                      </a:r>
                    </a:p>
                  </a:txBody>
                  <a:tcPr marL="50800" marR="50800" marT="50800" marB="50800" anchor="ctr" anchorCtr="0" horzOverflow="overflow"/>
                </a:tc>
                <a:tc>
                  <a:txBody>
                    <a:bodyPr/>
                    <a:lstStyle/>
                    <a:p>
                      <a:pPr defTabSz="914400">
                        <a:defRPr sz="1800"/>
                      </a:pPr>
                      <a:r>
                        <a:rPr sz="2200">
                          <a:sym typeface="ヒラギノ角ゴ ProN W3"/>
                        </a:rPr>
                        <a:t>以下</a:t>
                      </a:r>
                    </a:p>
                  </a:txBody>
                  <a:tcPr marL="50800" marR="50800" marT="50800" marB="50800" anchor="ctr" anchorCtr="0" horzOverflow="overflow"/>
                </a:tc>
                <a:tc>
                  <a:txBody>
                    <a:bodyPr/>
                    <a:lstStyle/>
                    <a:p>
                      <a:pPr algn="l" defTabSz="914400">
                        <a:defRPr sz="1800"/>
                      </a:pPr>
                      <a:r>
                        <a:rPr sz="2200">
                          <a:sym typeface="ヒラギノ角ゴ ProN W3"/>
                        </a:rPr>
                        <a:t>1 &lt;= 2 → True
1 &lt;= 1 → True</a:t>
                      </a:r>
                    </a:p>
                  </a:txBody>
                  <a:tcPr marL="50800" marR="50800" marT="50800" marB="50800" anchor="ctr" anchorCtr="0" horzOverflow="overflow"/>
                </a:tc>
              </a:tr>
              <a:tr h="880924">
                <a:tc>
                  <a:txBody>
                    <a:bodyPr/>
                    <a:lstStyle/>
                    <a:p>
                      <a:pPr defTabSz="914400">
                        <a:defRPr sz="1800"/>
                      </a:pPr>
                      <a:r>
                        <a:rPr sz="2200">
                          <a:sym typeface="ヒラギノ角ゴ ProN W3"/>
                        </a:rPr>
                        <a:t>&gt;=</a:t>
                      </a:r>
                    </a:p>
                  </a:txBody>
                  <a:tcPr marL="50800" marR="50800" marT="50800" marB="50800" anchor="ctr" anchorCtr="0" horzOverflow="overflow"/>
                </a:tc>
                <a:tc>
                  <a:txBody>
                    <a:bodyPr/>
                    <a:lstStyle/>
                    <a:p>
                      <a:pPr defTabSz="914400">
                        <a:defRPr sz="1800"/>
                      </a:pPr>
                      <a:r>
                        <a:rPr sz="2200">
                          <a:sym typeface="ヒラギノ角ゴ ProN W3"/>
                        </a:rPr>
                        <a:t>以上</a:t>
                      </a:r>
                    </a:p>
                  </a:txBody>
                  <a:tcPr marL="50800" marR="50800" marT="50800" marB="50800" anchor="ctr" anchorCtr="0" horzOverflow="overflow"/>
                </a:tc>
                <a:tc>
                  <a:txBody>
                    <a:bodyPr/>
                    <a:lstStyle/>
                    <a:p>
                      <a:pPr algn="l" defTabSz="914400">
                        <a:defRPr sz="1800"/>
                      </a:pPr>
                      <a:r>
                        <a:rPr sz="2200">
                          <a:sym typeface="ヒラギノ角ゴ ProN W3"/>
                        </a:rPr>
                        <a:t>1 &gt;= 2 → False
1 &gt;= 1 → True</a:t>
                      </a:r>
                    </a:p>
                  </a:txBody>
                  <a:tcPr marL="50800" marR="50800" marT="50800" marB="50800" anchor="ctr" anchorCtr="0" horzOverflow="overflow"/>
                </a:tc>
              </a:tr>
            </a:tbl>
          </a:graphicData>
        </a:graphic>
      </p:graphicFrame>
      <p:graphicFrame>
        <p:nvGraphicFramePr>
          <p:cNvPr id="353" name="表"/>
          <p:cNvGraphicFramePr/>
          <p:nvPr/>
        </p:nvGraphicFramePr>
        <p:xfrm>
          <a:off x="7138318" y="4211828"/>
          <a:ext cx="6250957" cy="4417321"/>
        </p:xfrm>
        <a:graphic xmlns:a="http://schemas.openxmlformats.org/drawingml/2006/main">
          <a:graphicData uri="http://schemas.openxmlformats.org/drawingml/2006/table">
            <a:tbl>
              <a:tblPr firstCol="0" firstRow="1" lastCol="0" lastRow="0" bandCol="0" bandRow="0" rtl="0">
                <a:tableStyleId>{CF821DB8-F4EB-4A41-A1BA-3FCAFE7338EE}</a:tableStyleId>
              </a:tblPr>
              <a:tblGrid>
                <a:gridCol w="849503"/>
                <a:gridCol w="2194845"/>
                <a:gridCol w="2689452"/>
              </a:tblGrid>
              <a:tr h="880924">
                <a:tc>
                  <a:txBody>
                    <a:bodyPr/>
                    <a:lstStyle/>
                    <a:p>
                      <a:pPr defTabSz="914400">
                        <a:defRPr b="0" sz="1800">
                          <a:solidFill>
                            <a:srgbClr val="000000"/>
                          </a:solidFill>
                        </a:defRPr>
                      </a:pPr>
                      <a:r>
                        <a:rPr sz="2200">
                          <a:solidFill>
                            <a:srgbClr val="FFFFFF"/>
                          </a:solidFill>
                          <a:sym typeface="ヒラギノ角ゴ ProN W6"/>
                        </a:rPr>
                        <a:t>記号</a:t>
                      </a:r>
                    </a:p>
                  </a:txBody>
                  <a:tcPr marL="50800" marR="50800" marT="50800" marB="50800" anchor="ctr" anchorCtr="0" horzOverflow="overflow"/>
                </a:tc>
                <a:tc>
                  <a:txBody>
                    <a:bodyPr/>
                    <a:lstStyle/>
                    <a:p>
                      <a:pPr defTabSz="914400">
                        <a:defRPr b="0" sz="1800">
                          <a:solidFill>
                            <a:srgbClr val="000000"/>
                          </a:solidFill>
                        </a:defRPr>
                      </a:pPr>
                      <a:r>
                        <a:rPr sz="2200">
                          <a:solidFill>
                            <a:srgbClr val="FFFFFF"/>
                          </a:solidFill>
                          <a:sym typeface="ヒラギノ角ゴ ProN W6"/>
                        </a:rPr>
                        <a:t>演算</a:t>
                      </a:r>
                    </a:p>
                  </a:txBody>
                  <a:tcPr marL="50800" marR="50800" marT="50800" marB="50800" anchor="ctr" anchorCtr="0" horzOverflow="overflow"/>
                </a:tc>
                <a:tc>
                  <a:txBody>
                    <a:bodyPr/>
                    <a:lstStyle/>
                    <a:p>
                      <a:pPr defTabSz="914400">
                        <a:defRPr b="0" sz="1800">
                          <a:solidFill>
                            <a:srgbClr val="000000"/>
                          </a:solidFill>
                        </a:defRPr>
                      </a:pPr>
                      <a:r>
                        <a:rPr sz="2200">
                          <a:solidFill>
                            <a:srgbClr val="FFFFFF"/>
                          </a:solidFill>
                          <a:sym typeface="ヒラギノ角ゴ ProN W6"/>
                        </a:rPr>
                        <a:t>計算例</a:t>
                      </a:r>
                    </a:p>
                  </a:txBody>
                  <a:tcPr marL="50800" marR="50800" marT="50800" marB="50800" anchor="ctr" anchorCtr="0" horzOverflow="overflow"/>
                </a:tc>
              </a:tr>
              <a:tr h="880924">
                <a:tc>
                  <a:txBody>
                    <a:bodyPr/>
                    <a:lstStyle/>
                    <a:p>
                      <a:pPr defTabSz="914400">
                        <a:defRPr sz="1800"/>
                      </a:pPr>
                      <a:r>
                        <a:rPr sz="2200">
                          <a:sym typeface="ヒラギノ角ゴ ProN W3"/>
                        </a:rPr>
                        <a:t> == </a:t>
                      </a:r>
                    </a:p>
                  </a:txBody>
                  <a:tcPr marL="50800" marR="50800" marT="50800" marB="50800" anchor="ctr" anchorCtr="0" horzOverflow="overflow"/>
                </a:tc>
                <a:tc>
                  <a:txBody>
                    <a:bodyPr/>
                    <a:lstStyle/>
                    <a:p>
                      <a:pPr defTabSz="914400">
                        <a:defRPr sz="1800"/>
                      </a:pPr>
                      <a:r>
                        <a:rPr sz="2200">
                          <a:sym typeface="ヒラギノ角ゴ ProN W3"/>
                        </a:rPr>
                        <a:t>等しい</a:t>
                      </a:r>
                    </a:p>
                  </a:txBody>
                  <a:tcPr marL="50800" marR="50800" marT="50800" marB="50800" anchor="ctr" anchorCtr="0" horzOverflow="overflow"/>
                </a:tc>
                <a:tc>
                  <a:txBody>
                    <a:bodyPr/>
                    <a:lstStyle/>
                    <a:p>
                      <a:pPr algn="l" defTabSz="914400">
                        <a:defRPr sz="1800"/>
                      </a:pPr>
                      <a:r>
                        <a:rPr sz="2200">
                          <a:sym typeface="ヒラギノ角ゴ ProN W3"/>
                        </a:rPr>
                        <a:t>1 == 2 → False
1 == 1 → True</a:t>
                      </a:r>
                    </a:p>
                  </a:txBody>
                  <a:tcPr marL="50800" marR="50800" marT="50800" marB="50800" anchor="ctr" anchorCtr="0" horzOverflow="overflow"/>
                </a:tc>
              </a:tr>
              <a:tr h="880924">
                <a:tc>
                  <a:txBody>
                    <a:bodyPr/>
                    <a:lstStyle/>
                    <a:p>
                      <a:pPr defTabSz="914400">
                        <a:defRPr sz="1800"/>
                      </a:pPr>
                      <a:r>
                        <a:rPr sz="2200">
                          <a:sym typeface="ヒラギノ角ゴ ProN W3"/>
                        </a:rPr>
                        <a:t>!=</a:t>
                      </a:r>
                    </a:p>
                  </a:txBody>
                  <a:tcPr marL="50800" marR="50800" marT="50800" marB="50800" anchor="ctr" anchorCtr="0" horzOverflow="overflow"/>
                </a:tc>
                <a:tc>
                  <a:txBody>
                    <a:bodyPr/>
                    <a:lstStyle/>
                    <a:p>
                      <a:pPr defTabSz="914400">
                        <a:defRPr sz="1800"/>
                      </a:pPr>
                      <a:r>
                        <a:rPr sz="2200">
                          <a:sym typeface="ヒラギノ角ゴ ProN W3"/>
                        </a:rPr>
                        <a:t>等しくない</a:t>
                      </a:r>
                    </a:p>
                  </a:txBody>
                  <a:tcPr marL="50800" marR="50800" marT="50800" marB="50800" anchor="ctr" anchorCtr="0" horzOverflow="overflow"/>
                </a:tc>
                <a:tc>
                  <a:txBody>
                    <a:bodyPr/>
                    <a:lstStyle/>
                    <a:p>
                      <a:pPr algn="l" defTabSz="914400">
                        <a:defRPr sz="1800"/>
                      </a:pPr>
                      <a:r>
                        <a:rPr sz="2200">
                          <a:sym typeface="ヒラギノ角ゴ ProN W3"/>
                        </a:rPr>
                        <a:t>1 != 2 → True
1 != 1 → False</a:t>
                      </a:r>
                    </a:p>
                  </a:txBody>
                  <a:tcPr marL="50800" marR="50800" marT="50800" marB="50800" anchor="ctr" anchorCtr="0" horzOverflow="overflow"/>
                </a:tc>
              </a:tr>
              <a:tr h="880924">
                <a:tc>
                  <a:txBody>
                    <a:bodyPr/>
                    <a:lstStyle/>
                    <a:p>
                      <a:pPr defTabSz="914400">
                        <a:defRPr sz="2200">
                          <a:sym typeface="ヒラギノ角ゴ ProN W3"/>
                        </a:defRPr>
                      </a:pPr>
                    </a:p>
                  </a:txBody>
                  <a:tcPr marL="50800" marR="50800" marT="50800" marB="50800" anchor="ctr" anchorCtr="0" horzOverflow="overflow"/>
                </a:tc>
                <a:tc>
                  <a:txBody>
                    <a:bodyPr/>
                    <a:lstStyle/>
                    <a:p>
                      <a:pPr defTabSz="914400">
                        <a:defRPr sz="2200">
                          <a:sym typeface="ヒラギノ角ゴ ProN W3"/>
                        </a:defRPr>
                      </a:pPr>
                    </a:p>
                  </a:txBody>
                  <a:tcPr marL="50800" marR="50800" marT="50800" marB="50800" anchor="ctr" anchorCtr="0" horzOverflow="overflow"/>
                </a:tc>
                <a:tc>
                  <a:txBody>
                    <a:bodyPr/>
                    <a:lstStyle/>
                    <a:p>
                      <a:pPr defTabSz="914400">
                        <a:defRPr sz="2200">
                          <a:sym typeface="ヒラギノ角ゴ ProN W3"/>
                        </a:defRPr>
                      </a:pPr>
                    </a:p>
                  </a:txBody>
                  <a:tcPr marL="50800" marR="50800" marT="50800" marB="50800" anchor="ctr" anchorCtr="0" horzOverflow="overflow"/>
                </a:tc>
              </a:tr>
              <a:tr h="880924">
                <a:tc>
                  <a:txBody>
                    <a:bodyPr/>
                    <a:lstStyle/>
                    <a:p>
                      <a:pPr defTabSz="914400">
                        <a:defRPr sz="2200">
                          <a:sym typeface="ヒラギノ角ゴ ProN W3"/>
                        </a:defRPr>
                      </a:pPr>
                    </a:p>
                  </a:txBody>
                  <a:tcPr marL="50800" marR="50800" marT="50800" marB="50800" anchor="ctr" anchorCtr="0" horzOverflow="overflow"/>
                </a:tc>
                <a:tc>
                  <a:txBody>
                    <a:bodyPr/>
                    <a:lstStyle/>
                    <a:p>
                      <a:pPr defTabSz="914400">
                        <a:defRPr sz="2200">
                          <a:sym typeface="ヒラギノ角ゴ ProN W3"/>
                        </a:defRPr>
                      </a:pPr>
                    </a:p>
                  </a:txBody>
                  <a:tcPr marL="50800" marR="50800" marT="50800" marB="50800" anchor="ctr" anchorCtr="0" horzOverflow="overflow"/>
                </a:tc>
                <a:tc>
                  <a:txBody>
                    <a:bodyPr/>
                    <a:lstStyle/>
                    <a:p>
                      <a:pPr defTabSz="914400">
                        <a:defRPr sz="2200">
                          <a:sym typeface="ヒラギノ角ゴ ProN W3"/>
                        </a:defRPr>
                      </a:pPr>
                    </a:p>
                  </a:txBody>
                  <a:tcPr marL="50800" marR="50800" marT="50800" marB="50800" anchor="ctr" anchorCtr="0" horzOverflow="overflow"/>
                </a:tc>
              </a:tr>
            </a:tbl>
          </a:graphicData>
        </a:graphic>
      </p:graphicFrame>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 name="比較演算子"/>
          <p:cNvSpPr txBox="1"/>
          <p:nvPr>
            <p:ph type="title"/>
          </p:nvPr>
        </p:nvSpPr>
        <p:spPr>
          <a:xfrm>
            <a:off x="952500" y="254000"/>
            <a:ext cx="11099800" cy="915324"/>
          </a:xfrm>
          <a:prstGeom prst="rect">
            <a:avLst/>
          </a:prstGeom>
        </p:spPr>
        <p:txBody>
          <a:bodyPr anchor="t"/>
          <a:lstStyle>
            <a:lvl1pPr algn="l">
              <a:defRPr sz="5000"/>
            </a:lvl1pPr>
          </a:lstStyle>
          <a:p>
            <a:pPr/>
            <a:r>
              <a:t>比較演算子</a:t>
            </a:r>
          </a:p>
        </p:txBody>
      </p:sp>
      <p:sp>
        <p:nvSpPr>
          <p:cNvPr id="356" name="2つの値の大小や同等性を比較するための記号…"/>
          <p:cNvSpPr txBox="1"/>
          <p:nvPr>
            <p:ph type="body" sz="quarter" idx="4294967295"/>
          </p:nvPr>
        </p:nvSpPr>
        <p:spPr>
          <a:xfrm>
            <a:off x="952500" y="1193800"/>
            <a:ext cx="11099800" cy="2146573"/>
          </a:xfrm>
          <a:prstGeom prst="rect">
            <a:avLst/>
          </a:prstGeom>
        </p:spPr>
        <p:txBody>
          <a:bodyPr anchor="t"/>
          <a:lstStyle/>
          <a:p>
            <a:pPr>
              <a:spcBef>
                <a:spcPts val="1000"/>
              </a:spcBef>
              <a:defRPr sz="2800"/>
            </a:pPr>
            <a:r>
              <a:t>2つの値の大小や同等性を比較するための記号</a:t>
            </a:r>
          </a:p>
          <a:p>
            <a:pPr>
              <a:spcBef>
                <a:spcPts val="1000"/>
              </a:spcBef>
              <a:defRPr sz="2800"/>
            </a:pPr>
            <a:r>
              <a:t>比較結果が合っている場合True，違う場合Falseを返す</a:t>
            </a:r>
          </a:p>
        </p:txBody>
      </p:sp>
      <p:sp>
        <p:nvSpPr>
          <p:cNvPr id="357" name="Pythonでの記述"/>
          <p:cNvSpPr txBox="1"/>
          <p:nvPr/>
        </p:nvSpPr>
        <p:spPr>
          <a:xfrm>
            <a:off x="2234571" y="4084307"/>
            <a:ext cx="4747122" cy="45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800"/>
            </a:lvl1pPr>
          </a:lstStyle>
          <a:p>
            <a:pPr/>
            <a:r>
              <a:t>Pythonでの記述</a:t>
            </a:r>
          </a:p>
        </p:txBody>
      </p:sp>
      <p:pic>
        <p:nvPicPr>
          <p:cNvPr id="358" name="スクリーンショット 2019-05-14 1.44.33.png" descr="スクリーンショット 2019-05-14 1.44.33.png"/>
          <p:cNvPicPr>
            <a:picLocks noChangeAspect="1"/>
          </p:cNvPicPr>
          <p:nvPr/>
        </p:nvPicPr>
        <p:blipFill>
          <a:blip r:embed="rId2">
            <a:extLst/>
          </a:blip>
          <a:stretch>
            <a:fillRect/>
          </a:stretch>
        </p:blipFill>
        <p:spPr>
          <a:xfrm>
            <a:off x="2057400" y="4625687"/>
            <a:ext cx="8890000" cy="4621456"/>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複合データ型"/>
          <p:cNvSpPr txBox="1"/>
          <p:nvPr>
            <p:ph type="title"/>
          </p:nvPr>
        </p:nvSpPr>
        <p:spPr>
          <a:xfrm>
            <a:off x="952500" y="254000"/>
            <a:ext cx="11099800" cy="915324"/>
          </a:xfrm>
          <a:prstGeom prst="rect">
            <a:avLst/>
          </a:prstGeom>
        </p:spPr>
        <p:txBody>
          <a:bodyPr anchor="t"/>
          <a:lstStyle>
            <a:lvl1pPr algn="l">
              <a:defRPr sz="5000"/>
            </a:lvl1pPr>
          </a:lstStyle>
          <a:p>
            <a:pPr/>
            <a:r>
              <a:t>複合データ型</a:t>
            </a:r>
          </a:p>
        </p:txBody>
      </p:sp>
      <p:sp>
        <p:nvSpPr>
          <p:cNvPr id="361" name="複数の値をまとめて扱うことのできるデータ型…"/>
          <p:cNvSpPr txBox="1"/>
          <p:nvPr>
            <p:ph type="body" sz="quarter" idx="4294967295"/>
          </p:nvPr>
        </p:nvSpPr>
        <p:spPr>
          <a:xfrm>
            <a:off x="952500" y="1193800"/>
            <a:ext cx="11099800" cy="2146573"/>
          </a:xfrm>
          <a:prstGeom prst="rect">
            <a:avLst/>
          </a:prstGeom>
        </p:spPr>
        <p:txBody>
          <a:bodyPr anchor="t"/>
          <a:lstStyle/>
          <a:p>
            <a:pPr>
              <a:spcBef>
                <a:spcPts val="1000"/>
              </a:spcBef>
              <a:defRPr sz="2800"/>
            </a:pPr>
            <a:r>
              <a:t>複数の値をまとめて扱うことのできるデータ型</a:t>
            </a:r>
          </a:p>
          <a:p>
            <a:pPr>
              <a:spcBef>
                <a:spcPts val="1000"/>
              </a:spcBef>
              <a:defRPr sz="2800"/>
            </a:pPr>
            <a:r>
              <a:t>Pythonではリスト型，タプル型，辞書型の３つが存在</a:t>
            </a:r>
          </a:p>
        </p:txBody>
      </p:sp>
      <p:pic>
        <p:nvPicPr>
          <p:cNvPr id="362" name="cardboard_open.png" descr="cardboard_open.png"/>
          <p:cNvPicPr>
            <a:picLocks noChangeAspect="1"/>
          </p:cNvPicPr>
          <p:nvPr/>
        </p:nvPicPr>
        <p:blipFill>
          <a:blip r:embed="rId2">
            <a:extLst/>
          </a:blip>
          <a:stretch>
            <a:fillRect/>
          </a:stretch>
        </p:blipFill>
        <p:spPr>
          <a:xfrm>
            <a:off x="4753210" y="5139034"/>
            <a:ext cx="3498381" cy="2363351"/>
          </a:xfrm>
          <a:prstGeom prst="rect">
            <a:avLst/>
          </a:prstGeom>
          <a:ln w="12700">
            <a:miter lim="400000"/>
          </a:ln>
        </p:spPr>
      </p:pic>
      <p:sp>
        <p:nvSpPr>
          <p:cNvPr id="363" name="a"/>
          <p:cNvSpPr txBox="1"/>
          <p:nvPr/>
        </p:nvSpPr>
        <p:spPr>
          <a:xfrm>
            <a:off x="5729850" y="6078017"/>
            <a:ext cx="758445" cy="1117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lvl1pPr>
          </a:lstStyle>
          <a:p>
            <a:pPr/>
            <a:r>
              <a:t>a</a:t>
            </a:r>
          </a:p>
        </p:txBody>
      </p:sp>
      <p:sp>
        <p:nvSpPr>
          <p:cNvPr id="364" name="1, 3, 28, 10, 6"/>
          <p:cNvSpPr txBox="1"/>
          <p:nvPr/>
        </p:nvSpPr>
        <p:spPr>
          <a:xfrm>
            <a:off x="3627373" y="4083945"/>
            <a:ext cx="5750053" cy="863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6000"/>
            </a:lvl1pPr>
          </a:lstStyle>
          <a:p>
            <a:pPr/>
            <a:r>
              <a:t>1, 3, 28, 10, 6</a:t>
            </a:r>
          </a:p>
        </p:txBody>
      </p:sp>
      <p:sp>
        <p:nvSpPr>
          <p:cNvPr id="365" name="＼           ／"/>
          <p:cNvSpPr txBox="1"/>
          <p:nvPr/>
        </p:nvSpPr>
        <p:spPr>
          <a:xfrm>
            <a:off x="3143250" y="4576587"/>
            <a:ext cx="6718301" cy="60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chemeClr val="accent4">
                    <a:hueOff val="-461056"/>
                    <a:satOff val="4338"/>
                    <a:lumOff val="-10225"/>
                  </a:schemeClr>
                </a:solidFill>
              </a:defRPr>
            </a:lvl1pPr>
          </a:lstStyle>
          <a:p>
            <a:pPr/>
            <a:r>
              <a:t>＼　　　　　　　　　　　／</a:t>
            </a:r>
          </a:p>
        </p:txBody>
      </p:sp>
      <p:sp>
        <p:nvSpPr>
          <p:cNvPr id="366" name="複合データ型の変数aには，複数の値を格納可能"/>
          <p:cNvSpPr txBox="1"/>
          <p:nvPr/>
        </p:nvSpPr>
        <p:spPr>
          <a:xfrm>
            <a:off x="2598724" y="7693874"/>
            <a:ext cx="7807352"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solidFill>
                  <a:schemeClr val="accent5">
                    <a:hueOff val="-82419"/>
                    <a:satOff val="-9513"/>
                    <a:lumOff val="-16343"/>
                  </a:schemeClr>
                </a:solidFill>
              </a:defRPr>
            </a:lvl1pPr>
          </a:lstStyle>
          <a:p>
            <a:pPr/>
            <a:r>
              <a:t>複合データ型の変数aには，複数の値を格納可能</a:t>
            </a:r>
          </a:p>
        </p:txBody>
      </p:sp>
      <p:sp>
        <p:nvSpPr>
          <p:cNvPr id="367" name="複合データ型…"/>
          <p:cNvSpPr/>
          <p:nvPr/>
        </p:nvSpPr>
        <p:spPr>
          <a:xfrm>
            <a:off x="3710438" y="5691118"/>
            <a:ext cx="1921187" cy="863600"/>
          </a:xfrm>
          <a:prstGeom prst="rect">
            <a:avLst/>
          </a:prstGeom>
          <a:solidFill>
            <a:schemeClr val="accent3">
              <a:hueOff val="362282"/>
              <a:satOff val="31803"/>
              <a:lumOff val="-182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2000">
                <a:solidFill>
                  <a:srgbClr val="FFFFFF"/>
                </a:solidFill>
              </a:defRPr>
            </a:pPr>
            <a:r>
              <a:t>複合データ型</a:t>
            </a:r>
          </a:p>
          <a:p>
            <a:pPr>
              <a:defRPr sz="2000">
                <a:solidFill>
                  <a:srgbClr val="FFFFFF"/>
                </a:solidFill>
              </a:defRPr>
            </a:pPr>
            <a:r>
              <a:t>(リスト等)</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複合データ型"/>
          <p:cNvSpPr txBox="1"/>
          <p:nvPr>
            <p:ph type="title"/>
          </p:nvPr>
        </p:nvSpPr>
        <p:spPr>
          <a:xfrm>
            <a:off x="952500" y="254000"/>
            <a:ext cx="11099800" cy="915324"/>
          </a:xfrm>
          <a:prstGeom prst="rect">
            <a:avLst/>
          </a:prstGeom>
        </p:spPr>
        <p:txBody>
          <a:bodyPr anchor="t"/>
          <a:lstStyle>
            <a:lvl1pPr algn="l">
              <a:defRPr sz="5000"/>
            </a:lvl1pPr>
          </a:lstStyle>
          <a:p>
            <a:pPr/>
            <a:r>
              <a:t>複合データ型</a:t>
            </a:r>
          </a:p>
        </p:txBody>
      </p:sp>
      <p:sp>
        <p:nvSpPr>
          <p:cNvPr id="370" name="複数の値をまとめて扱うことのできるデータ型…"/>
          <p:cNvSpPr txBox="1"/>
          <p:nvPr>
            <p:ph type="body" sz="quarter" idx="4294967295"/>
          </p:nvPr>
        </p:nvSpPr>
        <p:spPr>
          <a:xfrm>
            <a:off x="952500" y="1193800"/>
            <a:ext cx="11099800" cy="2146573"/>
          </a:xfrm>
          <a:prstGeom prst="rect">
            <a:avLst/>
          </a:prstGeom>
        </p:spPr>
        <p:txBody>
          <a:bodyPr anchor="t"/>
          <a:lstStyle/>
          <a:p>
            <a:pPr>
              <a:spcBef>
                <a:spcPts val="1000"/>
              </a:spcBef>
              <a:defRPr sz="2800"/>
            </a:pPr>
            <a:r>
              <a:t>複数の値をまとめて扱うことのできるデータ型</a:t>
            </a:r>
          </a:p>
          <a:p>
            <a:pPr>
              <a:spcBef>
                <a:spcPts val="1000"/>
              </a:spcBef>
              <a:defRPr sz="2800"/>
            </a:pPr>
            <a:r>
              <a:t>Pythonではリスト型，タプル型，辞書型の３つが存在</a:t>
            </a:r>
          </a:p>
        </p:txBody>
      </p:sp>
      <p:sp>
        <p:nvSpPr>
          <p:cNvPr id="371" name="Pythonでの複合データ型"/>
          <p:cNvSpPr txBox="1"/>
          <p:nvPr/>
        </p:nvSpPr>
        <p:spPr>
          <a:xfrm>
            <a:off x="1245716" y="3692521"/>
            <a:ext cx="4306470"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800"/>
            </a:lvl1pPr>
          </a:lstStyle>
          <a:p>
            <a:pPr/>
            <a:r>
              <a:t>Pythonでの複合データ型</a:t>
            </a:r>
          </a:p>
        </p:txBody>
      </p:sp>
      <p:graphicFrame>
        <p:nvGraphicFramePr>
          <p:cNvPr id="372" name="表"/>
          <p:cNvGraphicFramePr/>
          <p:nvPr/>
        </p:nvGraphicFramePr>
        <p:xfrm>
          <a:off x="1371124" y="4240314"/>
          <a:ext cx="8170733" cy="4404621"/>
        </p:xfrm>
        <a:graphic xmlns:a="http://schemas.openxmlformats.org/drawingml/2006/main">
          <a:graphicData uri="http://schemas.openxmlformats.org/drawingml/2006/table">
            <a:tbl>
              <a:tblPr firstCol="0" firstRow="1" lastCol="0" lastRow="0" bandCol="0" bandRow="0" rtl="0">
                <a:tableStyleId>{CF821DB8-F4EB-4A41-A1BA-3FCAFE7338EE}</a:tableStyleId>
              </a:tblPr>
              <a:tblGrid>
                <a:gridCol w="2435974"/>
                <a:gridCol w="2787959"/>
                <a:gridCol w="5608630"/>
              </a:tblGrid>
              <a:tr h="1101155">
                <a:tc>
                  <a:txBody>
                    <a:bodyPr/>
                    <a:lstStyle/>
                    <a:p>
                      <a:pPr defTabSz="914400">
                        <a:defRPr b="0" sz="1800">
                          <a:solidFill>
                            <a:srgbClr val="000000"/>
                          </a:solidFill>
                        </a:defRPr>
                      </a:pPr>
                      <a:r>
                        <a:rPr sz="2200">
                          <a:solidFill>
                            <a:srgbClr val="FFFFFF"/>
                          </a:solidFill>
                          <a:sym typeface="ヒラギノ角ゴ ProN W6"/>
                        </a:rPr>
                        <a:t>日本語名称</a:t>
                      </a:r>
                    </a:p>
                  </a:txBody>
                  <a:tcPr marL="50800" marR="50800" marT="50800" marB="50800" anchor="ctr" anchorCtr="0" horzOverflow="overflow"/>
                </a:tc>
                <a:tc>
                  <a:txBody>
                    <a:bodyPr/>
                    <a:lstStyle/>
                    <a:p>
                      <a:pPr defTabSz="914400">
                        <a:defRPr b="0" sz="1800">
                          <a:solidFill>
                            <a:srgbClr val="000000"/>
                          </a:solidFill>
                        </a:defRPr>
                      </a:pPr>
                      <a:r>
                        <a:rPr sz="2200">
                          <a:solidFill>
                            <a:srgbClr val="FFFFFF"/>
                          </a:solidFill>
                          <a:sym typeface="ヒラギノ角ゴ ProN W6"/>
                        </a:rPr>
                        <a:t>Pythonでの表記</a:t>
                      </a:r>
                    </a:p>
                  </a:txBody>
                  <a:tcPr marL="50800" marR="50800" marT="50800" marB="50800" anchor="ctr" anchorCtr="0" horzOverflow="overflow"/>
                </a:tc>
                <a:tc>
                  <a:txBody>
                    <a:bodyPr/>
                    <a:lstStyle/>
                    <a:p>
                      <a:pPr defTabSz="914400">
                        <a:defRPr b="0" sz="1800">
                          <a:solidFill>
                            <a:srgbClr val="000000"/>
                          </a:solidFill>
                        </a:defRPr>
                      </a:pPr>
                      <a:r>
                        <a:rPr sz="2200">
                          <a:solidFill>
                            <a:srgbClr val="FFFFFF"/>
                          </a:solidFill>
                          <a:sym typeface="ヒラギノ角ゴ ProN W6"/>
                        </a:rPr>
                        <a:t>例</a:t>
                      </a:r>
                    </a:p>
                  </a:txBody>
                  <a:tcPr marL="50800" marR="50800" marT="50800" marB="50800" anchor="ctr" anchorCtr="0" horzOverflow="overflow"/>
                </a:tc>
              </a:tr>
              <a:tr h="1101155">
                <a:tc>
                  <a:txBody>
                    <a:bodyPr/>
                    <a:lstStyle/>
                    <a:p>
                      <a:pPr defTabSz="914400">
                        <a:defRPr sz="1800"/>
                      </a:pPr>
                      <a:r>
                        <a:rPr sz="2200">
                          <a:sym typeface="ヒラギノ角ゴ ProN W3"/>
                        </a:rPr>
                        <a:t>リスト</a:t>
                      </a:r>
                    </a:p>
                  </a:txBody>
                  <a:tcPr marL="50800" marR="50800" marT="50800" marB="50800" anchor="ctr" anchorCtr="0" horzOverflow="overflow"/>
                </a:tc>
                <a:tc>
                  <a:txBody>
                    <a:bodyPr/>
                    <a:lstStyle/>
                    <a:p>
                      <a:pPr defTabSz="914400">
                        <a:defRPr sz="1800"/>
                      </a:pPr>
                      <a:r>
                        <a:rPr sz="2200">
                          <a:sym typeface="ヒラギノ角ゴ ProN W3"/>
                        </a:rPr>
                        <a:t>list</a:t>
                      </a:r>
                    </a:p>
                  </a:txBody>
                  <a:tcPr marL="50800" marR="50800" marT="50800" marB="50800" anchor="ctr" anchorCtr="0" horzOverflow="overflow"/>
                </a:tc>
                <a:tc>
                  <a:txBody>
                    <a:bodyPr/>
                    <a:lstStyle/>
                    <a:p>
                      <a:pPr defTabSz="914400">
                        <a:defRPr sz="1800"/>
                      </a:pPr>
                      <a:r>
                        <a:rPr sz="2200">
                          <a:sym typeface="ヒラギノ角ゴ ProN W3"/>
                        </a:rPr>
                        <a:t>[4, 5, 6, 7]</a:t>
                      </a:r>
                    </a:p>
                  </a:txBody>
                  <a:tcPr marL="50800" marR="50800" marT="50800" marB="50800" anchor="ctr" anchorCtr="0" horzOverflow="overflow"/>
                </a:tc>
              </a:tr>
              <a:tr h="1101155">
                <a:tc>
                  <a:txBody>
                    <a:bodyPr/>
                    <a:lstStyle/>
                    <a:p>
                      <a:pPr defTabSz="914400">
                        <a:defRPr sz="1800"/>
                      </a:pPr>
                      <a:r>
                        <a:rPr sz="2200">
                          <a:sym typeface="ヒラギノ角ゴ ProN W3"/>
                        </a:rPr>
                        <a:t>タプル</a:t>
                      </a:r>
                    </a:p>
                  </a:txBody>
                  <a:tcPr marL="50800" marR="50800" marT="50800" marB="50800" anchor="ctr" anchorCtr="0" horzOverflow="overflow"/>
                </a:tc>
                <a:tc>
                  <a:txBody>
                    <a:bodyPr/>
                    <a:lstStyle/>
                    <a:p>
                      <a:pPr defTabSz="914400">
                        <a:defRPr sz="1800"/>
                      </a:pPr>
                      <a:r>
                        <a:rPr sz="2200">
                          <a:sym typeface="ヒラギノ角ゴ ProN W3"/>
                        </a:rPr>
                        <a:t>tuple</a:t>
                      </a:r>
                    </a:p>
                  </a:txBody>
                  <a:tcPr marL="50800" marR="50800" marT="50800" marB="50800" anchor="ctr" anchorCtr="0" horzOverflow="overflow"/>
                </a:tc>
                <a:tc>
                  <a:txBody>
                    <a:bodyPr/>
                    <a:lstStyle/>
                    <a:p>
                      <a:pPr defTabSz="914400">
                        <a:defRPr sz="1800"/>
                      </a:pPr>
                      <a:r>
                        <a:rPr sz="2200">
                          <a:sym typeface="ヒラギノ角ゴ ProN W3"/>
                        </a:rPr>
                        <a:t>(4, 5, 6, 7)</a:t>
                      </a:r>
                    </a:p>
                  </a:txBody>
                  <a:tcPr marL="50800" marR="50800" marT="50800" marB="50800" anchor="ctr" anchorCtr="0" horzOverflow="overflow"/>
                </a:tc>
              </a:tr>
              <a:tr h="1101155">
                <a:tc>
                  <a:txBody>
                    <a:bodyPr/>
                    <a:lstStyle/>
                    <a:p>
                      <a:pPr defTabSz="914400">
                        <a:defRPr sz="1800"/>
                      </a:pPr>
                      <a:r>
                        <a:rPr sz="2200">
                          <a:sym typeface="ヒラギノ角ゴ ProN W3"/>
                        </a:rPr>
                        <a:t>辞書</a:t>
                      </a:r>
                    </a:p>
                  </a:txBody>
                  <a:tcPr marL="50800" marR="50800" marT="50800" marB="50800" anchor="ctr" anchorCtr="0" horzOverflow="overflow"/>
                </a:tc>
                <a:tc>
                  <a:txBody>
                    <a:bodyPr/>
                    <a:lstStyle/>
                    <a:p>
                      <a:pPr defTabSz="914400">
                        <a:defRPr sz="1800"/>
                      </a:pPr>
                      <a:r>
                        <a:rPr sz="2200">
                          <a:sym typeface="ヒラギノ角ゴ ProN W3"/>
                        </a:rPr>
                        <a:t>dict</a:t>
                      </a:r>
                    </a:p>
                  </a:txBody>
                  <a:tcPr marL="50800" marR="50800" marT="50800" marB="50800" anchor="ctr" anchorCtr="0" horzOverflow="overflow"/>
                </a:tc>
                <a:tc>
                  <a:txBody>
                    <a:bodyPr/>
                    <a:lstStyle/>
                    <a:p>
                      <a:pPr defTabSz="914400">
                        <a:defRPr sz="1800"/>
                      </a:pPr>
                      <a:r>
                        <a:rPr sz="2200">
                          <a:sym typeface="ヒラギノ角ゴ ProN W3"/>
                        </a:rPr>
                        <a:t>{'Math': 90, 'Science': 75, 'English': 80 }</a:t>
                      </a:r>
                    </a:p>
                  </a:txBody>
                  <a:tcPr marL="50800" marR="50800" marT="50800" marB="50800" anchor="ctr" anchorCtr="0" horzOverflow="overflow"/>
                </a:tc>
              </a:tr>
            </a:tbl>
          </a:graphicData>
        </a:graphic>
      </p:graphicFrame>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複合データ型"/>
          <p:cNvSpPr txBox="1"/>
          <p:nvPr>
            <p:ph type="title"/>
          </p:nvPr>
        </p:nvSpPr>
        <p:spPr>
          <a:xfrm>
            <a:off x="952500" y="254000"/>
            <a:ext cx="11099800" cy="915324"/>
          </a:xfrm>
          <a:prstGeom prst="rect">
            <a:avLst/>
          </a:prstGeom>
        </p:spPr>
        <p:txBody>
          <a:bodyPr anchor="t"/>
          <a:lstStyle>
            <a:lvl1pPr algn="l">
              <a:defRPr sz="5000"/>
            </a:lvl1pPr>
          </a:lstStyle>
          <a:p>
            <a:pPr/>
            <a:r>
              <a:t>複合データ型</a:t>
            </a:r>
          </a:p>
        </p:txBody>
      </p:sp>
      <p:sp>
        <p:nvSpPr>
          <p:cNvPr id="375" name="複数の値をまとめて扱うことのできるデータ型…"/>
          <p:cNvSpPr txBox="1"/>
          <p:nvPr>
            <p:ph type="body" sz="quarter" idx="4294967295"/>
          </p:nvPr>
        </p:nvSpPr>
        <p:spPr>
          <a:xfrm>
            <a:off x="952500" y="1193800"/>
            <a:ext cx="11099800" cy="2146573"/>
          </a:xfrm>
          <a:prstGeom prst="rect">
            <a:avLst/>
          </a:prstGeom>
        </p:spPr>
        <p:txBody>
          <a:bodyPr anchor="t"/>
          <a:lstStyle/>
          <a:p>
            <a:pPr>
              <a:spcBef>
                <a:spcPts val="1000"/>
              </a:spcBef>
              <a:defRPr sz="2800"/>
            </a:pPr>
            <a:r>
              <a:t>複数の値をまとめて扱うことのできるデータ型</a:t>
            </a:r>
          </a:p>
          <a:p>
            <a:pPr>
              <a:spcBef>
                <a:spcPts val="1000"/>
              </a:spcBef>
              <a:defRPr sz="2800"/>
            </a:pPr>
            <a:r>
              <a:t>Pythonではリスト型，タプル型，辞書型の３つが存在</a:t>
            </a:r>
          </a:p>
        </p:txBody>
      </p:sp>
      <p:sp>
        <p:nvSpPr>
          <p:cNvPr id="376" name="Pythonでの複合データ型"/>
          <p:cNvSpPr txBox="1"/>
          <p:nvPr/>
        </p:nvSpPr>
        <p:spPr>
          <a:xfrm>
            <a:off x="1245716" y="3692521"/>
            <a:ext cx="4306470"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800"/>
            </a:lvl1pPr>
          </a:lstStyle>
          <a:p>
            <a:pPr/>
            <a:r>
              <a:t>Pythonでの複合データ型</a:t>
            </a:r>
          </a:p>
        </p:txBody>
      </p:sp>
      <p:graphicFrame>
        <p:nvGraphicFramePr>
          <p:cNvPr id="377" name="表"/>
          <p:cNvGraphicFramePr/>
          <p:nvPr/>
        </p:nvGraphicFramePr>
        <p:xfrm>
          <a:off x="1371124" y="4240314"/>
          <a:ext cx="8170733" cy="4404621"/>
        </p:xfrm>
        <a:graphic xmlns:a="http://schemas.openxmlformats.org/drawingml/2006/main">
          <a:graphicData uri="http://schemas.openxmlformats.org/drawingml/2006/table">
            <a:tbl>
              <a:tblPr firstCol="0" firstRow="1" lastCol="0" lastRow="0" bandCol="0" bandRow="0" rtl="0">
                <a:tableStyleId>{CF821DB8-F4EB-4A41-A1BA-3FCAFE7338EE}</a:tableStyleId>
              </a:tblPr>
              <a:tblGrid>
                <a:gridCol w="2435974"/>
                <a:gridCol w="2787959"/>
                <a:gridCol w="5608630"/>
              </a:tblGrid>
              <a:tr h="1101155">
                <a:tc>
                  <a:txBody>
                    <a:bodyPr/>
                    <a:lstStyle/>
                    <a:p>
                      <a:pPr defTabSz="914400">
                        <a:defRPr b="0" sz="1800">
                          <a:solidFill>
                            <a:srgbClr val="000000"/>
                          </a:solidFill>
                        </a:defRPr>
                      </a:pPr>
                      <a:r>
                        <a:rPr sz="2200">
                          <a:solidFill>
                            <a:srgbClr val="FFFFFF"/>
                          </a:solidFill>
                          <a:sym typeface="ヒラギノ角ゴ ProN W6"/>
                        </a:rPr>
                        <a:t>日本語名称</a:t>
                      </a:r>
                    </a:p>
                  </a:txBody>
                  <a:tcPr marL="50800" marR="50800" marT="50800" marB="50800" anchor="ctr" anchorCtr="0" horzOverflow="overflow"/>
                </a:tc>
                <a:tc>
                  <a:txBody>
                    <a:bodyPr/>
                    <a:lstStyle/>
                    <a:p>
                      <a:pPr defTabSz="914400">
                        <a:defRPr b="0" sz="1800">
                          <a:solidFill>
                            <a:srgbClr val="000000"/>
                          </a:solidFill>
                        </a:defRPr>
                      </a:pPr>
                      <a:r>
                        <a:rPr sz="2200">
                          <a:solidFill>
                            <a:srgbClr val="FFFFFF"/>
                          </a:solidFill>
                          <a:sym typeface="ヒラギノ角ゴ ProN W6"/>
                        </a:rPr>
                        <a:t>Pythonでの表記</a:t>
                      </a:r>
                    </a:p>
                  </a:txBody>
                  <a:tcPr marL="50800" marR="50800" marT="50800" marB="50800" anchor="ctr" anchorCtr="0" horzOverflow="overflow"/>
                </a:tc>
                <a:tc>
                  <a:txBody>
                    <a:bodyPr/>
                    <a:lstStyle/>
                    <a:p>
                      <a:pPr defTabSz="914400">
                        <a:defRPr b="0" sz="1800">
                          <a:solidFill>
                            <a:srgbClr val="000000"/>
                          </a:solidFill>
                        </a:defRPr>
                      </a:pPr>
                      <a:r>
                        <a:rPr sz="2200">
                          <a:solidFill>
                            <a:srgbClr val="FFFFFF"/>
                          </a:solidFill>
                          <a:sym typeface="ヒラギノ角ゴ ProN W6"/>
                        </a:rPr>
                        <a:t>例</a:t>
                      </a:r>
                    </a:p>
                  </a:txBody>
                  <a:tcPr marL="50800" marR="50800" marT="50800" marB="50800" anchor="ctr" anchorCtr="0" horzOverflow="overflow"/>
                </a:tc>
              </a:tr>
              <a:tr h="1101155">
                <a:tc>
                  <a:txBody>
                    <a:bodyPr/>
                    <a:lstStyle/>
                    <a:p>
                      <a:pPr defTabSz="914400">
                        <a:defRPr sz="1800"/>
                      </a:pPr>
                      <a:r>
                        <a:rPr sz="2200">
                          <a:sym typeface="ヒラギノ角ゴ ProN W3"/>
                        </a:rPr>
                        <a:t>リスト</a:t>
                      </a:r>
                    </a:p>
                  </a:txBody>
                  <a:tcPr marL="50800" marR="50800" marT="50800" marB="50800" anchor="ctr" anchorCtr="0" horzOverflow="overflow"/>
                </a:tc>
                <a:tc>
                  <a:txBody>
                    <a:bodyPr/>
                    <a:lstStyle/>
                    <a:p>
                      <a:pPr defTabSz="914400">
                        <a:defRPr sz="1800"/>
                      </a:pPr>
                      <a:r>
                        <a:rPr sz="2200">
                          <a:sym typeface="ヒラギノ角ゴ ProN W3"/>
                        </a:rPr>
                        <a:t>list</a:t>
                      </a:r>
                    </a:p>
                  </a:txBody>
                  <a:tcPr marL="50800" marR="50800" marT="50800" marB="50800" anchor="ctr" anchorCtr="0" horzOverflow="overflow"/>
                </a:tc>
                <a:tc>
                  <a:txBody>
                    <a:bodyPr/>
                    <a:lstStyle/>
                    <a:p>
                      <a:pPr defTabSz="914400">
                        <a:defRPr sz="1800"/>
                      </a:pPr>
                      <a:r>
                        <a:rPr sz="2200">
                          <a:sym typeface="ヒラギノ角ゴ ProN W3"/>
                        </a:rPr>
                        <a:t>[4, 5, 6, 7]</a:t>
                      </a:r>
                    </a:p>
                  </a:txBody>
                  <a:tcPr marL="50800" marR="50800" marT="50800" marB="50800" anchor="ctr" anchorCtr="0" horzOverflow="overflow"/>
                </a:tc>
              </a:tr>
              <a:tr h="1101155">
                <a:tc>
                  <a:txBody>
                    <a:bodyPr/>
                    <a:lstStyle/>
                    <a:p>
                      <a:pPr defTabSz="914400">
                        <a:defRPr sz="1800"/>
                      </a:pPr>
                      <a:r>
                        <a:rPr sz="2200">
                          <a:sym typeface="ヒラギノ角ゴ ProN W3"/>
                        </a:rPr>
                        <a:t>タプル</a:t>
                      </a:r>
                    </a:p>
                  </a:txBody>
                  <a:tcPr marL="50800" marR="50800" marT="50800" marB="50800" anchor="ctr" anchorCtr="0" horzOverflow="overflow"/>
                </a:tc>
                <a:tc>
                  <a:txBody>
                    <a:bodyPr/>
                    <a:lstStyle/>
                    <a:p>
                      <a:pPr defTabSz="914400">
                        <a:defRPr sz="1800"/>
                      </a:pPr>
                      <a:r>
                        <a:rPr sz="2200">
                          <a:sym typeface="ヒラギノ角ゴ ProN W3"/>
                        </a:rPr>
                        <a:t>tuple</a:t>
                      </a:r>
                    </a:p>
                  </a:txBody>
                  <a:tcPr marL="50800" marR="50800" marT="50800" marB="50800" anchor="ctr" anchorCtr="0" horzOverflow="overflow"/>
                </a:tc>
                <a:tc>
                  <a:txBody>
                    <a:bodyPr/>
                    <a:lstStyle/>
                    <a:p>
                      <a:pPr defTabSz="914400">
                        <a:defRPr sz="1800"/>
                      </a:pPr>
                      <a:r>
                        <a:rPr sz="2200">
                          <a:sym typeface="ヒラギノ角ゴ ProN W3"/>
                        </a:rPr>
                        <a:t>(4, 5, 6, 7)</a:t>
                      </a:r>
                    </a:p>
                  </a:txBody>
                  <a:tcPr marL="50800" marR="50800" marT="50800" marB="50800" anchor="ctr" anchorCtr="0" horzOverflow="overflow"/>
                </a:tc>
              </a:tr>
              <a:tr h="1101155">
                <a:tc>
                  <a:txBody>
                    <a:bodyPr/>
                    <a:lstStyle/>
                    <a:p>
                      <a:pPr defTabSz="914400">
                        <a:defRPr sz="1800"/>
                      </a:pPr>
                      <a:r>
                        <a:rPr sz="2200">
                          <a:sym typeface="ヒラギノ角ゴ ProN W3"/>
                        </a:rPr>
                        <a:t>辞書</a:t>
                      </a:r>
                    </a:p>
                  </a:txBody>
                  <a:tcPr marL="50800" marR="50800" marT="50800" marB="50800" anchor="ctr" anchorCtr="0" horzOverflow="overflow"/>
                </a:tc>
                <a:tc>
                  <a:txBody>
                    <a:bodyPr/>
                    <a:lstStyle/>
                    <a:p>
                      <a:pPr defTabSz="914400">
                        <a:defRPr sz="1800"/>
                      </a:pPr>
                      <a:r>
                        <a:rPr sz="2200">
                          <a:sym typeface="ヒラギノ角ゴ ProN W3"/>
                        </a:rPr>
                        <a:t>dict</a:t>
                      </a:r>
                    </a:p>
                  </a:txBody>
                  <a:tcPr marL="50800" marR="50800" marT="50800" marB="50800" anchor="ctr" anchorCtr="0" horzOverflow="overflow"/>
                </a:tc>
                <a:tc>
                  <a:txBody>
                    <a:bodyPr/>
                    <a:lstStyle/>
                    <a:p>
                      <a:pPr defTabSz="914400">
                        <a:defRPr sz="1800"/>
                      </a:pPr>
                      <a:r>
                        <a:rPr sz="2200">
                          <a:sym typeface="ヒラギノ角ゴ ProN W3"/>
                        </a:rPr>
                        <a:t>{'Math': 90, 'Science': 75, 'English': 80 }</a:t>
                      </a:r>
                    </a:p>
                  </a:txBody>
                  <a:tcPr marL="50800" marR="50800" marT="50800" marB="50800" anchor="ctr" anchorCtr="0" horzOverflow="overflow"/>
                </a:tc>
              </a:tr>
            </a:tbl>
          </a:graphicData>
        </a:graphic>
      </p:graphicFrame>
      <p:sp>
        <p:nvSpPr>
          <p:cNvPr id="378" name="四角形"/>
          <p:cNvSpPr/>
          <p:nvPr/>
        </p:nvSpPr>
        <p:spPr>
          <a:xfrm>
            <a:off x="1374378" y="5290171"/>
            <a:ext cx="10826057" cy="1079477"/>
          </a:xfrm>
          <a:prstGeom prst="rect">
            <a:avLst/>
          </a:prstGeom>
          <a:ln w="762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379" name="リストのみ説明します"/>
          <p:cNvSpPr/>
          <p:nvPr/>
        </p:nvSpPr>
        <p:spPr>
          <a:xfrm>
            <a:off x="6872287" y="4043669"/>
            <a:ext cx="4959748" cy="12068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40" y="0"/>
                </a:moveTo>
                <a:cubicBezTo>
                  <a:pt x="331" y="0"/>
                  <a:pt x="0" y="1362"/>
                  <a:pt x="0" y="3040"/>
                </a:cubicBezTo>
                <a:lnTo>
                  <a:pt x="0" y="11933"/>
                </a:lnTo>
                <a:cubicBezTo>
                  <a:pt x="0" y="13611"/>
                  <a:pt x="331" y="14973"/>
                  <a:pt x="740" y="14973"/>
                </a:cubicBezTo>
                <a:lnTo>
                  <a:pt x="2072" y="14973"/>
                </a:lnTo>
                <a:lnTo>
                  <a:pt x="2650" y="21600"/>
                </a:lnTo>
                <a:lnTo>
                  <a:pt x="3229" y="14973"/>
                </a:lnTo>
                <a:lnTo>
                  <a:pt x="20860" y="14973"/>
                </a:lnTo>
                <a:cubicBezTo>
                  <a:pt x="21269" y="14973"/>
                  <a:pt x="21600" y="13611"/>
                  <a:pt x="21600" y="11933"/>
                </a:cubicBezTo>
                <a:lnTo>
                  <a:pt x="21600" y="3040"/>
                </a:lnTo>
                <a:cubicBezTo>
                  <a:pt x="21600" y="1362"/>
                  <a:pt x="21269" y="0"/>
                  <a:pt x="20860" y="0"/>
                </a:cubicBezTo>
                <a:lnTo>
                  <a:pt x="740" y="0"/>
                </a:lnTo>
                <a:close/>
              </a:path>
            </a:pathLst>
          </a:custGeom>
          <a:solidFill>
            <a:srgbClr val="FFFFFF"/>
          </a:solidFill>
          <a:ln w="381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800">
                <a:solidFill>
                  <a:schemeClr val="accent5">
                    <a:hueOff val="-82419"/>
                    <a:satOff val="-9513"/>
                    <a:lumOff val="-16343"/>
                  </a:schemeClr>
                </a:solidFill>
              </a:defRPr>
            </a:lvl1pPr>
          </a:lstStyle>
          <a:p>
            <a:pPr/>
            <a:r>
              <a:t>リストのみ説明します</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1" name="リスト"/>
          <p:cNvSpPr txBox="1"/>
          <p:nvPr>
            <p:ph type="title"/>
          </p:nvPr>
        </p:nvSpPr>
        <p:spPr>
          <a:xfrm>
            <a:off x="952500" y="254000"/>
            <a:ext cx="11099800" cy="915324"/>
          </a:xfrm>
          <a:prstGeom prst="rect">
            <a:avLst/>
          </a:prstGeom>
        </p:spPr>
        <p:txBody>
          <a:bodyPr anchor="t"/>
          <a:lstStyle>
            <a:lvl1pPr algn="l">
              <a:defRPr sz="5000"/>
            </a:lvl1pPr>
          </a:lstStyle>
          <a:p>
            <a:pPr/>
            <a:r>
              <a:t>リスト</a:t>
            </a:r>
          </a:p>
        </p:txBody>
      </p:sp>
      <p:sp>
        <p:nvSpPr>
          <p:cNvPr id="382" name="複数の値を [] で囲んだもの…"/>
          <p:cNvSpPr txBox="1"/>
          <p:nvPr>
            <p:ph type="body" sz="half" idx="4294967295"/>
          </p:nvPr>
        </p:nvSpPr>
        <p:spPr>
          <a:xfrm>
            <a:off x="952500" y="1193800"/>
            <a:ext cx="11099800" cy="2994815"/>
          </a:xfrm>
          <a:prstGeom prst="rect">
            <a:avLst/>
          </a:prstGeom>
        </p:spPr>
        <p:txBody>
          <a:bodyPr anchor="t"/>
          <a:lstStyle/>
          <a:p>
            <a:pPr>
              <a:spcBef>
                <a:spcPts val="1000"/>
              </a:spcBef>
              <a:defRPr sz="2800"/>
            </a:pPr>
            <a:r>
              <a:t>複数の値を [] で囲んだもの</a:t>
            </a:r>
          </a:p>
          <a:p>
            <a:pPr>
              <a:spcBef>
                <a:spcPts val="1000"/>
              </a:spcBef>
              <a:defRPr sz="2800"/>
            </a:pPr>
            <a:r>
              <a:t>各値を要素と呼び，それぞれにインデックス (要素番号)が紐づく</a:t>
            </a:r>
          </a:p>
          <a:p>
            <a:pPr>
              <a:spcBef>
                <a:spcPts val="1000"/>
              </a:spcBef>
              <a:defRPr sz="2800"/>
            </a:pPr>
            <a:r>
              <a:t>インデックスを指定することで，要素へのアクセスが可能</a:t>
            </a:r>
          </a:p>
          <a:p>
            <a:pPr>
              <a:spcBef>
                <a:spcPts val="1000"/>
              </a:spcBef>
              <a:defRPr sz="2800">
                <a:solidFill>
                  <a:schemeClr val="accent5">
                    <a:hueOff val="-82419"/>
                    <a:satOff val="-9513"/>
                    <a:lumOff val="-16343"/>
                  </a:schemeClr>
                </a:solidFill>
                <a:latin typeface="ヒラギノ角ゴ ProN W6"/>
                <a:ea typeface="ヒラギノ角ゴ ProN W6"/>
                <a:cs typeface="ヒラギノ角ゴ ProN W6"/>
                <a:sym typeface="ヒラギノ角ゴ ProN W6"/>
              </a:defRPr>
            </a:pPr>
            <a:r>
              <a:t>Pythonではインデックスは0から始まることに注意！</a:t>
            </a:r>
          </a:p>
        </p:txBody>
      </p:sp>
      <p:pic>
        <p:nvPicPr>
          <p:cNvPr id="383" name="cardboard_open.png" descr="cardboard_open.png"/>
          <p:cNvPicPr>
            <a:picLocks noChangeAspect="1"/>
          </p:cNvPicPr>
          <p:nvPr/>
        </p:nvPicPr>
        <p:blipFill>
          <a:blip r:embed="rId2">
            <a:extLst/>
          </a:blip>
          <a:stretch>
            <a:fillRect/>
          </a:stretch>
        </p:blipFill>
        <p:spPr>
          <a:xfrm>
            <a:off x="4753210" y="6232941"/>
            <a:ext cx="3498381" cy="2363351"/>
          </a:xfrm>
          <a:prstGeom prst="rect">
            <a:avLst/>
          </a:prstGeom>
          <a:ln w="12700">
            <a:miter lim="400000"/>
          </a:ln>
        </p:spPr>
      </p:pic>
      <p:sp>
        <p:nvSpPr>
          <p:cNvPr id="384" name="a"/>
          <p:cNvSpPr txBox="1"/>
          <p:nvPr/>
        </p:nvSpPr>
        <p:spPr>
          <a:xfrm>
            <a:off x="5729850" y="7171923"/>
            <a:ext cx="758445" cy="1117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lvl1pPr>
          </a:lstStyle>
          <a:p>
            <a:pPr/>
            <a:r>
              <a:t>a</a:t>
            </a:r>
          </a:p>
        </p:txBody>
      </p:sp>
      <p:sp>
        <p:nvSpPr>
          <p:cNvPr id="385" name="[1, 3, 28, 10, 6]"/>
          <p:cNvSpPr txBox="1"/>
          <p:nvPr/>
        </p:nvSpPr>
        <p:spPr>
          <a:xfrm>
            <a:off x="3318002" y="4950176"/>
            <a:ext cx="6368797" cy="863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6000"/>
            </a:lvl1pPr>
          </a:lstStyle>
          <a:p>
            <a:pPr/>
            <a:r>
              <a:t>[1, 3, 28, 10, 6]</a:t>
            </a:r>
          </a:p>
        </p:txBody>
      </p:sp>
      <p:sp>
        <p:nvSpPr>
          <p:cNvPr id="386" name="＼           ／"/>
          <p:cNvSpPr txBox="1"/>
          <p:nvPr/>
        </p:nvSpPr>
        <p:spPr>
          <a:xfrm>
            <a:off x="3143250" y="5772094"/>
            <a:ext cx="6718301" cy="609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chemeClr val="accent4">
                    <a:hueOff val="-461056"/>
                    <a:satOff val="4338"/>
                    <a:lumOff val="-10225"/>
                  </a:schemeClr>
                </a:solidFill>
              </a:defRPr>
            </a:lvl1pPr>
          </a:lstStyle>
          <a:p>
            <a:pPr/>
            <a:r>
              <a:t>＼　　　　　　　　　　　／</a:t>
            </a:r>
          </a:p>
        </p:txBody>
      </p:sp>
      <p:sp>
        <p:nvSpPr>
          <p:cNvPr id="387" name="リスト"/>
          <p:cNvSpPr/>
          <p:nvPr/>
        </p:nvSpPr>
        <p:spPr>
          <a:xfrm>
            <a:off x="4508856" y="6880711"/>
            <a:ext cx="1249671" cy="609600"/>
          </a:xfrm>
          <a:prstGeom prst="rect">
            <a:avLst/>
          </a:prstGeom>
          <a:solidFill>
            <a:schemeClr val="accent3">
              <a:hueOff val="362282"/>
              <a:satOff val="31803"/>
              <a:lumOff val="-182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500">
                <a:solidFill>
                  <a:srgbClr val="FFFFFF"/>
                </a:solidFill>
              </a:defRPr>
            </a:lvl1pPr>
          </a:lstStyle>
          <a:p>
            <a:pPr/>
            <a:r>
              <a:t>リスト</a:t>
            </a:r>
          </a:p>
        </p:txBody>
      </p:sp>
      <p:sp>
        <p:nvSpPr>
          <p:cNvPr id="388" name="0"/>
          <p:cNvSpPr txBox="1"/>
          <p:nvPr/>
        </p:nvSpPr>
        <p:spPr>
          <a:xfrm>
            <a:off x="3766979" y="4231054"/>
            <a:ext cx="385573"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0</a:t>
            </a:r>
          </a:p>
        </p:txBody>
      </p:sp>
      <p:sp>
        <p:nvSpPr>
          <p:cNvPr id="389" name="1"/>
          <p:cNvSpPr txBox="1"/>
          <p:nvPr/>
        </p:nvSpPr>
        <p:spPr>
          <a:xfrm>
            <a:off x="4764023" y="4231054"/>
            <a:ext cx="385573"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1</a:t>
            </a:r>
          </a:p>
        </p:txBody>
      </p:sp>
      <p:sp>
        <p:nvSpPr>
          <p:cNvPr id="390" name="2"/>
          <p:cNvSpPr txBox="1"/>
          <p:nvPr/>
        </p:nvSpPr>
        <p:spPr>
          <a:xfrm>
            <a:off x="6030358" y="4231054"/>
            <a:ext cx="385573"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2</a:t>
            </a:r>
          </a:p>
        </p:txBody>
      </p:sp>
      <p:sp>
        <p:nvSpPr>
          <p:cNvPr id="391" name="3"/>
          <p:cNvSpPr txBox="1"/>
          <p:nvPr/>
        </p:nvSpPr>
        <p:spPr>
          <a:xfrm>
            <a:off x="7580148" y="4231054"/>
            <a:ext cx="385573"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3</a:t>
            </a:r>
          </a:p>
        </p:txBody>
      </p:sp>
      <p:sp>
        <p:nvSpPr>
          <p:cNvPr id="392" name="4"/>
          <p:cNvSpPr txBox="1"/>
          <p:nvPr/>
        </p:nvSpPr>
        <p:spPr>
          <a:xfrm>
            <a:off x="8830403" y="4231054"/>
            <a:ext cx="385573"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4</a:t>
            </a:r>
          </a:p>
        </p:txBody>
      </p:sp>
      <p:sp>
        <p:nvSpPr>
          <p:cNvPr id="393" name="各要素にそれぞれインデックスが紐づく"/>
          <p:cNvSpPr txBox="1"/>
          <p:nvPr/>
        </p:nvSpPr>
        <p:spPr>
          <a:xfrm>
            <a:off x="3244849" y="8726075"/>
            <a:ext cx="6515101"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solidFill>
                  <a:schemeClr val="accent5">
                    <a:hueOff val="-82419"/>
                    <a:satOff val="-9513"/>
                    <a:lumOff val="-16343"/>
                  </a:schemeClr>
                </a:solidFill>
              </a:defRPr>
            </a:lvl1pPr>
          </a:lstStyle>
          <a:p>
            <a:pPr/>
            <a:r>
              <a:t>各要素にそれぞれインデックスが紐づく</a:t>
            </a:r>
          </a:p>
        </p:txBody>
      </p:sp>
      <p:sp>
        <p:nvSpPr>
          <p:cNvPr id="394" name="インデックス"/>
          <p:cNvSpPr/>
          <p:nvPr/>
        </p:nvSpPr>
        <p:spPr>
          <a:xfrm>
            <a:off x="9252919" y="4225790"/>
            <a:ext cx="3346848" cy="5341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565" y="0"/>
                </a:moveTo>
                <a:cubicBezTo>
                  <a:pt x="6270" y="0"/>
                  <a:pt x="6032" y="1494"/>
                  <a:pt x="6032" y="3338"/>
                </a:cubicBezTo>
                <a:lnTo>
                  <a:pt x="6032" y="6916"/>
                </a:lnTo>
                <a:lnTo>
                  <a:pt x="0" y="9532"/>
                </a:lnTo>
                <a:lnTo>
                  <a:pt x="6032" y="12148"/>
                </a:lnTo>
                <a:lnTo>
                  <a:pt x="6032" y="18262"/>
                </a:lnTo>
                <a:cubicBezTo>
                  <a:pt x="6032" y="20106"/>
                  <a:pt x="6270" y="21600"/>
                  <a:pt x="6565" y="21600"/>
                </a:cubicBezTo>
                <a:lnTo>
                  <a:pt x="21067" y="21600"/>
                </a:lnTo>
                <a:cubicBezTo>
                  <a:pt x="21362" y="21600"/>
                  <a:pt x="21600" y="20106"/>
                  <a:pt x="21600" y="18262"/>
                </a:cubicBezTo>
                <a:lnTo>
                  <a:pt x="21600" y="3338"/>
                </a:lnTo>
                <a:cubicBezTo>
                  <a:pt x="21600" y="1494"/>
                  <a:pt x="21362" y="0"/>
                  <a:pt x="21067" y="0"/>
                </a:cubicBezTo>
                <a:lnTo>
                  <a:pt x="6565" y="0"/>
                </a:lnTo>
                <a:close/>
              </a:path>
            </a:pathLst>
          </a:custGeom>
          <a:solidFill>
            <a:srgbClr val="FFFFFF"/>
          </a:solidFill>
          <a:ln w="254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800">
                <a:solidFill>
                  <a:schemeClr val="accent5">
                    <a:hueOff val="-82419"/>
                    <a:satOff val="-9513"/>
                    <a:lumOff val="-16343"/>
                  </a:schemeClr>
                </a:solidFill>
                <a:latin typeface="+mn-lt"/>
                <a:ea typeface="+mn-ea"/>
                <a:cs typeface="+mn-cs"/>
                <a:sym typeface="ヒラギノ角ゴ ProN W3"/>
              </a:defRPr>
            </a:lvl1pPr>
          </a:lstStyle>
          <a:p>
            <a:pPr/>
            <a:r>
              <a:t>インデックス</a:t>
            </a:r>
          </a:p>
        </p:txBody>
      </p:sp>
      <p:sp>
        <p:nvSpPr>
          <p:cNvPr id="395" name="要素"/>
          <p:cNvSpPr/>
          <p:nvPr/>
        </p:nvSpPr>
        <p:spPr>
          <a:xfrm>
            <a:off x="9368318" y="5164898"/>
            <a:ext cx="3232547" cy="5341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033" y="0"/>
                </a:moveTo>
                <a:cubicBezTo>
                  <a:pt x="5728" y="0"/>
                  <a:pt x="5482" y="1494"/>
                  <a:pt x="5482" y="3338"/>
                </a:cubicBezTo>
                <a:lnTo>
                  <a:pt x="5482" y="9805"/>
                </a:lnTo>
                <a:lnTo>
                  <a:pt x="0" y="12405"/>
                </a:lnTo>
                <a:lnTo>
                  <a:pt x="5482" y="15004"/>
                </a:lnTo>
                <a:lnTo>
                  <a:pt x="5482" y="18262"/>
                </a:lnTo>
                <a:cubicBezTo>
                  <a:pt x="5482" y="20106"/>
                  <a:pt x="5728" y="21600"/>
                  <a:pt x="6033" y="21600"/>
                </a:cubicBezTo>
                <a:lnTo>
                  <a:pt x="21048" y="21600"/>
                </a:lnTo>
                <a:cubicBezTo>
                  <a:pt x="21353" y="21600"/>
                  <a:pt x="21600" y="20106"/>
                  <a:pt x="21600" y="18262"/>
                </a:cubicBezTo>
                <a:lnTo>
                  <a:pt x="21600" y="3338"/>
                </a:lnTo>
                <a:cubicBezTo>
                  <a:pt x="21600" y="1494"/>
                  <a:pt x="21353" y="0"/>
                  <a:pt x="21048" y="0"/>
                </a:cubicBezTo>
                <a:lnTo>
                  <a:pt x="6033" y="0"/>
                </a:lnTo>
                <a:close/>
              </a:path>
            </a:pathLst>
          </a:custGeom>
          <a:solidFill>
            <a:srgbClr val="FFFFFF"/>
          </a:solidFill>
          <a:ln w="254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800">
                <a:solidFill>
                  <a:schemeClr val="accent5">
                    <a:hueOff val="-82419"/>
                    <a:satOff val="-9513"/>
                    <a:lumOff val="-16343"/>
                  </a:schemeClr>
                </a:solidFill>
                <a:latin typeface="+mn-lt"/>
                <a:ea typeface="+mn-ea"/>
                <a:cs typeface="+mn-cs"/>
                <a:sym typeface="ヒラギノ角ゴ ProN W3"/>
              </a:defRPr>
            </a:lvl1pPr>
          </a:lstStyle>
          <a:p>
            <a:pPr/>
            <a:r>
              <a:t>要素</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リスト"/>
          <p:cNvSpPr txBox="1"/>
          <p:nvPr>
            <p:ph type="title"/>
          </p:nvPr>
        </p:nvSpPr>
        <p:spPr>
          <a:xfrm>
            <a:off x="952500" y="254000"/>
            <a:ext cx="11099800" cy="915324"/>
          </a:xfrm>
          <a:prstGeom prst="rect">
            <a:avLst/>
          </a:prstGeom>
        </p:spPr>
        <p:txBody>
          <a:bodyPr anchor="t"/>
          <a:lstStyle>
            <a:lvl1pPr algn="l">
              <a:defRPr sz="5000"/>
            </a:lvl1pPr>
          </a:lstStyle>
          <a:p>
            <a:pPr/>
            <a:r>
              <a:t>リスト</a:t>
            </a:r>
          </a:p>
        </p:txBody>
      </p:sp>
      <p:sp>
        <p:nvSpPr>
          <p:cNvPr id="398" name="複数の値を [] で囲んだもの…"/>
          <p:cNvSpPr txBox="1"/>
          <p:nvPr>
            <p:ph type="body" sz="half" idx="4294967295"/>
          </p:nvPr>
        </p:nvSpPr>
        <p:spPr>
          <a:xfrm>
            <a:off x="952500" y="1193800"/>
            <a:ext cx="11099800" cy="2994815"/>
          </a:xfrm>
          <a:prstGeom prst="rect">
            <a:avLst/>
          </a:prstGeom>
        </p:spPr>
        <p:txBody>
          <a:bodyPr anchor="t"/>
          <a:lstStyle/>
          <a:p>
            <a:pPr>
              <a:spcBef>
                <a:spcPts val="1000"/>
              </a:spcBef>
              <a:defRPr sz="2800"/>
            </a:pPr>
            <a:r>
              <a:t>複数の値を [] で囲んだもの</a:t>
            </a:r>
          </a:p>
          <a:p>
            <a:pPr>
              <a:spcBef>
                <a:spcPts val="1000"/>
              </a:spcBef>
              <a:defRPr sz="2800"/>
            </a:pPr>
            <a:r>
              <a:t>各値を要素と呼び，それぞれにインデックス (要素番号)が紐づく</a:t>
            </a:r>
          </a:p>
          <a:p>
            <a:pPr>
              <a:spcBef>
                <a:spcPts val="1000"/>
              </a:spcBef>
              <a:defRPr sz="2800"/>
            </a:pPr>
            <a:r>
              <a:t>インデックスを指定することで，要素へのアクセスが可能</a:t>
            </a:r>
          </a:p>
          <a:p>
            <a:pPr>
              <a:spcBef>
                <a:spcPts val="1000"/>
              </a:spcBef>
              <a:defRPr sz="2800">
                <a:solidFill>
                  <a:schemeClr val="accent5">
                    <a:hueOff val="-82419"/>
                    <a:satOff val="-9513"/>
                    <a:lumOff val="-16343"/>
                  </a:schemeClr>
                </a:solidFill>
                <a:latin typeface="ヒラギノ角ゴ ProN W6"/>
                <a:ea typeface="ヒラギノ角ゴ ProN W6"/>
                <a:cs typeface="ヒラギノ角ゴ ProN W6"/>
                <a:sym typeface="ヒラギノ角ゴ ProN W6"/>
              </a:defRPr>
            </a:pPr>
            <a:r>
              <a:t>Pythonではインデックスは0から始まることに注意！</a:t>
            </a:r>
          </a:p>
        </p:txBody>
      </p:sp>
      <p:pic>
        <p:nvPicPr>
          <p:cNvPr id="399" name="cardboard_open.png" descr="cardboard_open.png"/>
          <p:cNvPicPr>
            <a:picLocks noChangeAspect="1"/>
          </p:cNvPicPr>
          <p:nvPr/>
        </p:nvPicPr>
        <p:blipFill>
          <a:blip r:embed="rId2">
            <a:extLst/>
          </a:blip>
          <a:stretch>
            <a:fillRect/>
          </a:stretch>
        </p:blipFill>
        <p:spPr>
          <a:xfrm>
            <a:off x="4753210" y="6232941"/>
            <a:ext cx="3498381" cy="2363351"/>
          </a:xfrm>
          <a:prstGeom prst="rect">
            <a:avLst/>
          </a:prstGeom>
          <a:ln w="12700">
            <a:miter lim="400000"/>
          </a:ln>
        </p:spPr>
      </p:pic>
      <p:sp>
        <p:nvSpPr>
          <p:cNvPr id="400" name="a"/>
          <p:cNvSpPr txBox="1"/>
          <p:nvPr/>
        </p:nvSpPr>
        <p:spPr>
          <a:xfrm>
            <a:off x="5729850" y="7171923"/>
            <a:ext cx="758445" cy="1117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lvl1pPr>
          </a:lstStyle>
          <a:p>
            <a:pPr/>
            <a:r>
              <a:t>a</a:t>
            </a:r>
          </a:p>
        </p:txBody>
      </p:sp>
      <p:sp>
        <p:nvSpPr>
          <p:cNvPr id="401" name="[1, 3, 28, 10, 6]"/>
          <p:cNvSpPr txBox="1"/>
          <p:nvPr/>
        </p:nvSpPr>
        <p:spPr>
          <a:xfrm>
            <a:off x="3318002" y="4950176"/>
            <a:ext cx="6368797" cy="863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6000"/>
            </a:pPr>
            <a:r>
              <a:t>[1, </a:t>
            </a:r>
            <a:r>
              <a:rPr>
                <a:solidFill>
                  <a:schemeClr val="accent5">
                    <a:hueOff val="-82419"/>
                    <a:satOff val="-9513"/>
                    <a:lumOff val="-16343"/>
                  </a:schemeClr>
                </a:solidFill>
              </a:rPr>
              <a:t>3</a:t>
            </a:r>
            <a:r>
              <a:t>, 28, 10, 6]</a:t>
            </a:r>
          </a:p>
        </p:txBody>
      </p:sp>
      <p:sp>
        <p:nvSpPr>
          <p:cNvPr id="402" name="＼           ／"/>
          <p:cNvSpPr txBox="1"/>
          <p:nvPr/>
        </p:nvSpPr>
        <p:spPr>
          <a:xfrm>
            <a:off x="3143250" y="5772094"/>
            <a:ext cx="6718301" cy="609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chemeClr val="accent4">
                    <a:hueOff val="-461056"/>
                    <a:satOff val="4338"/>
                    <a:lumOff val="-10225"/>
                  </a:schemeClr>
                </a:solidFill>
              </a:defRPr>
            </a:lvl1pPr>
          </a:lstStyle>
          <a:p>
            <a:pPr/>
            <a:r>
              <a:t>＼　　　　　　　　　　　／</a:t>
            </a:r>
          </a:p>
        </p:txBody>
      </p:sp>
      <p:sp>
        <p:nvSpPr>
          <p:cNvPr id="403" name="リスト"/>
          <p:cNvSpPr/>
          <p:nvPr/>
        </p:nvSpPr>
        <p:spPr>
          <a:xfrm>
            <a:off x="4508856" y="6880711"/>
            <a:ext cx="1249671" cy="609600"/>
          </a:xfrm>
          <a:prstGeom prst="rect">
            <a:avLst/>
          </a:prstGeom>
          <a:solidFill>
            <a:schemeClr val="accent3">
              <a:hueOff val="362282"/>
              <a:satOff val="31803"/>
              <a:lumOff val="-182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500">
                <a:solidFill>
                  <a:srgbClr val="FFFFFF"/>
                </a:solidFill>
              </a:defRPr>
            </a:lvl1pPr>
          </a:lstStyle>
          <a:p>
            <a:pPr/>
            <a:r>
              <a:t>リスト</a:t>
            </a:r>
          </a:p>
        </p:txBody>
      </p:sp>
      <p:sp>
        <p:nvSpPr>
          <p:cNvPr id="404" name="0"/>
          <p:cNvSpPr txBox="1"/>
          <p:nvPr/>
        </p:nvSpPr>
        <p:spPr>
          <a:xfrm>
            <a:off x="3766979" y="4231054"/>
            <a:ext cx="385573"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0</a:t>
            </a:r>
          </a:p>
        </p:txBody>
      </p:sp>
      <p:sp>
        <p:nvSpPr>
          <p:cNvPr id="405" name="1"/>
          <p:cNvSpPr txBox="1"/>
          <p:nvPr/>
        </p:nvSpPr>
        <p:spPr>
          <a:xfrm>
            <a:off x="4764023" y="4231054"/>
            <a:ext cx="385573"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solidFill>
                  <a:schemeClr val="accent5">
                    <a:hueOff val="-82419"/>
                    <a:satOff val="-9513"/>
                    <a:lumOff val="-16343"/>
                  </a:schemeClr>
                </a:solidFill>
              </a:defRPr>
            </a:lvl1pPr>
          </a:lstStyle>
          <a:p>
            <a:pPr/>
            <a:r>
              <a:t>1</a:t>
            </a:r>
          </a:p>
        </p:txBody>
      </p:sp>
      <p:sp>
        <p:nvSpPr>
          <p:cNvPr id="406" name="2"/>
          <p:cNvSpPr txBox="1"/>
          <p:nvPr/>
        </p:nvSpPr>
        <p:spPr>
          <a:xfrm>
            <a:off x="6030358" y="4231054"/>
            <a:ext cx="385573"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2</a:t>
            </a:r>
          </a:p>
        </p:txBody>
      </p:sp>
      <p:sp>
        <p:nvSpPr>
          <p:cNvPr id="407" name="3"/>
          <p:cNvSpPr txBox="1"/>
          <p:nvPr/>
        </p:nvSpPr>
        <p:spPr>
          <a:xfrm>
            <a:off x="7580148" y="4231054"/>
            <a:ext cx="385573"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3</a:t>
            </a:r>
          </a:p>
        </p:txBody>
      </p:sp>
      <p:sp>
        <p:nvSpPr>
          <p:cNvPr id="408" name="4"/>
          <p:cNvSpPr txBox="1"/>
          <p:nvPr/>
        </p:nvSpPr>
        <p:spPr>
          <a:xfrm>
            <a:off x="8830403" y="4231054"/>
            <a:ext cx="385573"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4</a:t>
            </a:r>
          </a:p>
        </p:txBody>
      </p:sp>
      <p:sp>
        <p:nvSpPr>
          <p:cNvPr id="409" name="インデックス1を指定することで，要素3へアクセス可能"/>
          <p:cNvSpPr txBox="1"/>
          <p:nvPr/>
        </p:nvSpPr>
        <p:spPr>
          <a:xfrm>
            <a:off x="1937308" y="8735371"/>
            <a:ext cx="9130184"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solidFill>
                  <a:schemeClr val="accent5">
                    <a:hueOff val="-82419"/>
                    <a:satOff val="-9513"/>
                    <a:lumOff val="-16343"/>
                  </a:schemeClr>
                </a:solidFill>
              </a:defRPr>
            </a:lvl1pPr>
          </a:lstStyle>
          <a:p>
            <a:pPr/>
            <a:r>
              <a:t>インデックス1を指定することで，要素3へアクセス可能</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リスト"/>
          <p:cNvSpPr txBox="1"/>
          <p:nvPr>
            <p:ph type="title"/>
          </p:nvPr>
        </p:nvSpPr>
        <p:spPr>
          <a:xfrm>
            <a:off x="952500" y="254000"/>
            <a:ext cx="11099800" cy="915324"/>
          </a:xfrm>
          <a:prstGeom prst="rect">
            <a:avLst/>
          </a:prstGeom>
        </p:spPr>
        <p:txBody>
          <a:bodyPr anchor="t"/>
          <a:lstStyle>
            <a:lvl1pPr algn="l">
              <a:defRPr sz="5000"/>
            </a:lvl1pPr>
          </a:lstStyle>
          <a:p>
            <a:pPr/>
            <a:r>
              <a:t>リスト</a:t>
            </a:r>
          </a:p>
        </p:txBody>
      </p:sp>
      <p:sp>
        <p:nvSpPr>
          <p:cNvPr id="412" name="複数の値を [] で囲んだもの…"/>
          <p:cNvSpPr txBox="1"/>
          <p:nvPr>
            <p:ph type="body" sz="half" idx="4294967295"/>
          </p:nvPr>
        </p:nvSpPr>
        <p:spPr>
          <a:xfrm>
            <a:off x="952500" y="1193800"/>
            <a:ext cx="11099800" cy="2994815"/>
          </a:xfrm>
          <a:prstGeom prst="rect">
            <a:avLst/>
          </a:prstGeom>
        </p:spPr>
        <p:txBody>
          <a:bodyPr anchor="t"/>
          <a:lstStyle/>
          <a:p>
            <a:pPr>
              <a:spcBef>
                <a:spcPts val="1000"/>
              </a:spcBef>
              <a:defRPr sz="2800"/>
            </a:pPr>
            <a:r>
              <a:t>複数の値を [] で囲んだもの</a:t>
            </a:r>
          </a:p>
          <a:p>
            <a:pPr>
              <a:spcBef>
                <a:spcPts val="1000"/>
              </a:spcBef>
              <a:defRPr sz="2800"/>
            </a:pPr>
            <a:r>
              <a:t>各値を要素と呼び，それぞれにインデックス (要素番号)が紐づく</a:t>
            </a:r>
          </a:p>
          <a:p>
            <a:pPr>
              <a:spcBef>
                <a:spcPts val="1000"/>
              </a:spcBef>
              <a:defRPr sz="2800"/>
            </a:pPr>
            <a:r>
              <a:t>インデックスを指定することで，要素へのアクセスが可能</a:t>
            </a:r>
          </a:p>
          <a:p>
            <a:pPr>
              <a:spcBef>
                <a:spcPts val="1000"/>
              </a:spcBef>
              <a:defRPr sz="2800">
                <a:solidFill>
                  <a:schemeClr val="accent5">
                    <a:hueOff val="-82419"/>
                    <a:satOff val="-9513"/>
                    <a:lumOff val="-16343"/>
                  </a:schemeClr>
                </a:solidFill>
                <a:latin typeface="ヒラギノ角ゴ ProN W6"/>
                <a:ea typeface="ヒラギノ角ゴ ProN W6"/>
                <a:cs typeface="ヒラギノ角ゴ ProN W6"/>
                <a:sym typeface="ヒラギノ角ゴ ProN W6"/>
              </a:defRPr>
            </a:pPr>
            <a:r>
              <a:t>Pythonではインデックスは0から始まることに注意！</a:t>
            </a:r>
          </a:p>
        </p:txBody>
      </p:sp>
      <p:pic>
        <p:nvPicPr>
          <p:cNvPr id="413" name="cardboard_open.png" descr="cardboard_open.png"/>
          <p:cNvPicPr>
            <a:picLocks noChangeAspect="1"/>
          </p:cNvPicPr>
          <p:nvPr/>
        </p:nvPicPr>
        <p:blipFill>
          <a:blip r:embed="rId2">
            <a:extLst/>
          </a:blip>
          <a:stretch>
            <a:fillRect/>
          </a:stretch>
        </p:blipFill>
        <p:spPr>
          <a:xfrm>
            <a:off x="4753210" y="6232941"/>
            <a:ext cx="3498381" cy="2363351"/>
          </a:xfrm>
          <a:prstGeom prst="rect">
            <a:avLst/>
          </a:prstGeom>
          <a:ln w="12700">
            <a:miter lim="400000"/>
          </a:ln>
        </p:spPr>
      </p:pic>
      <p:sp>
        <p:nvSpPr>
          <p:cNvPr id="414" name="a"/>
          <p:cNvSpPr txBox="1"/>
          <p:nvPr/>
        </p:nvSpPr>
        <p:spPr>
          <a:xfrm>
            <a:off x="5729850" y="7171923"/>
            <a:ext cx="758445" cy="1117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lvl1pPr>
          </a:lstStyle>
          <a:p>
            <a:pPr/>
            <a:r>
              <a:t>a</a:t>
            </a:r>
          </a:p>
        </p:txBody>
      </p:sp>
      <p:sp>
        <p:nvSpPr>
          <p:cNvPr id="415" name="[1, 3, 28, 10, 6]"/>
          <p:cNvSpPr txBox="1"/>
          <p:nvPr/>
        </p:nvSpPr>
        <p:spPr>
          <a:xfrm>
            <a:off x="3318002" y="4950176"/>
            <a:ext cx="6368797" cy="863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6000"/>
            </a:lvl1pPr>
          </a:lstStyle>
          <a:p>
            <a:pPr/>
            <a:r>
              <a:t>[1, 3, 28, 10, 6]</a:t>
            </a:r>
          </a:p>
        </p:txBody>
      </p:sp>
      <p:sp>
        <p:nvSpPr>
          <p:cNvPr id="416" name="＼           ／"/>
          <p:cNvSpPr txBox="1"/>
          <p:nvPr/>
        </p:nvSpPr>
        <p:spPr>
          <a:xfrm>
            <a:off x="3143250" y="5772094"/>
            <a:ext cx="6718301" cy="609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chemeClr val="accent4">
                    <a:hueOff val="-461056"/>
                    <a:satOff val="4338"/>
                    <a:lumOff val="-10225"/>
                  </a:schemeClr>
                </a:solidFill>
              </a:defRPr>
            </a:lvl1pPr>
          </a:lstStyle>
          <a:p>
            <a:pPr/>
            <a:r>
              <a:t>＼　　　　　　　　　　　／</a:t>
            </a:r>
          </a:p>
        </p:txBody>
      </p:sp>
      <p:sp>
        <p:nvSpPr>
          <p:cNvPr id="417" name="リスト"/>
          <p:cNvSpPr/>
          <p:nvPr/>
        </p:nvSpPr>
        <p:spPr>
          <a:xfrm>
            <a:off x="4508856" y="6880711"/>
            <a:ext cx="1249671" cy="609600"/>
          </a:xfrm>
          <a:prstGeom prst="rect">
            <a:avLst/>
          </a:prstGeom>
          <a:solidFill>
            <a:schemeClr val="accent3">
              <a:hueOff val="362282"/>
              <a:satOff val="31803"/>
              <a:lumOff val="-182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500">
                <a:solidFill>
                  <a:srgbClr val="FFFFFF"/>
                </a:solidFill>
              </a:defRPr>
            </a:lvl1pPr>
          </a:lstStyle>
          <a:p>
            <a:pPr/>
            <a:r>
              <a:t>リスト</a:t>
            </a:r>
          </a:p>
        </p:txBody>
      </p:sp>
      <p:sp>
        <p:nvSpPr>
          <p:cNvPr id="418" name="0"/>
          <p:cNvSpPr txBox="1"/>
          <p:nvPr/>
        </p:nvSpPr>
        <p:spPr>
          <a:xfrm>
            <a:off x="3766979" y="4231054"/>
            <a:ext cx="385573"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0</a:t>
            </a:r>
          </a:p>
        </p:txBody>
      </p:sp>
      <p:sp>
        <p:nvSpPr>
          <p:cNvPr id="419" name="1"/>
          <p:cNvSpPr txBox="1"/>
          <p:nvPr/>
        </p:nvSpPr>
        <p:spPr>
          <a:xfrm>
            <a:off x="4764023" y="4231054"/>
            <a:ext cx="385573"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1</a:t>
            </a:r>
          </a:p>
        </p:txBody>
      </p:sp>
      <p:sp>
        <p:nvSpPr>
          <p:cNvPr id="420" name="2"/>
          <p:cNvSpPr txBox="1"/>
          <p:nvPr/>
        </p:nvSpPr>
        <p:spPr>
          <a:xfrm>
            <a:off x="6030358" y="4231054"/>
            <a:ext cx="385573"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2</a:t>
            </a:r>
          </a:p>
        </p:txBody>
      </p:sp>
      <p:sp>
        <p:nvSpPr>
          <p:cNvPr id="421" name="3"/>
          <p:cNvSpPr txBox="1"/>
          <p:nvPr/>
        </p:nvSpPr>
        <p:spPr>
          <a:xfrm>
            <a:off x="7580148" y="4231054"/>
            <a:ext cx="385573"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3</a:t>
            </a:r>
          </a:p>
        </p:txBody>
      </p:sp>
      <p:sp>
        <p:nvSpPr>
          <p:cNvPr id="422" name="4"/>
          <p:cNvSpPr txBox="1"/>
          <p:nvPr/>
        </p:nvSpPr>
        <p:spPr>
          <a:xfrm>
            <a:off x="8830403" y="4231054"/>
            <a:ext cx="385573"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4</a:t>
            </a:r>
          </a:p>
        </p:txBody>
      </p:sp>
      <p:sp>
        <p:nvSpPr>
          <p:cNvPr id="423" name="インデックスは0から…"/>
          <p:cNvSpPr/>
          <p:nvPr/>
        </p:nvSpPr>
        <p:spPr>
          <a:xfrm>
            <a:off x="460496" y="4789985"/>
            <a:ext cx="4489054" cy="24284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830" y="0"/>
                </a:moveTo>
                <a:lnTo>
                  <a:pt x="15949" y="9358"/>
                </a:lnTo>
                <a:lnTo>
                  <a:pt x="1125" y="9358"/>
                </a:lnTo>
                <a:cubicBezTo>
                  <a:pt x="503" y="9358"/>
                  <a:pt x="0" y="10288"/>
                  <a:pt x="0" y="11437"/>
                </a:cubicBezTo>
                <a:lnTo>
                  <a:pt x="0" y="19521"/>
                </a:lnTo>
                <a:cubicBezTo>
                  <a:pt x="0" y="20670"/>
                  <a:pt x="503" y="21600"/>
                  <a:pt x="1125" y="21600"/>
                </a:cubicBezTo>
                <a:lnTo>
                  <a:pt x="20475" y="21600"/>
                </a:lnTo>
                <a:cubicBezTo>
                  <a:pt x="21097" y="21600"/>
                  <a:pt x="21600" y="20670"/>
                  <a:pt x="21600" y="19521"/>
                </a:cubicBezTo>
                <a:lnTo>
                  <a:pt x="21600" y="11437"/>
                </a:lnTo>
                <a:cubicBezTo>
                  <a:pt x="21600" y="10288"/>
                  <a:pt x="21097" y="9358"/>
                  <a:pt x="20475" y="9358"/>
                </a:cubicBezTo>
                <a:lnTo>
                  <a:pt x="17708" y="9358"/>
                </a:lnTo>
                <a:lnTo>
                  <a:pt x="16830" y="0"/>
                </a:lnTo>
                <a:close/>
              </a:path>
            </a:pathLst>
          </a:custGeom>
          <a:solidFill>
            <a:srgbClr val="FFFFFF"/>
          </a:solidFill>
          <a:ln w="381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2800">
                <a:solidFill>
                  <a:schemeClr val="accent5">
                    <a:hueOff val="-82419"/>
                    <a:satOff val="-9513"/>
                    <a:lumOff val="-16343"/>
                  </a:schemeClr>
                </a:solidFill>
              </a:defRPr>
            </a:pPr>
            <a:r>
              <a:t>インデックスは0から</a:t>
            </a:r>
          </a:p>
          <a:p>
            <a:pPr>
              <a:defRPr sz="2800">
                <a:solidFill>
                  <a:schemeClr val="accent5">
                    <a:hueOff val="-82419"/>
                    <a:satOff val="-9513"/>
                    <a:lumOff val="-16343"/>
                  </a:schemeClr>
                </a:solidFill>
              </a:defRPr>
            </a:pPr>
            <a:r>
              <a:t>始まることに注意！</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 name="リスト"/>
          <p:cNvSpPr txBox="1"/>
          <p:nvPr>
            <p:ph type="title"/>
          </p:nvPr>
        </p:nvSpPr>
        <p:spPr>
          <a:xfrm>
            <a:off x="952500" y="254000"/>
            <a:ext cx="11099800" cy="915324"/>
          </a:xfrm>
          <a:prstGeom prst="rect">
            <a:avLst/>
          </a:prstGeom>
        </p:spPr>
        <p:txBody>
          <a:bodyPr anchor="t"/>
          <a:lstStyle>
            <a:lvl1pPr algn="l">
              <a:defRPr sz="5000"/>
            </a:lvl1pPr>
          </a:lstStyle>
          <a:p>
            <a:pPr/>
            <a:r>
              <a:t>リスト</a:t>
            </a:r>
          </a:p>
        </p:txBody>
      </p:sp>
      <p:sp>
        <p:nvSpPr>
          <p:cNvPr id="426" name="複数の値を [] で囲んだもの…"/>
          <p:cNvSpPr txBox="1"/>
          <p:nvPr>
            <p:ph type="body" sz="half" idx="4294967295"/>
          </p:nvPr>
        </p:nvSpPr>
        <p:spPr>
          <a:xfrm>
            <a:off x="952500" y="1193800"/>
            <a:ext cx="11099800" cy="2994815"/>
          </a:xfrm>
          <a:prstGeom prst="rect">
            <a:avLst/>
          </a:prstGeom>
        </p:spPr>
        <p:txBody>
          <a:bodyPr anchor="t"/>
          <a:lstStyle/>
          <a:p>
            <a:pPr>
              <a:spcBef>
                <a:spcPts val="1000"/>
              </a:spcBef>
              <a:defRPr sz="2800"/>
            </a:pPr>
            <a:r>
              <a:t>複数の値を [] で囲んだもの</a:t>
            </a:r>
          </a:p>
          <a:p>
            <a:pPr>
              <a:spcBef>
                <a:spcPts val="1000"/>
              </a:spcBef>
              <a:defRPr sz="2800"/>
            </a:pPr>
            <a:r>
              <a:t>各値を要素と呼び，それぞれにインデックス (要素番号)が紐づく</a:t>
            </a:r>
          </a:p>
          <a:p>
            <a:pPr>
              <a:spcBef>
                <a:spcPts val="1000"/>
              </a:spcBef>
              <a:defRPr sz="2800"/>
            </a:pPr>
            <a:r>
              <a:t>インデックスを指定することで，要素へのアクセスが可能</a:t>
            </a:r>
          </a:p>
          <a:p>
            <a:pPr>
              <a:spcBef>
                <a:spcPts val="1000"/>
              </a:spcBef>
              <a:defRPr sz="2800">
                <a:solidFill>
                  <a:schemeClr val="accent5">
                    <a:hueOff val="-82419"/>
                    <a:satOff val="-9513"/>
                    <a:lumOff val="-16343"/>
                  </a:schemeClr>
                </a:solidFill>
                <a:latin typeface="ヒラギノ角ゴ ProN W6"/>
                <a:ea typeface="ヒラギノ角ゴ ProN W6"/>
                <a:cs typeface="ヒラギノ角ゴ ProN W6"/>
                <a:sym typeface="ヒラギノ角ゴ ProN W6"/>
              </a:defRPr>
            </a:pPr>
            <a:r>
              <a:t>Pythonではインデックスは0から始まることに注意！</a:t>
            </a:r>
          </a:p>
        </p:txBody>
      </p:sp>
      <p:sp>
        <p:nvSpPr>
          <p:cNvPr id="427" name="Pythonでの記述"/>
          <p:cNvSpPr txBox="1"/>
          <p:nvPr/>
        </p:nvSpPr>
        <p:spPr>
          <a:xfrm>
            <a:off x="2234571" y="4503407"/>
            <a:ext cx="4747122" cy="45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800"/>
            </a:lvl1pPr>
          </a:lstStyle>
          <a:p>
            <a:pPr/>
            <a:r>
              <a:t>Pythonでの記述</a:t>
            </a:r>
          </a:p>
        </p:txBody>
      </p:sp>
      <p:pic>
        <p:nvPicPr>
          <p:cNvPr id="428" name="スクリーンショット 2019-05-14 1.45.19.png" descr="スクリーンショット 2019-05-14 1.45.19.png"/>
          <p:cNvPicPr>
            <a:picLocks noChangeAspect="1"/>
          </p:cNvPicPr>
          <p:nvPr/>
        </p:nvPicPr>
        <p:blipFill>
          <a:blip r:embed="rId2">
            <a:extLst/>
          </a:blip>
          <a:srcRect l="0" t="0" r="0" b="41564"/>
          <a:stretch>
            <a:fillRect/>
          </a:stretch>
        </p:blipFill>
        <p:spPr>
          <a:xfrm>
            <a:off x="2057400" y="5031265"/>
            <a:ext cx="8890000" cy="3967378"/>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0" name="リスト"/>
          <p:cNvSpPr txBox="1"/>
          <p:nvPr>
            <p:ph type="title"/>
          </p:nvPr>
        </p:nvSpPr>
        <p:spPr>
          <a:xfrm>
            <a:off x="952500" y="254000"/>
            <a:ext cx="11099800" cy="915324"/>
          </a:xfrm>
          <a:prstGeom prst="rect">
            <a:avLst/>
          </a:prstGeom>
        </p:spPr>
        <p:txBody>
          <a:bodyPr anchor="t"/>
          <a:lstStyle>
            <a:lvl1pPr algn="l">
              <a:defRPr sz="5000"/>
            </a:lvl1pPr>
          </a:lstStyle>
          <a:p>
            <a:pPr/>
            <a:r>
              <a:t>リスト</a:t>
            </a:r>
          </a:p>
        </p:txBody>
      </p:sp>
      <p:sp>
        <p:nvSpPr>
          <p:cNvPr id="431" name="複数の値を [] で囲んだもの…"/>
          <p:cNvSpPr txBox="1"/>
          <p:nvPr>
            <p:ph type="body" sz="half" idx="4294967295"/>
          </p:nvPr>
        </p:nvSpPr>
        <p:spPr>
          <a:xfrm>
            <a:off x="952500" y="1193800"/>
            <a:ext cx="11099800" cy="2994815"/>
          </a:xfrm>
          <a:prstGeom prst="rect">
            <a:avLst/>
          </a:prstGeom>
        </p:spPr>
        <p:txBody>
          <a:bodyPr anchor="t"/>
          <a:lstStyle/>
          <a:p>
            <a:pPr>
              <a:spcBef>
                <a:spcPts val="1000"/>
              </a:spcBef>
              <a:defRPr sz="2800"/>
            </a:pPr>
            <a:r>
              <a:t>複数の値を [] で囲んだもの</a:t>
            </a:r>
          </a:p>
          <a:p>
            <a:pPr>
              <a:spcBef>
                <a:spcPts val="1000"/>
              </a:spcBef>
              <a:defRPr sz="2800"/>
            </a:pPr>
            <a:r>
              <a:t>各値を要素と呼び，それぞれにインデックス (要素番号)が紐づく</a:t>
            </a:r>
          </a:p>
          <a:p>
            <a:pPr>
              <a:spcBef>
                <a:spcPts val="1000"/>
              </a:spcBef>
              <a:defRPr sz="2800"/>
            </a:pPr>
            <a:r>
              <a:t>インデックスを指定することで，要素へのアクセスが可能</a:t>
            </a:r>
          </a:p>
          <a:p>
            <a:pPr>
              <a:spcBef>
                <a:spcPts val="1000"/>
              </a:spcBef>
              <a:defRPr sz="2800">
                <a:solidFill>
                  <a:schemeClr val="accent5">
                    <a:hueOff val="-82419"/>
                    <a:satOff val="-9513"/>
                    <a:lumOff val="-16343"/>
                  </a:schemeClr>
                </a:solidFill>
                <a:latin typeface="ヒラギノ角ゴ ProN W6"/>
                <a:ea typeface="ヒラギノ角ゴ ProN W6"/>
                <a:cs typeface="ヒラギノ角ゴ ProN W6"/>
                <a:sym typeface="ヒラギノ角ゴ ProN W6"/>
              </a:defRPr>
            </a:pPr>
            <a:r>
              <a:t>Pythonではインデックスは0から始まることに注意！</a:t>
            </a:r>
          </a:p>
        </p:txBody>
      </p:sp>
      <p:sp>
        <p:nvSpPr>
          <p:cNvPr id="432" name="Pythonでの記述"/>
          <p:cNvSpPr txBox="1"/>
          <p:nvPr/>
        </p:nvSpPr>
        <p:spPr>
          <a:xfrm>
            <a:off x="2234571" y="4503407"/>
            <a:ext cx="4747122" cy="45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800"/>
            </a:lvl1pPr>
          </a:lstStyle>
          <a:p>
            <a:pPr/>
            <a:r>
              <a:t>Pythonでの記述</a:t>
            </a:r>
          </a:p>
        </p:txBody>
      </p:sp>
      <p:pic>
        <p:nvPicPr>
          <p:cNvPr id="433" name="スクリーンショット 2019-05-14 1.45.19.png" descr="スクリーンショット 2019-05-14 1.45.19.png"/>
          <p:cNvPicPr>
            <a:picLocks noChangeAspect="1"/>
          </p:cNvPicPr>
          <p:nvPr/>
        </p:nvPicPr>
        <p:blipFill>
          <a:blip r:embed="rId2">
            <a:extLst/>
          </a:blip>
          <a:srcRect l="0" t="57779" r="0" b="0"/>
          <a:stretch>
            <a:fillRect/>
          </a:stretch>
        </p:blipFill>
        <p:spPr>
          <a:xfrm>
            <a:off x="2057400" y="5017105"/>
            <a:ext cx="8890000" cy="2866499"/>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データ分析"/>
          <p:cNvSpPr txBox="1"/>
          <p:nvPr>
            <p:ph type="title"/>
          </p:nvPr>
        </p:nvSpPr>
        <p:spPr>
          <a:xfrm>
            <a:off x="952500" y="254000"/>
            <a:ext cx="11099800" cy="915324"/>
          </a:xfrm>
          <a:prstGeom prst="rect">
            <a:avLst/>
          </a:prstGeom>
        </p:spPr>
        <p:txBody>
          <a:bodyPr anchor="t"/>
          <a:lstStyle>
            <a:lvl1pPr algn="l">
              <a:defRPr sz="5000"/>
            </a:lvl1pPr>
          </a:lstStyle>
          <a:p>
            <a:pPr/>
            <a:r>
              <a:t>データ分析</a:t>
            </a:r>
          </a:p>
        </p:txBody>
      </p:sp>
      <p:sp>
        <p:nvSpPr>
          <p:cNvPr id="127" name="データを加工・利用して，意思決定等に有用な知見を見出すこと…"/>
          <p:cNvSpPr txBox="1"/>
          <p:nvPr>
            <p:ph type="body" sz="half" idx="4294967295"/>
          </p:nvPr>
        </p:nvSpPr>
        <p:spPr>
          <a:xfrm>
            <a:off x="952500" y="1193800"/>
            <a:ext cx="11473999" cy="4161105"/>
          </a:xfrm>
          <a:prstGeom prst="rect">
            <a:avLst/>
          </a:prstGeom>
        </p:spPr>
        <p:txBody>
          <a:bodyPr anchor="t"/>
          <a:lstStyle/>
          <a:p>
            <a:pPr>
              <a:spcBef>
                <a:spcPts val="1000"/>
              </a:spcBef>
              <a:defRPr sz="2800"/>
            </a:pPr>
            <a:r>
              <a:t>データを加工・利用して，意思決定等に有用な知見を見出すこと</a:t>
            </a:r>
          </a:p>
          <a:p>
            <a:pPr lvl="1">
              <a:spcBef>
                <a:spcPts val="1000"/>
              </a:spcBef>
              <a:defRPr sz="2400"/>
            </a:pPr>
            <a:r>
              <a:t>各Webサイトによるデータ分析の定義</a:t>
            </a:r>
            <a:br/>
            <a:r>
              <a:rPr sz="2000"/>
              <a:t> - 意思決定の質を向上させるための一連の行為</a:t>
            </a:r>
            <a:r>
              <a:rPr baseline="31999" sz="2000"/>
              <a:t>※1</a:t>
            </a:r>
            <a:br>
              <a:rPr baseline="31999" sz="2000"/>
            </a:br>
            <a:r>
              <a:rPr sz="2000"/>
              <a:t> - 何らかの目的を持って表現された文字や符号，数値などを収集し，分類，整理，成型，</a:t>
            </a:r>
            <a:br>
              <a:rPr sz="2000"/>
            </a:br>
            <a:r>
              <a:rPr sz="2000"/>
              <a:t>   取捨選択したうえで解釈して，価値のある意味を見出すこと</a:t>
            </a:r>
            <a:r>
              <a:rPr baseline="31999" sz="2000"/>
              <a:t>※2</a:t>
            </a:r>
          </a:p>
          <a:p>
            <a:pPr>
              <a:spcBef>
                <a:spcPts val="1000"/>
              </a:spcBef>
              <a:defRPr sz="2800"/>
            </a:pPr>
            <a:r>
              <a:t>データ分析は，</a:t>
            </a:r>
            <a:r>
              <a:rPr>
                <a:latin typeface="ヒラギノ角ゴ ProN W6"/>
                <a:ea typeface="ヒラギノ角ゴ ProN W6"/>
                <a:cs typeface="ヒラギノ角ゴ ProN W6"/>
                <a:sym typeface="ヒラギノ角ゴ ProN W6"/>
              </a:rPr>
              <a:t>データサイエンス</a:t>
            </a:r>
            <a:r>
              <a:t>と総称される様々な方法群・学問分野が活用される</a:t>
            </a:r>
          </a:p>
        </p:txBody>
      </p:sp>
      <p:sp>
        <p:nvSpPr>
          <p:cNvPr id="128" name="※1 https://analytics-and-intelligence.net/archives/1164…"/>
          <p:cNvSpPr txBox="1"/>
          <p:nvPr/>
        </p:nvSpPr>
        <p:spPr>
          <a:xfrm>
            <a:off x="308261" y="9098980"/>
            <a:ext cx="6076189" cy="52324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ts val="1500"/>
              </a:lnSpc>
              <a:spcBef>
                <a:spcPts val="500"/>
              </a:spcBef>
              <a:defRPr sz="1000">
                <a:latin typeface="+mn-lt"/>
                <a:ea typeface="+mn-ea"/>
                <a:cs typeface="+mn-cs"/>
                <a:sym typeface="ヒラギノ角ゴ ProN W3"/>
              </a:defRPr>
            </a:pPr>
            <a:r>
              <a:t>※1 </a:t>
            </a:r>
            <a:r>
              <a:rPr u="sng">
                <a:hlinkClick r:id="rId2" invalidUrl="" action="" tgtFrame="" tooltip="" history="1" highlightClick="0" endSnd="0"/>
              </a:rPr>
              <a:t>https://analytics-and-intelligence.net/archives/1164</a:t>
            </a:r>
          </a:p>
          <a:p>
            <a:pPr algn="l">
              <a:lnSpc>
                <a:spcPts val="1500"/>
              </a:lnSpc>
              <a:spcBef>
                <a:spcPts val="500"/>
              </a:spcBef>
              <a:defRPr sz="1000">
                <a:latin typeface="+mn-lt"/>
                <a:ea typeface="+mn-ea"/>
                <a:cs typeface="+mn-cs"/>
                <a:sym typeface="ヒラギノ角ゴ ProN W3"/>
              </a:defRPr>
            </a:pPr>
            <a:r>
              <a:t>※2 https://www.albert2005.co.jp/knowledge/statistics_analysis/statistics_basics/data_analysis</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5" name="リスト"/>
          <p:cNvSpPr txBox="1"/>
          <p:nvPr>
            <p:ph type="title"/>
          </p:nvPr>
        </p:nvSpPr>
        <p:spPr>
          <a:xfrm>
            <a:off x="952500" y="254000"/>
            <a:ext cx="11099800" cy="915324"/>
          </a:xfrm>
          <a:prstGeom prst="rect">
            <a:avLst/>
          </a:prstGeom>
        </p:spPr>
        <p:txBody>
          <a:bodyPr anchor="t"/>
          <a:lstStyle>
            <a:lvl1pPr algn="l">
              <a:defRPr sz="5000"/>
            </a:lvl1pPr>
          </a:lstStyle>
          <a:p>
            <a:pPr/>
            <a:r>
              <a:t>リスト</a:t>
            </a:r>
          </a:p>
        </p:txBody>
      </p:sp>
      <p:sp>
        <p:nvSpPr>
          <p:cNvPr id="436" name="複数の値を [] で囲んだもの…"/>
          <p:cNvSpPr txBox="1"/>
          <p:nvPr>
            <p:ph type="body" sz="half" idx="4294967295"/>
          </p:nvPr>
        </p:nvSpPr>
        <p:spPr>
          <a:xfrm>
            <a:off x="952500" y="1193800"/>
            <a:ext cx="11099800" cy="2994815"/>
          </a:xfrm>
          <a:prstGeom prst="rect">
            <a:avLst/>
          </a:prstGeom>
        </p:spPr>
        <p:txBody>
          <a:bodyPr anchor="t"/>
          <a:lstStyle/>
          <a:p>
            <a:pPr>
              <a:spcBef>
                <a:spcPts val="1000"/>
              </a:spcBef>
              <a:defRPr sz="2800"/>
            </a:pPr>
            <a:r>
              <a:t>複数の値を [] で囲んだもの</a:t>
            </a:r>
          </a:p>
          <a:p>
            <a:pPr>
              <a:spcBef>
                <a:spcPts val="1000"/>
              </a:spcBef>
              <a:defRPr sz="2800"/>
            </a:pPr>
            <a:r>
              <a:t>各値を要素と呼び，それぞれにインデックス (要素番号)が紐づく</a:t>
            </a:r>
          </a:p>
          <a:p>
            <a:pPr>
              <a:spcBef>
                <a:spcPts val="1000"/>
              </a:spcBef>
              <a:defRPr sz="2800"/>
            </a:pPr>
            <a:r>
              <a:t>インデックスを指定することで，要素へのアクセスが可能</a:t>
            </a:r>
          </a:p>
          <a:p>
            <a:pPr>
              <a:spcBef>
                <a:spcPts val="1000"/>
              </a:spcBef>
              <a:defRPr sz="2800">
                <a:solidFill>
                  <a:schemeClr val="accent5">
                    <a:hueOff val="-82419"/>
                    <a:satOff val="-9513"/>
                    <a:lumOff val="-16343"/>
                  </a:schemeClr>
                </a:solidFill>
                <a:latin typeface="ヒラギノ角ゴ ProN W6"/>
                <a:ea typeface="ヒラギノ角ゴ ProN W6"/>
                <a:cs typeface="ヒラギノ角ゴ ProN W6"/>
                <a:sym typeface="ヒラギノ角ゴ ProN W6"/>
              </a:defRPr>
            </a:pPr>
            <a:r>
              <a:t>Pythonではインデックスは0から始まることに注意！</a:t>
            </a:r>
          </a:p>
        </p:txBody>
      </p:sp>
      <p:sp>
        <p:nvSpPr>
          <p:cNvPr id="437" name="Pythonでの記述"/>
          <p:cNvSpPr txBox="1"/>
          <p:nvPr/>
        </p:nvSpPr>
        <p:spPr>
          <a:xfrm>
            <a:off x="2234571" y="4503407"/>
            <a:ext cx="4747122" cy="45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800"/>
            </a:lvl1pPr>
          </a:lstStyle>
          <a:p>
            <a:pPr/>
            <a:r>
              <a:t>Pythonでの記述</a:t>
            </a:r>
          </a:p>
        </p:txBody>
      </p:sp>
      <p:pic>
        <p:nvPicPr>
          <p:cNvPr id="438" name="スクリーンショット 2019-05-14 2.11.04.png" descr="スクリーンショット 2019-05-14 2.11.04.png"/>
          <p:cNvPicPr>
            <a:picLocks noChangeAspect="1"/>
          </p:cNvPicPr>
          <p:nvPr/>
        </p:nvPicPr>
        <p:blipFill>
          <a:blip r:embed="rId2">
            <a:extLst/>
          </a:blip>
          <a:srcRect l="0" t="0" r="0" b="54790"/>
          <a:stretch>
            <a:fillRect/>
          </a:stretch>
        </p:blipFill>
        <p:spPr>
          <a:xfrm>
            <a:off x="2057400" y="5085245"/>
            <a:ext cx="8890000" cy="1785419"/>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0" name="リスト"/>
          <p:cNvSpPr txBox="1"/>
          <p:nvPr>
            <p:ph type="title"/>
          </p:nvPr>
        </p:nvSpPr>
        <p:spPr>
          <a:xfrm>
            <a:off x="952500" y="254000"/>
            <a:ext cx="11099800" cy="915324"/>
          </a:xfrm>
          <a:prstGeom prst="rect">
            <a:avLst/>
          </a:prstGeom>
        </p:spPr>
        <p:txBody>
          <a:bodyPr anchor="t"/>
          <a:lstStyle>
            <a:lvl1pPr algn="l">
              <a:defRPr sz="5000"/>
            </a:lvl1pPr>
          </a:lstStyle>
          <a:p>
            <a:pPr/>
            <a:r>
              <a:t>リスト</a:t>
            </a:r>
          </a:p>
        </p:txBody>
      </p:sp>
      <p:sp>
        <p:nvSpPr>
          <p:cNvPr id="441" name="複数の値を [] で囲んだもの…"/>
          <p:cNvSpPr txBox="1"/>
          <p:nvPr>
            <p:ph type="body" sz="half" idx="4294967295"/>
          </p:nvPr>
        </p:nvSpPr>
        <p:spPr>
          <a:xfrm>
            <a:off x="952500" y="1193800"/>
            <a:ext cx="11099800" cy="2994815"/>
          </a:xfrm>
          <a:prstGeom prst="rect">
            <a:avLst/>
          </a:prstGeom>
        </p:spPr>
        <p:txBody>
          <a:bodyPr anchor="t"/>
          <a:lstStyle/>
          <a:p>
            <a:pPr>
              <a:spcBef>
                <a:spcPts val="1000"/>
              </a:spcBef>
              <a:defRPr sz="2800"/>
            </a:pPr>
            <a:r>
              <a:t>複数の値を [] で囲んだもの</a:t>
            </a:r>
          </a:p>
          <a:p>
            <a:pPr>
              <a:spcBef>
                <a:spcPts val="1000"/>
              </a:spcBef>
              <a:defRPr sz="2800"/>
            </a:pPr>
            <a:r>
              <a:t>各値を要素と呼び，それぞれにインデックス (要素番号)が紐づく</a:t>
            </a:r>
          </a:p>
          <a:p>
            <a:pPr>
              <a:spcBef>
                <a:spcPts val="1000"/>
              </a:spcBef>
              <a:defRPr sz="2800"/>
            </a:pPr>
            <a:r>
              <a:t>インデックスを指定することで，要素へのアクセスが可能</a:t>
            </a:r>
          </a:p>
          <a:p>
            <a:pPr>
              <a:spcBef>
                <a:spcPts val="1000"/>
              </a:spcBef>
              <a:defRPr sz="2800">
                <a:solidFill>
                  <a:schemeClr val="accent5">
                    <a:hueOff val="-82419"/>
                    <a:satOff val="-9513"/>
                    <a:lumOff val="-16343"/>
                  </a:schemeClr>
                </a:solidFill>
                <a:latin typeface="ヒラギノ角ゴ ProN W6"/>
                <a:ea typeface="ヒラギノ角ゴ ProN W6"/>
                <a:cs typeface="ヒラギノ角ゴ ProN W6"/>
                <a:sym typeface="ヒラギノ角ゴ ProN W6"/>
              </a:defRPr>
            </a:pPr>
            <a:r>
              <a:t>Pythonではインデックスは0から始まることに注意！</a:t>
            </a:r>
          </a:p>
        </p:txBody>
      </p:sp>
      <p:sp>
        <p:nvSpPr>
          <p:cNvPr id="442" name="Pythonでの記述"/>
          <p:cNvSpPr txBox="1"/>
          <p:nvPr/>
        </p:nvSpPr>
        <p:spPr>
          <a:xfrm>
            <a:off x="2234571" y="4503407"/>
            <a:ext cx="4747122" cy="45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800"/>
            </a:lvl1pPr>
          </a:lstStyle>
          <a:p>
            <a:pPr/>
            <a:r>
              <a:t>Pythonでの記述</a:t>
            </a:r>
          </a:p>
        </p:txBody>
      </p:sp>
      <p:pic>
        <p:nvPicPr>
          <p:cNvPr id="443" name="スクリーンショット 2019-05-14 2.11.14.png" descr="スクリーンショット 2019-05-14 2.11.14.png"/>
          <p:cNvPicPr>
            <a:picLocks noChangeAspect="1"/>
          </p:cNvPicPr>
          <p:nvPr/>
        </p:nvPicPr>
        <p:blipFill>
          <a:blip r:embed="rId2">
            <a:extLst/>
          </a:blip>
          <a:stretch>
            <a:fillRect/>
          </a:stretch>
        </p:blipFill>
        <p:spPr>
          <a:xfrm>
            <a:off x="2057400" y="5096800"/>
            <a:ext cx="8890000" cy="2151614"/>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5" name="条件分岐（if 文）"/>
          <p:cNvSpPr txBox="1"/>
          <p:nvPr>
            <p:ph type="title"/>
          </p:nvPr>
        </p:nvSpPr>
        <p:spPr>
          <a:xfrm>
            <a:off x="952500" y="254000"/>
            <a:ext cx="11099800" cy="915324"/>
          </a:xfrm>
          <a:prstGeom prst="rect">
            <a:avLst/>
          </a:prstGeom>
        </p:spPr>
        <p:txBody>
          <a:bodyPr anchor="t"/>
          <a:lstStyle>
            <a:lvl1pPr algn="l">
              <a:defRPr sz="5000"/>
            </a:lvl1pPr>
          </a:lstStyle>
          <a:p>
            <a:pPr/>
            <a:r>
              <a:t>条件分岐（if 文）</a:t>
            </a:r>
          </a:p>
        </p:txBody>
      </p:sp>
      <p:sp>
        <p:nvSpPr>
          <p:cNvPr id="446" name="ある条件によって処理を分岐させたい場合，条件分岐(if文)を利用…"/>
          <p:cNvSpPr txBox="1"/>
          <p:nvPr>
            <p:ph type="body" sz="half" idx="4294967295"/>
          </p:nvPr>
        </p:nvSpPr>
        <p:spPr>
          <a:xfrm>
            <a:off x="952500" y="1193800"/>
            <a:ext cx="11402624" cy="4260268"/>
          </a:xfrm>
          <a:prstGeom prst="rect">
            <a:avLst/>
          </a:prstGeom>
        </p:spPr>
        <p:txBody>
          <a:bodyPr anchor="t"/>
          <a:lstStyle/>
          <a:p>
            <a:pPr>
              <a:spcBef>
                <a:spcPts val="1000"/>
              </a:spcBef>
              <a:defRPr sz="2800"/>
            </a:pPr>
            <a:r>
              <a:t>ある条件によって処理を分岐させたい場合，条件分岐(if文)を利用</a:t>
            </a:r>
          </a:p>
          <a:p>
            <a:pPr lvl="1">
              <a:spcBef>
                <a:spcPts val="1000"/>
              </a:spcBef>
              <a:defRPr sz="2400"/>
            </a:pPr>
            <a:r>
              <a:t>指定した条件がTrueかFalseかで処理を変えられる</a:t>
            </a:r>
          </a:p>
          <a:p>
            <a:pPr marL="381000" indent="-381000">
              <a:spcBef>
                <a:spcPts val="1000"/>
              </a:spcBef>
              <a:defRPr sz="2800"/>
            </a:pPr>
            <a:r>
              <a:t>if文のヘッダーは “if 条件:” ”elif 条件:” “else:” の3パターン</a:t>
            </a:r>
          </a:p>
        </p:txBody>
      </p:sp>
      <p:pic>
        <p:nvPicPr>
          <p:cNvPr id="447" name="スクリーンショット 2019-05-08 0.54.12.png" descr="スクリーンショット 2019-05-08 0.54.12.png"/>
          <p:cNvPicPr>
            <a:picLocks noChangeAspect="1"/>
          </p:cNvPicPr>
          <p:nvPr/>
        </p:nvPicPr>
        <p:blipFill>
          <a:blip r:embed="rId2">
            <a:extLst/>
          </a:blip>
          <a:stretch>
            <a:fillRect/>
          </a:stretch>
        </p:blipFill>
        <p:spPr>
          <a:xfrm>
            <a:off x="958631" y="3379657"/>
            <a:ext cx="9318676" cy="5824174"/>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9" name="条件分岐（if 文）"/>
          <p:cNvSpPr txBox="1"/>
          <p:nvPr>
            <p:ph type="title"/>
          </p:nvPr>
        </p:nvSpPr>
        <p:spPr>
          <a:xfrm>
            <a:off x="952500" y="254000"/>
            <a:ext cx="11099800" cy="915324"/>
          </a:xfrm>
          <a:prstGeom prst="rect">
            <a:avLst/>
          </a:prstGeom>
        </p:spPr>
        <p:txBody>
          <a:bodyPr anchor="t"/>
          <a:lstStyle>
            <a:lvl1pPr algn="l">
              <a:defRPr sz="5000"/>
            </a:lvl1pPr>
          </a:lstStyle>
          <a:p>
            <a:pPr/>
            <a:r>
              <a:t>条件分岐（if 文）</a:t>
            </a:r>
          </a:p>
        </p:txBody>
      </p:sp>
      <p:sp>
        <p:nvSpPr>
          <p:cNvPr id="450" name="ある条件によって処理を分岐させたい場合，条件分岐(if文)を利用…"/>
          <p:cNvSpPr txBox="1"/>
          <p:nvPr>
            <p:ph type="body" sz="half" idx="4294967295"/>
          </p:nvPr>
        </p:nvSpPr>
        <p:spPr>
          <a:xfrm>
            <a:off x="952500" y="1193800"/>
            <a:ext cx="11402624" cy="2842613"/>
          </a:xfrm>
          <a:prstGeom prst="rect">
            <a:avLst/>
          </a:prstGeom>
        </p:spPr>
        <p:txBody>
          <a:bodyPr anchor="t"/>
          <a:lstStyle/>
          <a:p>
            <a:pPr>
              <a:spcBef>
                <a:spcPts val="1000"/>
              </a:spcBef>
              <a:defRPr sz="2800"/>
            </a:pPr>
            <a:r>
              <a:t>ある条件によって処理を分岐させたい場合，条件分岐(if文)を利用</a:t>
            </a:r>
          </a:p>
          <a:p>
            <a:pPr lvl="1">
              <a:spcBef>
                <a:spcPts val="1000"/>
              </a:spcBef>
              <a:defRPr sz="2400"/>
            </a:pPr>
            <a:r>
              <a:t>指定した条件がTrueかFalseかで処理を変えられる</a:t>
            </a:r>
          </a:p>
          <a:p>
            <a:pPr marL="381000" indent="-381000">
              <a:spcBef>
                <a:spcPts val="1000"/>
              </a:spcBef>
              <a:defRPr sz="2800"/>
            </a:pPr>
            <a:r>
              <a:t>if文のヘッダーは “if 条件:” ”elif 条件:” “else:” の3パターン</a:t>
            </a:r>
          </a:p>
        </p:txBody>
      </p:sp>
      <p:sp>
        <p:nvSpPr>
          <p:cNvPr id="451" name="Pythonでの記述"/>
          <p:cNvSpPr txBox="1"/>
          <p:nvPr/>
        </p:nvSpPr>
        <p:spPr>
          <a:xfrm>
            <a:off x="2234571" y="3335007"/>
            <a:ext cx="4747122" cy="45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800"/>
            </a:lvl1pPr>
          </a:lstStyle>
          <a:p>
            <a:pPr/>
            <a:r>
              <a:t>Pythonでの記述</a:t>
            </a:r>
          </a:p>
        </p:txBody>
      </p:sp>
      <p:pic>
        <p:nvPicPr>
          <p:cNvPr id="452" name="スクリーンショット 2019-05-16 7.33.49.png" descr="スクリーンショット 2019-05-16 7.33.49.png"/>
          <p:cNvPicPr>
            <a:picLocks noChangeAspect="1"/>
          </p:cNvPicPr>
          <p:nvPr/>
        </p:nvPicPr>
        <p:blipFill>
          <a:blip r:embed="rId2">
            <a:extLst/>
          </a:blip>
          <a:srcRect l="0" t="0" r="0" b="0"/>
          <a:stretch>
            <a:fillRect/>
          </a:stretch>
        </p:blipFill>
        <p:spPr>
          <a:xfrm>
            <a:off x="2208811" y="3805721"/>
            <a:ext cx="8890001" cy="5887418"/>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4" name="繰り返し（for 文）"/>
          <p:cNvSpPr txBox="1"/>
          <p:nvPr>
            <p:ph type="title"/>
          </p:nvPr>
        </p:nvSpPr>
        <p:spPr>
          <a:xfrm>
            <a:off x="952500" y="254000"/>
            <a:ext cx="11099800" cy="915324"/>
          </a:xfrm>
          <a:prstGeom prst="rect">
            <a:avLst/>
          </a:prstGeom>
        </p:spPr>
        <p:txBody>
          <a:bodyPr anchor="t"/>
          <a:lstStyle>
            <a:lvl1pPr algn="l">
              <a:defRPr sz="5000"/>
            </a:lvl1pPr>
          </a:lstStyle>
          <a:p>
            <a:pPr/>
            <a:r>
              <a:t>繰り返し（for 文）</a:t>
            </a:r>
          </a:p>
        </p:txBody>
      </p:sp>
      <p:sp>
        <p:nvSpPr>
          <p:cNvPr id="455" name="ある処理をループさせたい場合，繰り返し(for文)を利用…"/>
          <p:cNvSpPr txBox="1"/>
          <p:nvPr>
            <p:ph type="body" idx="4294967295"/>
          </p:nvPr>
        </p:nvSpPr>
        <p:spPr>
          <a:xfrm>
            <a:off x="952500" y="1193800"/>
            <a:ext cx="11402624" cy="5200253"/>
          </a:xfrm>
          <a:prstGeom prst="rect">
            <a:avLst/>
          </a:prstGeom>
        </p:spPr>
        <p:txBody>
          <a:bodyPr anchor="t"/>
          <a:lstStyle/>
          <a:p>
            <a:pPr>
              <a:spcBef>
                <a:spcPts val="1000"/>
              </a:spcBef>
              <a:defRPr sz="2800"/>
            </a:pPr>
            <a:r>
              <a:t>ある処理をループさせたい場合，</a:t>
            </a:r>
            <a:r>
              <a:rPr>
                <a:latin typeface="ヒラギノ角ゴ ProN W6"/>
                <a:ea typeface="ヒラギノ角ゴ ProN W6"/>
                <a:cs typeface="ヒラギノ角ゴ ProN W6"/>
                <a:sym typeface="ヒラギノ角ゴ ProN W6"/>
              </a:rPr>
              <a:t>繰り返し(for文)</a:t>
            </a:r>
            <a:r>
              <a:t>を利用</a:t>
            </a:r>
          </a:p>
          <a:p>
            <a:pPr>
              <a:spcBef>
                <a:spcPts val="1000"/>
              </a:spcBef>
              <a:defRPr sz="2800"/>
            </a:pPr>
            <a:r>
              <a:t>for文のヘッダーは “</a:t>
            </a:r>
            <a:r>
              <a:rPr>
                <a:latin typeface="ヒラギノ角ゴ ProN W6"/>
                <a:ea typeface="ヒラギノ角ゴ ProN W6"/>
                <a:cs typeface="ヒラギノ角ゴ ProN W6"/>
                <a:sym typeface="ヒラギノ角ゴ ProN W6"/>
              </a:rPr>
              <a:t>for 変数名 in イテラブルオブジェクト:</a:t>
            </a:r>
            <a:r>
              <a:t>”</a:t>
            </a:r>
          </a:p>
        </p:txBody>
      </p:sp>
      <p:pic>
        <p:nvPicPr>
          <p:cNvPr id="456" name="スクリーンショット 2019-05-08 0.03.04.png" descr="スクリーンショット 2019-05-08 0.03.04.png"/>
          <p:cNvPicPr>
            <a:picLocks noChangeAspect="1"/>
          </p:cNvPicPr>
          <p:nvPr/>
        </p:nvPicPr>
        <p:blipFill>
          <a:blip r:embed="rId2">
            <a:extLst/>
          </a:blip>
          <a:stretch>
            <a:fillRect/>
          </a:stretch>
        </p:blipFill>
        <p:spPr>
          <a:xfrm>
            <a:off x="1482923" y="2617011"/>
            <a:ext cx="10038911" cy="4984108"/>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8" name="繰り返し（for 文）"/>
          <p:cNvSpPr txBox="1"/>
          <p:nvPr>
            <p:ph type="title"/>
          </p:nvPr>
        </p:nvSpPr>
        <p:spPr>
          <a:xfrm>
            <a:off x="952500" y="254000"/>
            <a:ext cx="11099800" cy="915324"/>
          </a:xfrm>
          <a:prstGeom prst="rect">
            <a:avLst/>
          </a:prstGeom>
        </p:spPr>
        <p:txBody>
          <a:bodyPr anchor="t"/>
          <a:lstStyle>
            <a:lvl1pPr algn="l">
              <a:defRPr sz="5000"/>
            </a:lvl1pPr>
          </a:lstStyle>
          <a:p>
            <a:pPr/>
            <a:r>
              <a:t>繰り返し（for 文）</a:t>
            </a:r>
          </a:p>
        </p:txBody>
      </p:sp>
      <p:sp>
        <p:nvSpPr>
          <p:cNvPr id="459" name="ある処理をループさせたい場合，繰り返し(for文)を利用…"/>
          <p:cNvSpPr txBox="1"/>
          <p:nvPr>
            <p:ph type="body" idx="4294967295"/>
          </p:nvPr>
        </p:nvSpPr>
        <p:spPr>
          <a:xfrm>
            <a:off x="952500" y="1193800"/>
            <a:ext cx="11402624" cy="5200253"/>
          </a:xfrm>
          <a:prstGeom prst="rect">
            <a:avLst/>
          </a:prstGeom>
        </p:spPr>
        <p:txBody>
          <a:bodyPr anchor="t"/>
          <a:lstStyle/>
          <a:p>
            <a:pPr>
              <a:spcBef>
                <a:spcPts val="1000"/>
              </a:spcBef>
              <a:defRPr sz="2800"/>
            </a:pPr>
            <a:r>
              <a:t>ある処理をループさせたい場合，</a:t>
            </a:r>
            <a:r>
              <a:rPr>
                <a:latin typeface="ヒラギノ角ゴ ProN W6"/>
                <a:ea typeface="ヒラギノ角ゴ ProN W6"/>
                <a:cs typeface="ヒラギノ角ゴ ProN W6"/>
                <a:sym typeface="ヒラギノ角ゴ ProN W6"/>
              </a:rPr>
              <a:t>繰り返し(for文)</a:t>
            </a:r>
            <a:r>
              <a:t>を利用</a:t>
            </a:r>
          </a:p>
          <a:p>
            <a:pPr>
              <a:spcBef>
                <a:spcPts val="1000"/>
              </a:spcBef>
              <a:defRPr sz="2800"/>
            </a:pPr>
            <a:r>
              <a:t>for文のヘッダーは “</a:t>
            </a:r>
            <a:r>
              <a:rPr>
                <a:latin typeface="ヒラギノ角ゴ ProN W6"/>
                <a:ea typeface="ヒラギノ角ゴ ProN W6"/>
                <a:cs typeface="ヒラギノ角ゴ ProN W6"/>
                <a:sym typeface="ヒラギノ角ゴ ProN W6"/>
              </a:rPr>
              <a:t>for 変数名 in イテラブルオブジェクト:</a:t>
            </a:r>
            <a:r>
              <a:t>”</a:t>
            </a:r>
          </a:p>
        </p:txBody>
      </p:sp>
      <p:pic>
        <p:nvPicPr>
          <p:cNvPr id="460" name="スクリーンショット 2019-05-08 0.03.04.png" descr="スクリーンショット 2019-05-08 0.03.04.png"/>
          <p:cNvPicPr>
            <a:picLocks noChangeAspect="1"/>
          </p:cNvPicPr>
          <p:nvPr/>
        </p:nvPicPr>
        <p:blipFill>
          <a:blip r:embed="rId2">
            <a:extLst/>
          </a:blip>
          <a:stretch>
            <a:fillRect/>
          </a:stretch>
        </p:blipFill>
        <p:spPr>
          <a:xfrm>
            <a:off x="1482923" y="2617011"/>
            <a:ext cx="10038911" cy="4984108"/>
          </a:xfrm>
          <a:prstGeom prst="rect">
            <a:avLst/>
          </a:prstGeom>
          <a:ln w="12700">
            <a:miter lim="400000"/>
          </a:ln>
        </p:spPr>
      </p:pic>
      <p:sp>
        <p:nvSpPr>
          <p:cNvPr id="461" name="リスト等の複数の値を持つものを指定…"/>
          <p:cNvSpPr/>
          <p:nvPr/>
        </p:nvSpPr>
        <p:spPr>
          <a:xfrm>
            <a:off x="6044514" y="4078297"/>
            <a:ext cx="6220223" cy="37810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82" y="0"/>
                </a:moveTo>
                <a:lnTo>
                  <a:pt x="1243" y="11796"/>
                </a:lnTo>
                <a:lnTo>
                  <a:pt x="434" y="11796"/>
                </a:lnTo>
                <a:cubicBezTo>
                  <a:pt x="194" y="11796"/>
                  <a:pt x="0" y="12116"/>
                  <a:pt x="0" y="12511"/>
                </a:cubicBezTo>
                <a:lnTo>
                  <a:pt x="0" y="20886"/>
                </a:lnTo>
                <a:cubicBezTo>
                  <a:pt x="0" y="21280"/>
                  <a:pt x="194" y="21600"/>
                  <a:pt x="434" y="21600"/>
                </a:cubicBezTo>
                <a:lnTo>
                  <a:pt x="21166" y="21600"/>
                </a:lnTo>
                <a:cubicBezTo>
                  <a:pt x="21406" y="21600"/>
                  <a:pt x="21600" y="21280"/>
                  <a:pt x="21600" y="20886"/>
                </a:cubicBezTo>
                <a:lnTo>
                  <a:pt x="21600" y="12511"/>
                </a:lnTo>
                <a:cubicBezTo>
                  <a:pt x="21600" y="12116"/>
                  <a:pt x="21406" y="11796"/>
                  <a:pt x="21166" y="11796"/>
                </a:cubicBezTo>
                <a:lnTo>
                  <a:pt x="1921" y="11796"/>
                </a:lnTo>
                <a:lnTo>
                  <a:pt x="1582"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a:solidFill>
                  <a:schemeClr val="accent5">
                    <a:hueOff val="-82419"/>
                    <a:satOff val="-9513"/>
                    <a:lumOff val="-16343"/>
                  </a:schemeClr>
                </a:solidFill>
              </a:defRPr>
            </a:pPr>
            <a:r>
              <a:t>リスト等の複数の値を持つものを指定</a:t>
            </a:r>
          </a:p>
          <a:p>
            <a:pPr>
              <a:defRPr>
                <a:solidFill>
                  <a:schemeClr val="accent5">
                    <a:hueOff val="-82419"/>
                    <a:satOff val="-9513"/>
                    <a:lumOff val="-16343"/>
                  </a:schemeClr>
                </a:solidFill>
              </a:defRPr>
            </a:pPr>
            <a:r>
              <a:t>この要素数分ブロックの処理がループする</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3" name="繰り返し（for 文）"/>
          <p:cNvSpPr txBox="1"/>
          <p:nvPr>
            <p:ph type="title"/>
          </p:nvPr>
        </p:nvSpPr>
        <p:spPr>
          <a:xfrm>
            <a:off x="952500" y="254000"/>
            <a:ext cx="11099800" cy="915324"/>
          </a:xfrm>
          <a:prstGeom prst="rect">
            <a:avLst/>
          </a:prstGeom>
        </p:spPr>
        <p:txBody>
          <a:bodyPr anchor="t"/>
          <a:lstStyle>
            <a:lvl1pPr algn="l">
              <a:defRPr sz="5000"/>
            </a:lvl1pPr>
          </a:lstStyle>
          <a:p>
            <a:pPr/>
            <a:r>
              <a:t>繰り返し（for 文）</a:t>
            </a:r>
          </a:p>
        </p:txBody>
      </p:sp>
      <p:sp>
        <p:nvSpPr>
          <p:cNvPr id="464" name="ある処理をループさせたい場合，繰り返し(for文)を利用…"/>
          <p:cNvSpPr txBox="1"/>
          <p:nvPr>
            <p:ph type="body" idx="4294967295"/>
          </p:nvPr>
        </p:nvSpPr>
        <p:spPr>
          <a:xfrm>
            <a:off x="952500" y="1193800"/>
            <a:ext cx="11402624" cy="5200253"/>
          </a:xfrm>
          <a:prstGeom prst="rect">
            <a:avLst/>
          </a:prstGeom>
        </p:spPr>
        <p:txBody>
          <a:bodyPr anchor="t"/>
          <a:lstStyle/>
          <a:p>
            <a:pPr>
              <a:spcBef>
                <a:spcPts val="1000"/>
              </a:spcBef>
              <a:defRPr sz="2800"/>
            </a:pPr>
            <a:r>
              <a:t>ある処理をループさせたい場合，</a:t>
            </a:r>
            <a:r>
              <a:rPr>
                <a:latin typeface="ヒラギノ角ゴ ProN W6"/>
                <a:ea typeface="ヒラギノ角ゴ ProN W6"/>
                <a:cs typeface="ヒラギノ角ゴ ProN W6"/>
                <a:sym typeface="ヒラギノ角ゴ ProN W6"/>
              </a:rPr>
              <a:t>繰り返し(for文)</a:t>
            </a:r>
            <a:r>
              <a:t>を利用</a:t>
            </a:r>
          </a:p>
          <a:p>
            <a:pPr>
              <a:spcBef>
                <a:spcPts val="1000"/>
              </a:spcBef>
              <a:defRPr sz="2800"/>
            </a:pPr>
            <a:r>
              <a:t>for文のヘッダーは “</a:t>
            </a:r>
            <a:r>
              <a:rPr>
                <a:latin typeface="ヒラギノ角ゴ ProN W6"/>
                <a:ea typeface="ヒラギノ角ゴ ProN W6"/>
                <a:cs typeface="ヒラギノ角ゴ ProN W6"/>
                <a:sym typeface="ヒラギノ角ゴ ProN W6"/>
              </a:rPr>
              <a:t>for 変数名 in イテラブルオブジェクト:</a:t>
            </a:r>
            <a:r>
              <a:t>”</a:t>
            </a:r>
          </a:p>
        </p:txBody>
      </p:sp>
      <p:pic>
        <p:nvPicPr>
          <p:cNvPr id="465" name="スクリーンショット 2019-05-08 0.03.04.png" descr="スクリーンショット 2019-05-08 0.03.04.png"/>
          <p:cNvPicPr>
            <a:picLocks noChangeAspect="1"/>
          </p:cNvPicPr>
          <p:nvPr/>
        </p:nvPicPr>
        <p:blipFill>
          <a:blip r:embed="rId2">
            <a:extLst/>
          </a:blip>
          <a:stretch>
            <a:fillRect/>
          </a:stretch>
        </p:blipFill>
        <p:spPr>
          <a:xfrm>
            <a:off x="1482923" y="2617011"/>
            <a:ext cx="10038911" cy="4984108"/>
          </a:xfrm>
          <a:prstGeom prst="rect">
            <a:avLst/>
          </a:prstGeom>
          <a:ln w="12700">
            <a:miter lim="400000"/>
          </a:ln>
        </p:spPr>
      </p:pic>
      <p:sp>
        <p:nvSpPr>
          <p:cNvPr id="466" name="繰り返し毎にイテラブルオブジェクトから…"/>
          <p:cNvSpPr/>
          <p:nvPr/>
        </p:nvSpPr>
        <p:spPr>
          <a:xfrm>
            <a:off x="3985130" y="4163625"/>
            <a:ext cx="8848726" cy="38357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027" y="11950"/>
                </a:lnTo>
                <a:lnTo>
                  <a:pt x="5027" y="20896"/>
                </a:lnTo>
                <a:cubicBezTo>
                  <a:pt x="5027" y="21285"/>
                  <a:pt x="5164" y="21600"/>
                  <a:pt x="5332" y="21600"/>
                </a:cubicBezTo>
                <a:lnTo>
                  <a:pt x="21295" y="21600"/>
                </a:lnTo>
                <a:cubicBezTo>
                  <a:pt x="21463" y="21600"/>
                  <a:pt x="21600" y="21285"/>
                  <a:pt x="21600" y="20896"/>
                </a:cubicBezTo>
                <a:lnTo>
                  <a:pt x="21600" y="11852"/>
                </a:lnTo>
                <a:cubicBezTo>
                  <a:pt x="21600" y="11463"/>
                  <a:pt x="21463" y="11148"/>
                  <a:pt x="21295" y="11148"/>
                </a:cubicBezTo>
                <a:lnTo>
                  <a:pt x="5366" y="11148"/>
                </a:lnTo>
                <a:lnTo>
                  <a:pt x="0"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a:solidFill>
                  <a:schemeClr val="accent5">
                    <a:hueOff val="-82419"/>
                    <a:satOff val="-9513"/>
                    <a:lumOff val="-16343"/>
                  </a:schemeClr>
                </a:solidFill>
              </a:defRPr>
            </a:pPr>
            <a:r>
              <a:t>繰り返し毎にイテラブルオブジェクトから</a:t>
            </a:r>
          </a:p>
          <a:p>
            <a:pPr>
              <a:defRPr>
                <a:solidFill>
                  <a:schemeClr val="accent5">
                    <a:hueOff val="-82419"/>
                    <a:satOff val="-9513"/>
                    <a:lumOff val="-16343"/>
                  </a:schemeClr>
                </a:solidFill>
              </a:defRPr>
            </a:pPr>
            <a:r>
              <a:t>要素が取り出され，この変数に格納される</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8" name="繰り返し（for 文）"/>
          <p:cNvSpPr txBox="1"/>
          <p:nvPr>
            <p:ph type="title"/>
          </p:nvPr>
        </p:nvSpPr>
        <p:spPr>
          <a:xfrm>
            <a:off x="952500" y="254000"/>
            <a:ext cx="11099800" cy="915324"/>
          </a:xfrm>
          <a:prstGeom prst="rect">
            <a:avLst/>
          </a:prstGeom>
        </p:spPr>
        <p:txBody>
          <a:bodyPr anchor="t"/>
          <a:lstStyle>
            <a:lvl1pPr algn="l">
              <a:defRPr sz="5000"/>
            </a:lvl1pPr>
          </a:lstStyle>
          <a:p>
            <a:pPr/>
            <a:r>
              <a:t>繰り返し（for 文）</a:t>
            </a:r>
          </a:p>
        </p:txBody>
      </p:sp>
      <p:sp>
        <p:nvSpPr>
          <p:cNvPr id="469" name="ある処理をループさせたい場合，繰り返し(for文)を利用…"/>
          <p:cNvSpPr txBox="1"/>
          <p:nvPr>
            <p:ph type="body" idx="4294967295"/>
          </p:nvPr>
        </p:nvSpPr>
        <p:spPr>
          <a:xfrm>
            <a:off x="952500" y="1193800"/>
            <a:ext cx="11402624" cy="5200253"/>
          </a:xfrm>
          <a:prstGeom prst="rect">
            <a:avLst/>
          </a:prstGeom>
        </p:spPr>
        <p:txBody>
          <a:bodyPr anchor="t"/>
          <a:lstStyle/>
          <a:p>
            <a:pPr>
              <a:spcBef>
                <a:spcPts val="1000"/>
              </a:spcBef>
              <a:defRPr sz="2800"/>
            </a:pPr>
            <a:r>
              <a:t>ある処理をループさせたい場合，</a:t>
            </a:r>
            <a:r>
              <a:rPr>
                <a:latin typeface="ヒラギノ角ゴ ProN W6"/>
                <a:ea typeface="ヒラギノ角ゴ ProN W6"/>
                <a:cs typeface="ヒラギノ角ゴ ProN W6"/>
                <a:sym typeface="ヒラギノ角ゴ ProN W6"/>
              </a:rPr>
              <a:t>繰り返し(for文)</a:t>
            </a:r>
            <a:r>
              <a:t>を利用</a:t>
            </a:r>
          </a:p>
          <a:p>
            <a:pPr>
              <a:spcBef>
                <a:spcPts val="1000"/>
              </a:spcBef>
              <a:defRPr sz="2800"/>
            </a:pPr>
            <a:r>
              <a:t>for文のヘッダーは “</a:t>
            </a:r>
            <a:r>
              <a:rPr>
                <a:latin typeface="ヒラギノ角ゴ ProN W6"/>
                <a:ea typeface="ヒラギノ角ゴ ProN W6"/>
                <a:cs typeface="ヒラギノ角ゴ ProN W6"/>
                <a:sym typeface="ヒラギノ角ゴ ProN W6"/>
              </a:rPr>
              <a:t>for 変数名 in イテラブルオブジェクト:</a:t>
            </a:r>
            <a:r>
              <a:t>”</a:t>
            </a:r>
          </a:p>
        </p:txBody>
      </p:sp>
      <p:sp>
        <p:nvSpPr>
          <p:cNvPr id="470" name="Pythonでの記述"/>
          <p:cNvSpPr txBox="1"/>
          <p:nvPr/>
        </p:nvSpPr>
        <p:spPr>
          <a:xfrm>
            <a:off x="2234571" y="2954007"/>
            <a:ext cx="4747122" cy="45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800"/>
            </a:lvl1pPr>
          </a:lstStyle>
          <a:p>
            <a:pPr/>
            <a:r>
              <a:t>Pythonでの記述</a:t>
            </a:r>
          </a:p>
        </p:txBody>
      </p:sp>
      <p:pic>
        <p:nvPicPr>
          <p:cNvPr id="471" name="スクリーンショット 2019-05-16 7.36.37.png" descr="スクリーンショット 2019-05-16 7.36.37.png"/>
          <p:cNvPicPr>
            <a:picLocks noChangeAspect="1"/>
          </p:cNvPicPr>
          <p:nvPr/>
        </p:nvPicPr>
        <p:blipFill>
          <a:blip r:embed="rId2">
            <a:extLst/>
          </a:blip>
          <a:stretch>
            <a:fillRect/>
          </a:stretch>
        </p:blipFill>
        <p:spPr>
          <a:xfrm>
            <a:off x="2057400" y="3699379"/>
            <a:ext cx="8890000" cy="4628999"/>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3" name="Pandas入門"/>
          <p:cNvSpPr txBox="1"/>
          <p:nvPr>
            <p:ph type="ctrTitle"/>
          </p:nvPr>
        </p:nvSpPr>
        <p:spPr>
          <a:prstGeom prst="rect">
            <a:avLst/>
          </a:prstGeom>
        </p:spPr>
        <p:txBody>
          <a:bodyPr anchor="ctr"/>
          <a:lstStyle>
            <a:lvl1pPr>
              <a:defRPr sz="6000"/>
            </a:lvl1pPr>
          </a:lstStyle>
          <a:p>
            <a:pPr/>
            <a:r>
              <a:t>Pandas入門</a:t>
            </a:r>
          </a:p>
        </p:txBody>
      </p:sp>
      <p:sp>
        <p:nvSpPr>
          <p:cNvPr id="474" name="業界理解"/>
          <p:cNvSpPr/>
          <p:nvPr/>
        </p:nvSpPr>
        <p:spPr>
          <a:xfrm>
            <a:off x="4974818" y="5150665"/>
            <a:ext cx="1790701" cy="389479"/>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000">
                <a:solidFill>
                  <a:srgbClr val="FFFFFF"/>
                </a:solidFill>
              </a:defRPr>
            </a:lvl1pPr>
          </a:lstStyle>
          <a:p>
            <a:pPr/>
            <a:r>
              <a:t>業界理解</a:t>
            </a:r>
          </a:p>
        </p:txBody>
      </p:sp>
      <p:sp>
        <p:nvSpPr>
          <p:cNvPr id="475" name="矢印"/>
          <p:cNvSpPr/>
          <p:nvPr/>
        </p:nvSpPr>
        <p:spPr>
          <a:xfrm rot="5400000">
            <a:off x="5770091" y="5361858"/>
            <a:ext cx="200155" cy="691433"/>
          </a:xfrm>
          <a:prstGeom prst="rightArrow">
            <a:avLst>
              <a:gd name="adj1" fmla="val 33151"/>
              <a:gd name="adj2" fmla="val 242274"/>
            </a:avLst>
          </a:prstGeom>
          <a:solidFill>
            <a:srgbClr val="D6D5D5"/>
          </a:solidFill>
          <a:ln w="12700">
            <a:miter lim="400000"/>
          </a:ln>
        </p:spPr>
        <p:txBody>
          <a:bodyPr lIns="50800" tIns="50800" rIns="50800" bIns="50800" anchor="ctr"/>
          <a:lstStyle/>
          <a:p>
            <a:pPr>
              <a:defRPr sz="2000">
                <a:solidFill>
                  <a:schemeClr val="accent4">
                    <a:hueOff val="-1081314"/>
                    <a:satOff val="4338"/>
                    <a:lumOff val="-8931"/>
                  </a:schemeClr>
                </a:solidFill>
                <a:latin typeface="+mn-lt"/>
                <a:ea typeface="+mn-ea"/>
                <a:cs typeface="+mn-cs"/>
                <a:sym typeface="ヒラギノ角ゴ ProN W3"/>
              </a:defRPr>
            </a:pPr>
          </a:p>
        </p:txBody>
      </p:sp>
      <p:sp>
        <p:nvSpPr>
          <p:cNvPr id="476" name="データ理解"/>
          <p:cNvSpPr/>
          <p:nvPr/>
        </p:nvSpPr>
        <p:spPr>
          <a:xfrm>
            <a:off x="4974818" y="5875887"/>
            <a:ext cx="1790701" cy="389479"/>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000">
                <a:solidFill>
                  <a:srgbClr val="FFFFFF"/>
                </a:solidFill>
              </a:defRPr>
            </a:lvl1pPr>
          </a:lstStyle>
          <a:p>
            <a:pPr/>
            <a:r>
              <a:t>データ理解</a:t>
            </a:r>
          </a:p>
        </p:txBody>
      </p:sp>
      <p:sp>
        <p:nvSpPr>
          <p:cNvPr id="477" name="矢印"/>
          <p:cNvSpPr/>
          <p:nvPr/>
        </p:nvSpPr>
        <p:spPr>
          <a:xfrm rot="5400000">
            <a:off x="5770091" y="6076910"/>
            <a:ext cx="200155" cy="691432"/>
          </a:xfrm>
          <a:prstGeom prst="rightArrow">
            <a:avLst>
              <a:gd name="adj1" fmla="val 33151"/>
              <a:gd name="adj2" fmla="val 242274"/>
            </a:avLst>
          </a:prstGeom>
          <a:solidFill>
            <a:srgbClr val="D6D5D5"/>
          </a:solidFill>
          <a:ln w="12700">
            <a:miter lim="400000"/>
          </a:ln>
        </p:spPr>
        <p:txBody>
          <a:bodyPr lIns="50800" tIns="50800" rIns="50800" bIns="50800" anchor="ctr"/>
          <a:lstStyle/>
          <a:p>
            <a:pPr>
              <a:defRPr sz="2000">
                <a:solidFill>
                  <a:schemeClr val="accent4">
                    <a:hueOff val="-1081314"/>
                    <a:satOff val="4338"/>
                    <a:lumOff val="-8931"/>
                  </a:schemeClr>
                </a:solidFill>
                <a:latin typeface="+mn-lt"/>
                <a:ea typeface="+mn-ea"/>
                <a:cs typeface="+mn-cs"/>
                <a:sym typeface="ヒラギノ角ゴ ProN W3"/>
              </a:defRPr>
            </a:pPr>
          </a:p>
        </p:txBody>
      </p:sp>
      <p:sp>
        <p:nvSpPr>
          <p:cNvPr id="478" name="データ前処理"/>
          <p:cNvSpPr/>
          <p:nvPr/>
        </p:nvSpPr>
        <p:spPr>
          <a:xfrm>
            <a:off x="4974818" y="6591293"/>
            <a:ext cx="1790701" cy="389478"/>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000">
                <a:solidFill>
                  <a:srgbClr val="FFFFFF"/>
                </a:solidFill>
              </a:defRPr>
            </a:lvl1pPr>
          </a:lstStyle>
          <a:p>
            <a:pPr/>
            <a:r>
              <a:t>データ前処理</a:t>
            </a:r>
          </a:p>
        </p:txBody>
      </p:sp>
      <p:sp>
        <p:nvSpPr>
          <p:cNvPr id="479" name="モデル構築"/>
          <p:cNvSpPr/>
          <p:nvPr/>
        </p:nvSpPr>
        <p:spPr>
          <a:xfrm>
            <a:off x="4974818" y="7306697"/>
            <a:ext cx="1790701" cy="389479"/>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000">
                <a:solidFill>
                  <a:srgbClr val="FFFFFF"/>
                </a:solidFill>
              </a:defRPr>
            </a:lvl1pPr>
          </a:lstStyle>
          <a:p>
            <a:pPr/>
            <a:r>
              <a:t>モデル構築</a:t>
            </a:r>
          </a:p>
        </p:txBody>
      </p:sp>
      <p:sp>
        <p:nvSpPr>
          <p:cNvPr id="480" name="矢印"/>
          <p:cNvSpPr/>
          <p:nvPr/>
        </p:nvSpPr>
        <p:spPr>
          <a:xfrm rot="5400000">
            <a:off x="5770091" y="6795360"/>
            <a:ext cx="200155" cy="691433"/>
          </a:xfrm>
          <a:prstGeom prst="rightArrow">
            <a:avLst>
              <a:gd name="adj1" fmla="val 33151"/>
              <a:gd name="adj2" fmla="val 242274"/>
            </a:avLst>
          </a:prstGeom>
          <a:solidFill>
            <a:srgbClr val="D6D5D5"/>
          </a:solidFill>
          <a:ln w="12700">
            <a:miter lim="400000"/>
          </a:ln>
        </p:spPr>
        <p:txBody>
          <a:bodyPr lIns="50800" tIns="50800" rIns="50800" bIns="50800" anchor="ctr"/>
          <a:lstStyle/>
          <a:p>
            <a:pPr>
              <a:defRPr sz="2000">
                <a:solidFill>
                  <a:schemeClr val="accent4">
                    <a:hueOff val="-1081314"/>
                    <a:satOff val="4338"/>
                    <a:lumOff val="-8931"/>
                  </a:schemeClr>
                </a:solidFill>
                <a:latin typeface="+mn-lt"/>
                <a:ea typeface="+mn-ea"/>
                <a:cs typeface="+mn-cs"/>
                <a:sym typeface="ヒラギノ角ゴ ProN W3"/>
              </a:defRPr>
            </a:pPr>
          </a:p>
        </p:txBody>
      </p:sp>
      <p:sp>
        <p:nvSpPr>
          <p:cNvPr id="481" name="効果検証"/>
          <p:cNvSpPr/>
          <p:nvPr/>
        </p:nvSpPr>
        <p:spPr>
          <a:xfrm>
            <a:off x="4974818" y="8016785"/>
            <a:ext cx="1790701" cy="389479"/>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000">
                <a:solidFill>
                  <a:srgbClr val="FFFFFF"/>
                </a:solidFill>
              </a:defRPr>
            </a:lvl1pPr>
          </a:lstStyle>
          <a:p>
            <a:pPr/>
            <a:r>
              <a:t>効果検証</a:t>
            </a:r>
          </a:p>
        </p:txBody>
      </p:sp>
      <p:sp>
        <p:nvSpPr>
          <p:cNvPr id="482" name="矢印"/>
          <p:cNvSpPr/>
          <p:nvPr/>
        </p:nvSpPr>
        <p:spPr>
          <a:xfrm rot="5400000">
            <a:off x="5770091" y="7510764"/>
            <a:ext cx="200155" cy="691433"/>
          </a:xfrm>
          <a:prstGeom prst="rightArrow">
            <a:avLst>
              <a:gd name="adj1" fmla="val 33151"/>
              <a:gd name="adj2" fmla="val 242274"/>
            </a:avLst>
          </a:prstGeom>
          <a:solidFill>
            <a:srgbClr val="D6D5D5"/>
          </a:solidFill>
          <a:ln w="12700">
            <a:miter lim="400000"/>
          </a:ln>
        </p:spPr>
        <p:txBody>
          <a:bodyPr lIns="50800" tIns="50800" rIns="50800" bIns="50800" anchor="ctr"/>
          <a:lstStyle/>
          <a:p>
            <a:pPr>
              <a:defRPr sz="2000">
                <a:solidFill>
                  <a:schemeClr val="accent4">
                    <a:hueOff val="-1081314"/>
                    <a:satOff val="4338"/>
                    <a:lumOff val="-8931"/>
                  </a:schemeClr>
                </a:solidFill>
                <a:latin typeface="+mn-lt"/>
                <a:ea typeface="+mn-ea"/>
                <a:cs typeface="+mn-cs"/>
                <a:sym typeface="ヒラギノ角ゴ ProN W3"/>
              </a:defRPr>
            </a:pPr>
          </a:p>
        </p:txBody>
      </p:sp>
      <p:sp>
        <p:nvSpPr>
          <p:cNvPr id="483" name="施策実装"/>
          <p:cNvSpPr/>
          <p:nvPr/>
        </p:nvSpPr>
        <p:spPr>
          <a:xfrm>
            <a:off x="4974818" y="8726875"/>
            <a:ext cx="1790701" cy="389478"/>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000">
                <a:solidFill>
                  <a:srgbClr val="FFFFFF"/>
                </a:solidFill>
              </a:defRPr>
            </a:lvl1pPr>
          </a:lstStyle>
          <a:p>
            <a:pPr/>
            <a:r>
              <a:t>施策実装</a:t>
            </a:r>
          </a:p>
        </p:txBody>
      </p:sp>
      <p:sp>
        <p:nvSpPr>
          <p:cNvPr id="484" name="矢印"/>
          <p:cNvSpPr/>
          <p:nvPr/>
        </p:nvSpPr>
        <p:spPr>
          <a:xfrm rot="5400000">
            <a:off x="5770091" y="8220854"/>
            <a:ext cx="200155" cy="691432"/>
          </a:xfrm>
          <a:prstGeom prst="rightArrow">
            <a:avLst>
              <a:gd name="adj1" fmla="val 33151"/>
              <a:gd name="adj2" fmla="val 242274"/>
            </a:avLst>
          </a:prstGeom>
          <a:solidFill>
            <a:srgbClr val="D6D5D5"/>
          </a:solidFill>
          <a:ln w="12700">
            <a:miter lim="400000"/>
          </a:ln>
        </p:spPr>
        <p:txBody>
          <a:bodyPr lIns="50800" tIns="50800" rIns="50800" bIns="50800" anchor="ctr"/>
          <a:lstStyle/>
          <a:p>
            <a:pPr>
              <a:defRPr sz="2000">
                <a:solidFill>
                  <a:schemeClr val="accent4">
                    <a:hueOff val="-1081314"/>
                    <a:satOff val="4338"/>
                    <a:lumOff val="-8931"/>
                  </a:schemeClr>
                </a:solidFill>
                <a:latin typeface="+mn-lt"/>
                <a:ea typeface="+mn-ea"/>
                <a:cs typeface="+mn-cs"/>
                <a:sym typeface="ヒラギノ角ゴ ProN W3"/>
              </a:defRPr>
            </a:pPr>
          </a:p>
        </p:txBody>
      </p:sp>
      <p:sp>
        <p:nvSpPr>
          <p:cNvPr id="485" name="角丸四角形"/>
          <p:cNvSpPr/>
          <p:nvPr/>
        </p:nvSpPr>
        <p:spPr>
          <a:xfrm>
            <a:off x="4678348" y="5688158"/>
            <a:ext cx="2383641" cy="1468936"/>
          </a:xfrm>
          <a:prstGeom prst="roundRect">
            <a:avLst>
              <a:gd name="adj" fmla="val 12969"/>
            </a:avLst>
          </a:prstGeom>
          <a:ln w="50800">
            <a:solidFill>
              <a:schemeClr val="accent2">
                <a:hueOff val="167855"/>
                <a:satOff val="17755"/>
                <a:lumOff val="-16671"/>
              </a:schemeClr>
            </a:solidFill>
            <a:miter lim="400000"/>
          </a:ln>
        </p:spPr>
        <p:txBody>
          <a:bodyPr lIns="50800" tIns="50800" rIns="50800" bIns="50800" anchor="ctr"/>
          <a:lstStyle/>
          <a:p>
            <a:pPr>
              <a:defRPr sz="2000">
                <a:solidFill>
                  <a:srgbClr val="FFFFFF"/>
                </a:solidFill>
                <a:latin typeface="+mn-lt"/>
                <a:ea typeface="+mn-ea"/>
                <a:cs typeface="+mn-cs"/>
                <a:sym typeface="ヒラギノ角ゴ ProN W3"/>
              </a:defRPr>
            </a:pPr>
          </a:p>
        </p:txBody>
      </p:sp>
      <p:sp>
        <p:nvSpPr>
          <p:cNvPr id="486" name="Pandas"/>
          <p:cNvSpPr txBox="1"/>
          <p:nvPr/>
        </p:nvSpPr>
        <p:spPr>
          <a:xfrm>
            <a:off x="7165754" y="6219426"/>
            <a:ext cx="1318870"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4200"/>
              </a:spcBef>
              <a:defRPr>
                <a:solidFill>
                  <a:schemeClr val="accent2">
                    <a:hueOff val="258623"/>
                    <a:satOff val="16006"/>
                    <a:lumOff val="-25223"/>
                  </a:schemeClr>
                </a:solidFill>
              </a:defRPr>
            </a:lvl1pPr>
          </a:lstStyle>
          <a:p>
            <a:pPr/>
            <a:r>
              <a:t>Pandas</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8" name="Pandasとは"/>
          <p:cNvSpPr txBox="1"/>
          <p:nvPr>
            <p:ph type="title"/>
          </p:nvPr>
        </p:nvSpPr>
        <p:spPr>
          <a:xfrm>
            <a:off x="952500" y="254000"/>
            <a:ext cx="11099800" cy="915324"/>
          </a:xfrm>
          <a:prstGeom prst="rect">
            <a:avLst/>
          </a:prstGeom>
        </p:spPr>
        <p:txBody>
          <a:bodyPr anchor="t"/>
          <a:lstStyle>
            <a:lvl1pPr algn="l">
              <a:defRPr sz="5000"/>
            </a:lvl1pPr>
          </a:lstStyle>
          <a:p>
            <a:pPr/>
            <a:r>
              <a:t>Pandasとは</a:t>
            </a:r>
          </a:p>
        </p:txBody>
      </p:sp>
      <p:sp>
        <p:nvSpPr>
          <p:cNvPr id="489" name="データ操作ライブラリ…"/>
          <p:cNvSpPr txBox="1"/>
          <p:nvPr>
            <p:ph type="body" idx="4294967295"/>
          </p:nvPr>
        </p:nvSpPr>
        <p:spPr>
          <a:xfrm>
            <a:off x="952500" y="1193800"/>
            <a:ext cx="11531852" cy="6369536"/>
          </a:xfrm>
          <a:prstGeom prst="rect">
            <a:avLst/>
          </a:prstGeom>
        </p:spPr>
        <p:txBody>
          <a:bodyPr anchor="t"/>
          <a:lstStyle/>
          <a:p>
            <a:pPr marL="518583" indent="-518583">
              <a:spcBef>
                <a:spcPts val="1000"/>
              </a:spcBef>
              <a:defRPr sz="2800"/>
            </a:pPr>
            <a:r>
              <a:t>データ操作ライブラリ</a:t>
            </a:r>
          </a:p>
          <a:p>
            <a:pPr marL="518583" indent="-518583">
              <a:spcBef>
                <a:spcPts val="1000"/>
              </a:spcBef>
              <a:defRPr sz="2800"/>
            </a:pPr>
            <a:r>
              <a:t>表形式データに対し，一部データの抽出，統計量算出，欠損補間</a:t>
            </a:r>
            <a:br/>
            <a:r>
              <a:t>等の操作を簡単に実行可能</a:t>
            </a:r>
          </a:p>
          <a:p>
            <a:pPr marL="518583" indent="-518583">
              <a:spcBef>
                <a:spcPts val="1000"/>
              </a:spcBef>
              <a:defRPr sz="2800"/>
            </a:pPr>
          </a:p>
          <a:p>
            <a:pPr marL="518583" indent="-518583">
              <a:spcBef>
                <a:spcPts val="1000"/>
              </a:spcBef>
              <a:defRPr sz="2800"/>
            </a:pPr>
            <a:r>
              <a:rPr>
                <a:latin typeface="ヒラギノ角ゴ ProN W6"/>
                <a:ea typeface="ヒラギノ角ゴ ProN W6"/>
                <a:cs typeface="ヒラギノ角ゴ ProN W6"/>
                <a:sym typeface="ヒラギノ角ゴ ProN W6"/>
              </a:rPr>
              <a:t>本章の目的：</a:t>
            </a:r>
            <a:br>
              <a:rPr>
                <a:latin typeface="ヒラギノ角ゴ ProN W6"/>
                <a:ea typeface="ヒラギノ角ゴ ProN W6"/>
                <a:cs typeface="ヒラギノ角ゴ ProN W6"/>
                <a:sym typeface="ヒラギノ角ゴ ProN W6"/>
              </a:rPr>
            </a:br>
            <a:r>
              <a:rPr>
                <a:latin typeface="ヒラギノ角ゴ ProN W6"/>
                <a:ea typeface="ヒラギノ角ゴ ProN W6"/>
                <a:cs typeface="ヒラギノ角ゴ ProN W6"/>
                <a:sym typeface="ヒラギノ角ゴ ProN W6"/>
              </a:rPr>
              <a:t>　Pandasを用いて，Python上で</a:t>
            </a:r>
            <a:br>
              <a:rPr>
                <a:latin typeface="ヒラギノ角ゴ ProN W6"/>
                <a:ea typeface="ヒラギノ角ゴ ProN W6"/>
                <a:cs typeface="ヒラギノ角ゴ ProN W6"/>
                <a:sym typeface="ヒラギノ角ゴ ProN W6"/>
              </a:rPr>
            </a:br>
            <a:r>
              <a:rPr>
                <a:latin typeface="ヒラギノ角ゴ ProN W6"/>
                <a:ea typeface="ヒラギノ角ゴ ProN W6"/>
                <a:cs typeface="ヒラギノ角ゴ ProN W6"/>
                <a:sym typeface="ヒラギノ角ゴ ProN W6"/>
              </a:rPr>
              <a:t>　　・データ理解（データの質・量の調査，統計量算出）</a:t>
            </a:r>
            <a:br>
              <a:rPr>
                <a:latin typeface="ヒラギノ角ゴ ProN W6"/>
                <a:ea typeface="ヒラギノ角ゴ ProN W6"/>
                <a:cs typeface="ヒラギノ角ゴ ProN W6"/>
                <a:sym typeface="ヒラギノ角ゴ ProN W6"/>
              </a:rPr>
            </a:br>
            <a:r>
              <a:rPr>
                <a:latin typeface="ヒラギノ角ゴ ProN W6"/>
                <a:ea typeface="ヒラギノ角ゴ ProN W6"/>
                <a:cs typeface="ヒラギノ角ゴ ProN W6"/>
                <a:sym typeface="ヒラギノ角ゴ ProN W6"/>
              </a:rPr>
              <a:t>　　・データ前処理（データの整形，選択等）</a:t>
            </a:r>
            <a:br>
              <a:rPr>
                <a:latin typeface="ヒラギノ角ゴ ProN W6"/>
                <a:ea typeface="ヒラギノ角ゴ ProN W6"/>
                <a:cs typeface="ヒラギノ角ゴ ProN W6"/>
                <a:sym typeface="ヒラギノ角ゴ ProN W6"/>
              </a:rPr>
            </a:br>
            <a:r>
              <a:rPr>
                <a:latin typeface="ヒラギノ角ゴ ProN W6"/>
                <a:ea typeface="ヒラギノ角ゴ ProN W6"/>
                <a:cs typeface="ヒラギノ角ゴ ProN W6"/>
                <a:sym typeface="ヒラギノ角ゴ ProN W6"/>
              </a:rPr>
              <a:t>　ができるようになる</a:t>
            </a:r>
            <a:b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データサイエンス"/>
          <p:cNvSpPr txBox="1"/>
          <p:nvPr>
            <p:ph type="title"/>
          </p:nvPr>
        </p:nvSpPr>
        <p:spPr>
          <a:xfrm>
            <a:off x="952500" y="254000"/>
            <a:ext cx="11099800" cy="915324"/>
          </a:xfrm>
          <a:prstGeom prst="rect">
            <a:avLst/>
          </a:prstGeom>
        </p:spPr>
        <p:txBody>
          <a:bodyPr anchor="t"/>
          <a:lstStyle>
            <a:lvl1pPr algn="l">
              <a:defRPr sz="5000"/>
            </a:lvl1pPr>
          </a:lstStyle>
          <a:p>
            <a:pPr/>
            <a:r>
              <a:t>データサイエンス</a:t>
            </a:r>
          </a:p>
        </p:txBody>
      </p:sp>
      <p:sp>
        <p:nvSpPr>
          <p:cNvPr id="131" name="データ分析を実施するための具体的な方法群・学問分野のこと…"/>
          <p:cNvSpPr txBox="1"/>
          <p:nvPr>
            <p:ph type="body" idx="4294967295"/>
          </p:nvPr>
        </p:nvSpPr>
        <p:spPr>
          <a:xfrm>
            <a:off x="952500" y="1193800"/>
            <a:ext cx="11473999" cy="4907375"/>
          </a:xfrm>
          <a:prstGeom prst="rect">
            <a:avLst/>
          </a:prstGeom>
        </p:spPr>
        <p:txBody>
          <a:bodyPr anchor="t"/>
          <a:lstStyle/>
          <a:p>
            <a:pPr>
              <a:spcBef>
                <a:spcPts val="1000"/>
              </a:spcBef>
              <a:defRPr sz="2800"/>
            </a:pPr>
            <a:r>
              <a:t>データ分析を実施するための具体的な方法群・学問分野のこと</a:t>
            </a:r>
            <a:endParaRPr baseline="31999" sz="2400"/>
          </a:p>
          <a:p>
            <a:pPr lvl="1">
              <a:spcBef>
                <a:spcPts val="1000"/>
              </a:spcBef>
              <a:defRPr sz="2400"/>
            </a:pPr>
            <a:r>
              <a:t>各Webサイトによるデータ分析の定義</a:t>
            </a:r>
            <a:br/>
            <a:r>
              <a:rPr sz="2000"/>
              <a:t> - </a:t>
            </a:r>
            <a:r>
              <a:rPr sz="2000"/>
              <a:t>データの分析についての学問分野。</a:t>
            </a:r>
            <a:r>
              <a:rPr sz="2000">
                <a:uFill>
                  <a:solidFill>
                    <a:srgbClr val="2F6BE6"/>
                  </a:solidFill>
                </a:uFill>
                <a:hlinkClick r:id="rId2" invalidUrl="" action="" tgtFrame="" tooltip="" history="1" highlightClick="0" endSnd="0"/>
              </a:rPr>
              <a:t>統計学</a:t>
            </a:r>
            <a:r>
              <a:rPr sz="2000"/>
              <a:t>、数学、</a:t>
            </a:r>
            <a:r>
              <a:rPr sz="2000">
                <a:uFill>
                  <a:solidFill>
                    <a:srgbClr val="2F6BE6"/>
                  </a:solidFill>
                </a:uFill>
                <a:hlinkClick r:id="rId3" invalidUrl="" action="" tgtFrame="" tooltip="" history="1" highlightClick="0" endSnd="0"/>
              </a:rPr>
              <a:t>計算機科学</a:t>
            </a:r>
            <a:r>
              <a:rPr sz="2000"/>
              <a:t>などと関連し、主に</a:t>
            </a:r>
            <a:br>
              <a:rPr sz="2000"/>
            </a:br>
            <a:r>
              <a:rPr sz="2000"/>
              <a:t>   大量のデータから、何らかの意味のある情報、法則、</a:t>
            </a:r>
            <a:r>
              <a:rPr sz="2000">
                <a:uFill>
                  <a:solidFill>
                    <a:srgbClr val="2F6BE6"/>
                  </a:solidFill>
                </a:uFill>
                <a:hlinkClick r:id="rId4" invalidUrl="" action="" tgtFrame="" tooltip="" history="1" highlightClick="0" endSnd="0"/>
              </a:rPr>
              <a:t>関連性</a:t>
            </a:r>
            <a:r>
              <a:rPr sz="2000"/>
              <a:t>などを導き出すこと、</a:t>
            </a:r>
            <a:br>
              <a:rPr sz="2000"/>
            </a:br>
            <a:r>
              <a:rPr sz="2000"/>
              <a:t>   またはその処理の手法に関する研究を行う</a:t>
            </a:r>
            <a:r>
              <a:rPr baseline="31999" sz="2000"/>
              <a:t>※1</a:t>
            </a:r>
            <a:br>
              <a:rPr baseline="31999" sz="2000"/>
            </a:br>
            <a:r>
              <a:rPr sz="2000"/>
              <a:t> - データを用いて新たな科学的および社会に有益な知見を引き出そうとするアプローチ</a:t>
            </a:r>
            <a:r>
              <a:rPr baseline="31999" sz="2000"/>
              <a:t>※2</a:t>
            </a:r>
          </a:p>
          <a:p>
            <a:pPr>
              <a:spcBef>
                <a:spcPts val="1000"/>
              </a:spcBef>
              <a:defRPr sz="2800"/>
            </a:pPr>
            <a:r>
              <a:t>数学，コンピュータ科学，ドメイン知識（対象領域に関する専門知識）の３つの基礎的要素から成る</a:t>
            </a:r>
          </a:p>
          <a:p>
            <a:pPr>
              <a:spcBef>
                <a:spcPts val="1000"/>
              </a:spcBef>
              <a:defRPr sz="2800"/>
            </a:pPr>
            <a:r>
              <a:t>データサイエンスの一部分に</a:t>
            </a:r>
            <a:r>
              <a:rPr>
                <a:latin typeface="ヒラギノ角ゴ ProN W6"/>
                <a:ea typeface="ヒラギノ角ゴ ProN W6"/>
                <a:cs typeface="ヒラギノ角ゴ ProN W6"/>
                <a:sym typeface="ヒラギノ角ゴ ProN W6"/>
              </a:rPr>
              <a:t>機械学習</a:t>
            </a:r>
            <a:r>
              <a:t>と呼ばれるカテゴリがある</a:t>
            </a:r>
          </a:p>
        </p:txBody>
      </p:sp>
      <p:sp>
        <p:nvSpPr>
          <p:cNvPr id="132" name="※1 https://ja.wikipedia.org/wiki/データサイエンス…"/>
          <p:cNvSpPr txBox="1"/>
          <p:nvPr/>
        </p:nvSpPr>
        <p:spPr>
          <a:xfrm>
            <a:off x="308261" y="9097393"/>
            <a:ext cx="3646425" cy="52641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ts val="1500"/>
              </a:lnSpc>
              <a:spcBef>
                <a:spcPts val="500"/>
              </a:spcBef>
              <a:defRPr sz="1000">
                <a:latin typeface="+mn-lt"/>
                <a:ea typeface="+mn-ea"/>
                <a:cs typeface="+mn-cs"/>
                <a:sym typeface="ヒラギノ角ゴ ProN W3"/>
              </a:defRPr>
            </a:pPr>
            <a:r>
              <a:t>※1 </a:t>
            </a:r>
            <a:r>
              <a:rPr u="sng">
                <a:hlinkClick r:id="rId5" invalidUrl="" action="" tgtFrame="" tooltip="" history="1" highlightClick="0" endSnd="0"/>
              </a:rPr>
              <a:t>https://ja.wikipedia.org/wiki/データサイエンス</a:t>
            </a:r>
          </a:p>
          <a:p>
            <a:pPr algn="l">
              <a:lnSpc>
                <a:spcPts val="1500"/>
              </a:lnSpc>
              <a:spcBef>
                <a:spcPts val="500"/>
              </a:spcBef>
              <a:defRPr sz="1000">
                <a:latin typeface="+mn-lt"/>
                <a:ea typeface="+mn-ea"/>
                <a:cs typeface="+mn-cs"/>
                <a:sym typeface="ヒラギノ角ゴ ProN W3"/>
              </a:defRPr>
            </a:pPr>
            <a:r>
              <a:t>※2 </a:t>
            </a:r>
            <a:r>
              <a:rPr u="sng">
                <a:hlinkClick r:id="rId6" invalidUrl="" action="" tgtFrame="" tooltip="" history="1" highlightClick="0" endSnd="0"/>
              </a:rPr>
              <a:t>https://kotobank.jp/word/データサイエンス-1715125</a:t>
            </a:r>
          </a:p>
        </p:txBody>
      </p:sp>
      <p:pic>
        <p:nvPicPr>
          <p:cNvPr id="133" name="スクリーンショット 2019-05-06 0.17.49.png" descr="スクリーンショット 2019-05-06 0.17.49.png"/>
          <p:cNvPicPr>
            <a:picLocks noChangeAspect="1"/>
          </p:cNvPicPr>
          <p:nvPr/>
        </p:nvPicPr>
        <p:blipFill>
          <a:blip r:embed="rId7">
            <a:extLst/>
          </a:blip>
          <a:stretch>
            <a:fillRect/>
          </a:stretch>
        </p:blipFill>
        <p:spPr>
          <a:xfrm>
            <a:off x="4760929" y="5810788"/>
            <a:ext cx="3482941" cy="3555640"/>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1" name="CSVファイル読み込み"/>
          <p:cNvSpPr txBox="1"/>
          <p:nvPr>
            <p:ph type="title"/>
          </p:nvPr>
        </p:nvSpPr>
        <p:spPr>
          <a:xfrm>
            <a:off x="952500" y="254000"/>
            <a:ext cx="11099800" cy="915324"/>
          </a:xfrm>
          <a:prstGeom prst="rect">
            <a:avLst/>
          </a:prstGeom>
        </p:spPr>
        <p:txBody>
          <a:bodyPr anchor="t"/>
          <a:lstStyle>
            <a:lvl1pPr algn="l">
              <a:defRPr sz="5000"/>
            </a:lvl1pPr>
          </a:lstStyle>
          <a:p>
            <a:pPr/>
            <a:r>
              <a:t>CSVファイル読み込み</a:t>
            </a:r>
          </a:p>
        </p:txBody>
      </p:sp>
      <p:sp>
        <p:nvSpPr>
          <p:cNvPr id="492" name="「pd.read_csv(ファイル名)」でCSVファイルを読み込み可能…"/>
          <p:cNvSpPr txBox="1"/>
          <p:nvPr>
            <p:ph type="body" sz="half" idx="4294967295"/>
          </p:nvPr>
        </p:nvSpPr>
        <p:spPr>
          <a:xfrm>
            <a:off x="952500" y="1193800"/>
            <a:ext cx="11531852" cy="3323622"/>
          </a:xfrm>
          <a:prstGeom prst="rect">
            <a:avLst/>
          </a:prstGeom>
        </p:spPr>
        <p:txBody>
          <a:bodyPr anchor="t"/>
          <a:lstStyle/>
          <a:p>
            <a:pPr marL="518583" indent="-518583">
              <a:spcBef>
                <a:spcPts val="1000"/>
              </a:spcBef>
              <a:defRPr sz="2800"/>
            </a:pPr>
            <a:r>
              <a:t>「</a:t>
            </a:r>
            <a:r>
              <a:rPr>
                <a:latin typeface="ヒラギノ角ゴ ProN W6"/>
                <a:ea typeface="ヒラギノ角ゴ ProN W6"/>
                <a:cs typeface="ヒラギノ角ゴ ProN W6"/>
                <a:sym typeface="ヒラギノ角ゴ ProN W6"/>
              </a:rPr>
              <a:t>pd.read_csv(ファイル名)</a:t>
            </a:r>
            <a:r>
              <a:t>」でCSVファイルを読み込み可能</a:t>
            </a:r>
          </a:p>
          <a:p>
            <a:pPr marL="518583" indent="-518583">
              <a:spcBef>
                <a:spcPts val="1000"/>
              </a:spcBef>
              <a:defRPr sz="2800"/>
            </a:pPr>
            <a:r>
              <a:t>読み込んだデータは「DataFrame」という形式で表現される</a:t>
            </a:r>
          </a:p>
        </p:txBody>
      </p:sp>
      <p:pic>
        <p:nvPicPr>
          <p:cNvPr id="493" name="スクリーンショット 2019-05-14 22.02.14.png" descr="スクリーンショット 2019-05-14 22.02.14.png"/>
          <p:cNvPicPr>
            <a:picLocks noChangeAspect="1"/>
          </p:cNvPicPr>
          <p:nvPr/>
        </p:nvPicPr>
        <p:blipFill>
          <a:blip r:embed="rId2">
            <a:extLst/>
          </a:blip>
          <a:srcRect l="0" t="17756" r="0" b="0"/>
          <a:stretch>
            <a:fillRect/>
          </a:stretch>
        </p:blipFill>
        <p:spPr>
          <a:xfrm>
            <a:off x="2057400" y="4391421"/>
            <a:ext cx="8890000" cy="2698109"/>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5" name="CSVファイル読み込み"/>
          <p:cNvSpPr txBox="1"/>
          <p:nvPr>
            <p:ph type="title"/>
          </p:nvPr>
        </p:nvSpPr>
        <p:spPr>
          <a:xfrm>
            <a:off x="952500" y="254000"/>
            <a:ext cx="11099800" cy="915324"/>
          </a:xfrm>
          <a:prstGeom prst="rect">
            <a:avLst/>
          </a:prstGeom>
        </p:spPr>
        <p:txBody>
          <a:bodyPr anchor="t"/>
          <a:lstStyle>
            <a:lvl1pPr algn="l">
              <a:defRPr sz="5000"/>
            </a:lvl1pPr>
          </a:lstStyle>
          <a:p>
            <a:pPr/>
            <a:r>
              <a:t>CSVファイル読み込み</a:t>
            </a:r>
          </a:p>
        </p:txBody>
      </p:sp>
      <p:sp>
        <p:nvSpPr>
          <p:cNvPr id="496" name="「pd.read_csv(ファイル名)」でCSVファイルを読み込み可能…"/>
          <p:cNvSpPr txBox="1"/>
          <p:nvPr>
            <p:ph type="body" sz="half" idx="4294967295"/>
          </p:nvPr>
        </p:nvSpPr>
        <p:spPr>
          <a:xfrm>
            <a:off x="952500" y="1193800"/>
            <a:ext cx="11531852" cy="3323622"/>
          </a:xfrm>
          <a:prstGeom prst="rect">
            <a:avLst/>
          </a:prstGeom>
        </p:spPr>
        <p:txBody>
          <a:bodyPr anchor="t"/>
          <a:lstStyle/>
          <a:p>
            <a:pPr marL="518583" indent="-518583">
              <a:spcBef>
                <a:spcPts val="1000"/>
              </a:spcBef>
              <a:defRPr sz="2800"/>
            </a:pPr>
            <a:r>
              <a:t>「</a:t>
            </a:r>
            <a:r>
              <a:rPr>
                <a:latin typeface="ヒラギノ角ゴ ProN W6"/>
                <a:ea typeface="ヒラギノ角ゴ ProN W6"/>
                <a:cs typeface="ヒラギノ角ゴ ProN W6"/>
                <a:sym typeface="ヒラギノ角ゴ ProN W6"/>
              </a:rPr>
              <a:t>pd.read_csv(ファイル名)</a:t>
            </a:r>
            <a:r>
              <a:t>」でCSVファイルを読み込み可能</a:t>
            </a:r>
          </a:p>
          <a:p>
            <a:pPr marL="518583" indent="-518583">
              <a:spcBef>
                <a:spcPts val="1000"/>
              </a:spcBef>
              <a:defRPr sz="2800"/>
            </a:pPr>
            <a:r>
              <a:t>読み込んだデータは「DataFrame」という形式で表現される</a:t>
            </a:r>
          </a:p>
        </p:txBody>
      </p:sp>
      <p:pic>
        <p:nvPicPr>
          <p:cNvPr id="497" name="スクリーンショット 2019-05-14 22.02.14.png" descr="スクリーンショット 2019-05-14 22.02.14.png"/>
          <p:cNvPicPr>
            <a:picLocks noChangeAspect="1"/>
          </p:cNvPicPr>
          <p:nvPr/>
        </p:nvPicPr>
        <p:blipFill>
          <a:blip r:embed="rId2">
            <a:extLst/>
          </a:blip>
          <a:srcRect l="0" t="17756" r="0" b="0"/>
          <a:stretch>
            <a:fillRect/>
          </a:stretch>
        </p:blipFill>
        <p:spPr>
          <a:xfrm>
            <a:off x="2057400" y="4391421"/>
            <a:ext cx="8890000" cy="2698109"/>
          </a:xfrm>
          <a:prstGeom prst="rect">
            <a:avLst/>
          </a:prstGeom>
          <a:ln w="12700">
            <a:miter lim="400000"/>
          </a:ln>
        </p:spPr>
      </p:pic>
      <p:sp>
        <p:nvSpPr>
          <p:cNvPr id="498" name="四角形"/>
          <p:cNvSpPr/>
          <p:nvPr/>
        </p:nvSpPr>
        <p:spPr>
          <a:xfrm>
            <a:off x="2973776" y="4524673"/>
            <a:ext cx="4057393" cy="639496"/>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499" name="Pandas等のライブラリを読み込むには…"/>
          <p:cNvSpPr/>
          <p:nvPr/>
        </p:nvSpPr>
        <p:spPr>
          <a:xfrm>
            <a:off x="570135" y="3196588"/>
            <a:ext cx="5393135" cy="13624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63" y="0"/>
                </a:moveTo>
                <a:cubicBezTo>
                  <a:pt x="297" y="0"/>
                  <a:pt x="0" y="1174"/>
                  <a:pt x="0" y="2624"/>
                </a:cubicBezTo>
                <a:lnTo>
                  <a:pt x="0" y="15327"/>
                </a:lnTo>
                <a:cubicBezTo>
                  <a:pt x="0" y="16777"/>
                  <a:pt x="297" y="17951"/>
                  <a:pt x="663" y="17951"/>
                </a:cubicBezTo>
                <a:lnTo>
                  <a:pt x="12042" y="17951"/>
                </a:lnTo>
                <a:lnTo>
                  <a:pt x="12560" y="21600"/>
                </a:lnTo>
                <a:lnTo>
                  <a:pt x="13079" y="17951"/>
                </a:lnTo>
                <a:lnTo>
                  <a:pt x="20937" y="17951"/>
                </a:lnTo>
                <a:cubicBezTo>
                  <a:pt x="21303" y="17951"/>
                  <a:pt x="21600" y="16777"/>
                  <a:pt x="21600" y="15327"/>
                </a:cubicBezTo>
                <a:lnTo>
                  <a:pt x="21600" y="2624"/>
                </a:lnTo>
                <a:cubicBezTo>
                  <a:pt x="21600" y="1174"/>
                  <a:pt x="21303" y="0"/>
                  <a:pt x="20937" y="0"/>
                </a:cubicBezTo>
                <a:lnTo>
                  <a:pt x="663" y="0"/>
                </a:lnTo>
                <a:close/>
              </a:path>
            </a:pathLst>
          </a:custGeom>
          <a:ln w="381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2000">
                <a:solidFill>
                  <a:schemeClr val="accent5">
                    <a:hueOff val="-82419"/>
                    <a:satOff val="-9513"/>
                    <a:lumOff val="-16343"/>
                  </a:schemeClr>
                </a:solidFill>
              </a:defRPr>
            </a:pPr>
            <a:r>
              <a:t>Pandas等のライブラリを読み込むには</a:t>
            </a:r>
          </a:p>
          <a:p>
            <a:pPr>
              <a:defRPr sz="2000">
                <a:solidFill>
                  <a:schemeClr val="accent5">
                    <a:hueOff val="-82419"/>
                    <a:satOff val="-9513"/>
                    <a:lumOff val="-16343"/>
                  </a:schemeClr>
                </a:solidFill>
              </a:defRPr>
            </a:pPr>
            <a:r>
              <a:t>「import ライブラリ名 as 略称名」</a:t>
            </a:r>
          </a:p>
        </p:txBody>
      </p:sp>
      <p:sp>
        <p:nvSpPr>
          <p:cNvPr id="500" name="ライブラリ読み込み"/>
          <p:cNvSpPr txBox="1"/>
          <p:nvPr/>
        </p:nvSpPr>
        <p:spPr>
          <a:xfrm>
            <a:off x="537721" y="2906533"/>
            <a:ext cx="3489317" cy="406401"/>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rgbClr val="FFFFFF"/>
                </a:solidFill>
              </a:defRPr>
            </a:lvl1pPr>
          </a:lstStyle>
          <a:p>
            <a:pPr/>
            <a:r>
              <a:t>ライブラリ読み込み</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2" name="DataFrameの中身確認"/>
          <p:cNvSpPr txBox="1"/>
          <p:nvPr>
            <p:ph type="title"/>
          </p:nvPr>
        </p:nvSpPr>
        <p:spPr>
          <a:xfrm>
            <a:off x="952500" y="254000"/>
            <a:ext cx="11099800" cy="915324"/>
          </a:xfrm>
          <a:prstGeom prst="rect">
            <a:avLst/>
          </a:prstGeom>
        </p:spPr>
        <p:txBody>
          <a:bodyPr anchor="t"/>
          <a:lstStyle>
            <a:lvl1pPr algn="l">
              <a:defRPr sz="5000"/>
            </a:lvl1pPr>
          </a:lstStyle>
          <a:p>
            <a:pPr/>
            <a:r>
              <a:t>DataFrameの中身確認</a:t>
            </a:r>
          </a:p>
        </p:txBody>
      </p:sp>
      <p:sp>
        <p:nvSpPr>
          <p:cNvPr id="503" name="データ全体を表示  → データを格納した変数「df」をそのまま記述することで可能"/>
          <p:cNvSpPr txBox="1"/>
          <p:nvPr>
            <p:ph type="body" sz="quarter" idx="4294967295"/>
          </p:nvPr>
        </p:nvSpPr>
        <p:spPr>
          <a:xfrm>
            <a:off x="952500" y="1193800"/>
            <a:ext cx="11531852" cy="1875061"/>
          </a:xfrm>
          <a:prstGeom prst="rect">
            <a:avLst/>
          </a:prstGeom>
        </p:spPr>
        <p:txBody>
          <a:bodyPr anchor="t"/>
          <a:lstStyle/>
          <a:p>
            <a:pPr marL="518583" indent="-518583">
              <a:spcBef>
                <a:spcPts val="1000"/>
              </a:spcBef>
              <a:defRPr sz="2800"/>
            </a:pPr>
            <a:r>
              <a:t>データ全体を表示</a:t>
            </a:r>
            <a:br/>
            <a:r>
              <a:t>　→ データを格納した変数「</a:t>
            </a:r>
            <a:r>
              <a:rPr>
                <a:latin typeface="ヒラギノ角ゴ ProN W6"/>
                <a:ea typeface="ヒラギノ角ゴ ProN W6"/>
                <a:cs typeface="ヒラギノ角ゴ ProN W6"/>
                <a:sym typeface="ヒラギノ角ゴ ProN W6"/>
              </a:rPr>
              <a:t>df</a:t>
            </a:r>
            <a:r>
              <a:t>」をそのまま記述することで可能</a:t>
            </a:r>
          </a:p>
        </p:txBody>
      </p:sp>
      <p:pic>
        <p:nvPicPr>
          <p:cNvPr id="504" name="スクリーンショット 2019-05-14 22.02.26.png" descr="スクリーンショット 2019-05-14 22.02.26.png"/>
          <p:cNvPicPr>
            <a:picLocks noChangeAspect="1"/>
          </p:cNvPicPr>
          <p:nvPr/>
        </p:nvPicPr>
        <p:blipFill>
          <a:blip r:embed="rId2">
            <a:extLst/>
          </a:blip>
          <a:srcRect l="0" t="13750" r="0" b="0"/>
          <a:stretch>
            <a:fillRect/>
          </a:stretch>
        </p:blipFill>
        <p:spPr>
          <a:xfrm>
            <a:off x="2057400" y="2886657"/>
            <a:ext cx="8890000" cy="3658204"/>
          </a:xfrm>
          <a:prstGeom prst="rect">
            <a:avLst/>
          </a:prstGeom>
          <a:ln w="12700">
            <a:miter lim="400000"/>
          </a:ln>
        </p:spPr>
      </p:pic>
      <p:pic>
        <p:nvPicPr>
          <p:cNvPr id="505" name="スクリーンショット 2019-05-14 22.02.43.png" descr="スクリーンショット 2019-05-14 22.02.43.png"/>
          <p:cNvPicPr>
            <a:picLocks noChangeAspect="1"/>
          </p:cNvPicPr>
          <p:nvPr/>
        </p:nvPicPr>
        <p:blipFill>
          <a:blip r:embed="rId3">
            <a:extLst/>
          </a:blip>
          <a:stretch>
            <a:fillRect/>
          </a:stretch>
        </p:blipFill>
        <p:spPr>
          <a:xfrm>
            <a:off x="2057400" y="7678985"/>
            <a:ext cx="8890000" cy="1547583"/>
          </a:xfrm>
          <a:prstGeom prst="rect">
            <a:avLst/>
          </a:prstGeom>
          <a:ln w="12700">
            <a:miter lim="400000"/>
          </a:ln>
        </p:spPr>
      </p:pic>
      <p:sp>
        <p:nvSpPr>
          <p:cNvPr id="506" name="・…"/>
          <p:cNvSpPr txBox="1"/>
          <p:nvPr/>
        </p:nvSpPr>
        <p:spPr>
          <a:xfrm>
            <a:off x="6458127" y="6634498"/>
            <a:ext cx="520599" cy="95504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40000"/>
              </a:lnSpc>
            </a:pPr>
            <a:r>
              <a:t>・</a:t>
            </a:r>
          </a:p>
          <a:p>
            <a:pPr>
              <a:lnSpc>
                <a:spcPct val="40000"/>
              </a:lnSpc>
            </a:pPr>
            <a:r>
              <a:t>・</a:t>
            </a:r>
          </a:p>
          <a:p>
            <a:pPr>
              <a:lnSpc>
                <a:spcPct val="40000"/>
              </a:lnSpc>
            </a:pPr>
            <a:r>
              <a:t>・</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8" name="DataFrameの中身確認"/>
          <p:cNvSpPr txBox="1"/>
          <p:nvPr>
            <p:ph type="title"/>
          </p:nvPr>
        </p:nvSpPr>
        <p:spPr>
          <a:xfrm>
            <a:off x="952500" y="254000"/>
            <a:ext cx="11099800" cy="915324"/>
          </a:xfrm>
          <a:prstGeom prst="rect">
            <a:avLst/>
          </a:prstGeom>
        </p:spPr>
        <p:txBody>
          <a:bodyPr anchor="t"/>
          <a:lstStyle>
            <a:lvl1pPr algn="l">
              <a:defRPr sz="5000"/>
            </a:lvl1pPr>
          </a:lstStyle>
          <a:p>
            <a:pPr/>
            <a:r>
              <a:t>DataFrameの中身確認</a:t>
            </a:r>
          </a:p>
        </p:txBody>
      </p:sp>
      <p:sp>
        <p:nvSpPr>
          <p:cNvPr id="509" name="先頭の数行だけを表示  → 「df.head()」…"/>
          <p:cNvSpPr txBox="1"/>
          <p:nvPr>
            <p:ph type="body" sz="half" idx="4294967295"/>
          </p:nvPr>
        </p:nvSpPr>
        <p:spPr>
          <a:xfrm>
            <a:off x="952500" y="1193800"/>
            <a:ext cx="11531852" cy="3408947"/>
          </a:xfrm>
          <a:prstGeom prst="rect">
            <a:avLst/>
          </a:prstGeom>
        </p:spPr>
        <p:txBody>
          <a:bodyPr anchor="t"/>
          <a:lstStyle/>
          <a:p>
            <a:pPr marL="518583" indent="-518583">
              <a:spcBef>
                <a:spcPts val="1000"/>
              </a:spcBef>
              <a:defRPr sz="2800"/>
            </a:pPr>
            <a:r>
              <a:t>先頭の数行だけを表示</a:t>
            </a:r>
            <a:br/>
            <a:r>
              <a:t>　→ 「</a:t>
            </a:r>
            <a:r>
              <a:rPr>
                <a:latin typeface="ヒラギノ角ゴ ProN W6"/>
                <a:ea typeface="ヒラギノ角ゴ ProN W6"/>
                <a:cs typeface="ヒラギノ角ゴ ProN W6"/>
                <a:sym typeface="ヒラギノ角ゴ ProN W6"/>
              </a:rPr>
              <a:t>df.head()</a:t>
            </a:r>
            <a:r>
              <a:t>」</a:t>
            </a:r>
          </a:p>
          <a:p>
            <a:pPr marL="518583" indent="-518583">
              <a:spcBef>
                <a:spcPts val="1000"/>
              </a:spcBef>
              <a:defRPr sz="2800"/>
            </a:pPr>
            <a:r>
              <a:t>DataFrameの行数，列数を確認</a:t>
            </a:r>
            <a:br/>
            <a:r>
              <a:t>　→ 「</a:t>
            </a:r>
            <a:r>
              <a:rPr>
                <a:latin typeface="ヒラギノ角ゴ ProN W6"/>
                <a:ea typeface="ヒラギノ角ゴ ProN W6"/>
                <a:cs typeface="ヒラギノ角ゴ ProN W6"/>
                <a:sym typeface="ヒラギノ角ゴ ProN W6"/>
              </a:rPr>
              <a:t>df.shape</a:t>
            </a:r>
            <a:r>
              <a:t>」</a:t>
            </a:r>
          </a:p>
        </p:txBody>
      </p:sp>
      <p:pic>
        <p:nvPicPr>
          <p:cNvPr id="510" name="スクリーンショット 2019-05-14 22.02.56.png" descr="スクリーンショット 2019-05-14 22.02.56.png"/>
          <p:cNvPicPr>
            <a:picLocks noChangeAspect="1"/>
          </p:cNvPicPr>
          <p:nvPr/>
        </p:nvPicPr>
        <p:blipFill>
          <a:blip r:embed="rId2">
            <a:extLst/>
          </a:blip>
          <a:stretch>
            <a:fillRect/>
          </a:stretch>
        </p:blipFill>
        <p:spPr>
          <a:xfrm>
            <a:off x="2057400" y="4627222"/>
            <a:ext cx="8890000" cy="4240633"/>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2" name="（参考）CSVファイルの書き出し"/>
          <p:cNvSpPr txBox="1"/>
          <p:nvPr>
            <p:ph type="title"/>
          </p:nvPr>
        </p:nvSpPr>
        <p:spPr>
          <a:xfrm>
            <a:off x="952500" y="254000"/>
            <a:ext cx="11099800" cy="915324"/>
          </a:xfrm>
          <a:prstGeom prst="rect">
            <a:avLst/>
          </a:prstGeom>
        </p:spPr>
        <p:txBody>
          <a:bodyPr anchor="t"/>
          <a:lstStyle>
            <a:lvl1pPr algn="l">
              <a:defRPr sz="5000"/>
            </a:lvl1pPr>
          </a:lstStyle>
          <a:p>
            <a:pPr/>
            <a:r>
              <a:t>（参考）CSVファイルの書き出し</a:t>
            </a:r>
          </a:p>
        </p:txBody>
      </p:sp>
      <p:sp>
        <p:nvSpPr>
          <p:cNvPr id="513" name="DataFrameのデータのCSVファイルへの書き出し  → 「df.to_csv(ファイル名)」"/>
          <p:cNvSpPr txBox="1"/>
          <p:nvPr>
            <p:ph type="body" sz="quarter" idx="4294967295"/>
          </p:nvPr>
        </p:nvSpPr>
        <p:spPr>
          <a:xfrm>
            <a:off x="952500" y="1193800"/>
            <a:ext cx="11531852" cy="1875061"/>
          </a:xfrm>
          <a:prstGeom prst="rect">
            <a:avLst/>
          </a:prstGeom>
        </p:spPr>
        <p:txBody>
          <a:bodyPr anchor="t"/>
          <a:lstStyle/>
          <a:p>
            <a:pPr marL="518583" indent="-518583">
              <a:spcBef>
                <a:spcPts val="1000"/>
              </a:spcBef>
              <a:defRPr sz="2800"/>
            </a:pPr>
            <a:r>
              <a:t>DataFrameのデータのCSVファイルへの書き出し</a:t>
            </a:r>
            <a:br/>
            <a:r>
              <a:t>　→ 「</a:t>
            </a:r>
            <a:r>
              <a:rPr>
                <a:latin typeface="ヒラギノ角ゴ ProN W6"/>
                <a:ea typeface="ヒラギノ角ゴ ProN W6"/>
                <a:cs typeface="ヒラギノ角ゴ ProN W6"/>
                <a:sym typeface="ヒラギノ角ゴ ProN W6"/>
              </a:rPr>
              <a:t>df.to_csv(ファイル名)</a:t>
            </a:r>
            <a:r>
              <a:t>」</a:t>
            </a:r>
          </a:p>
        </p:txBody>
      </p:sp>
      <p:pic>
        <p:nvPicPr>
          <p:cNvPr id="514" name="スクリーンショット 2019-05-14 22.03.05.png" descr="スクリーンショット 2019-05-14 22.03.05.png"/>
          <p:cNvPicPr>
            <a:picLocks noChangeAspect="1"/>
          </p:cNvPicPr>
          <p:nvPr/>
        </p:nvPicPr>
        <p:blipFill>
          <a:blip r:embed="rId2">
            <a:extLst/>
          </a:blip>
          <a:srcRect l="0" t="34180" r="0" b="0"/>
          <a:stretch>
            <a:fillRect/>
          </a:stretch>
        </p:blipFill>
        <p:spPr>
          <a:xfrm>
            <a:off x="2057400" y="3523404"/>
            <a:ext cx="8890000" cy="1056654"/>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6" name="Pandasによる統計量算出"/>
          <p:cNvSpPr txBox="1"/>
          <p:nvPr>
            <p:ph type="title"/>
          </p:nvPr>
        </p:nvSpPr>
        <p:spPr>
          <a:xfrm>
            <a:off x="952500" y="254000"/>
            <a:ext cx="11099800" cy="915324"/>
          </a:xfrm>
          <a:prstGeom prst="rect">
            <a:avLst/>
          </a:prstGeom>
        </p:spPr>
        <p:txBody>
          <a:bodyPr anchor="t"/>
          <a:lstStyle>
            <a:lvl1pPr algn="l">
              <a:defRPr sz="5000"/>
            </a:lvl1pPr>
          </a:lstStyle>
          <a:p>
            <a:pPr/>
            <a:r>
              <a:t>Pandasによる統計量算出</a:t>
            </a:r>
          </a:p>
        </p:txBody>
      </p:sp>
      <p:sp>
        <p:nvSpPr>
          <p:cNvPr id="517" name="Pandasでデータの要約値を算出する方法を見ていきます"/>
          <p:cNvSpPr txBox="1"/>
          <p:nvPr>
            <p:ph type="body" sz="quarter" idx="4294967295"/>
          </p:nvPr>
        </p:nvSpPr>
        <p:spPr>
          <a:xfrm>
            <a:off x="952500" y="1193800"/>
            <a:ext cx="11531852" cy="915324"/>
          </a:xfrm>
          <a:prstGeom prst="rect">
            <a:avLst/>
          </a:prstGeom>
        </p:spPr>
        <p:txBody>
          <a:bodyPr anchor="t"/>
          <a:lstStyle>
            <a:lvl1pPr marL="518583" indent="-518583">
              <a:spcBef>
                <a:spcPts val="1000"/>
              </a:spcBef>
              <a:defRPr sz="2800"/>
            </a:lvl1pPr>
          </a:lstStyle>
          <a:p>
            <a:pPr/>
            <a:r>
              <a:t>Pandasでデータの要約値を算出する方法を見ていきます</a:t>
            </a:r>
          </a:p>
        </p:txBody>
      </p:sp>
      <p:sp>
        <p:nvSpPr>
          <p:cNvPr id="518" name="平均"/>
          <p:cNvSpPr txBox="1"/>
          <p:nvPr/>
        </p:nvSpPr>
        <p:spPr>
          <a:xfrm>
            <a:off x="3760483" y="5272348"/>
            <a:ext cx="622301" cy="355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solidFill>
                  <a:schemeClr val="accent5">
                    <a:hueOff val="-82419"/>
                    <a:satOff val="-9513"/>
                    <a:lumOff val="-16343"/>
                  </a:schemeClr>
                </a:solidFill>
              </a:defRPr>
            </a:lvl1pPr>
          </a:lstStyle>
          <a:p>
            <a:pPr/>
            <a:r>
              <a:t>平均</a:t>
            </a:r>
          </a:p>
        </p:txBody>
      </p:sp>
      <p:pic>
        <p:nvPicPr>
          <p:cNvPr id="519" name="スクリーンショット 2019-05-14 22.20.42.png" descr="スクリーンショット 2019-05-14 22.20.42.png"/>
          <p:cNvPicPr>
            <a:picLocks noChangeAspect="1"/>
          </p:cNvPicPr>
          <p:nvPr/>
        </p:nvPicPr>
        <p:blipFill>
          <a:blip r:embed="rId2">
            <a:extLst/>
          </a:blip>
          <a:stretch>
            <a:fillRect/>
          </a:stretch>
        </p:blipFill>
        <p:spPr>
          <a:xfrm>
            <a:off x="2699472" y="2125930"/>
            <a:ext cx="6829567" cy="2876453"/>
          </a:xfrm>
          <a:prstGeom prst="rect">
            <a:avLst/>
          </a:prstGeom>
          <a:ln w="12700">
            <a:miter lim="400000"/>
          </a:ln>
        </p:spPr>
      </p:pic>
      <p:pic>
        <p:nvPicPr>
          <p:cNvPr id="520" name="スクリーンショット 2019-05-14 22.20.42.png" descr="スクリーンショット 2019-05-14 22.20.42.png"/>
          <p:cNvPicPr>
            <a:picLocks noChangeAspect="1"/>
          </p:cNvPicPr>
          <p:nvPr/>
        </p:nvPicPr>
        <p:blipFill>
          <a:blip r:embed="rId2">
            <a:extLst/>
          </a:blip>
          <a:stretch>
            <a:fillRect/>
          </a:stretch>
        </p:blipFill>
        <p:spPr>
          <a:xfrm>
            <a:off x="2699472" y="5897912"/>
            <a:ext cx="6829567" cy="2876454"/>
          </a:xfrm>
          <a:prstGeom prst="rect">
            <a:avLst/>
          </a:prstGeom>
          <a:ln w="12700">
            <a:miter lim="400000"/>
          </a:ln>
        </p:spPr>
      </p:pic>
      <p:sp>
        <p:nvSpPr>
          <p:cNvPr id="521" name="四角形"/>
          <p:cNvSpPr/>
          <p:nvPr/>
        </p:nvSpPr>
        <p:spPr>
          <a:xfrm>
            <a:off x="3681358" y="2348871"/>
            <a:ext cx="780551" cy="2838353"/>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522" name="四角形"/>
          <p:cNvSpPr/>
          <p:nvPr/>
        </p:nvSpPr>
        <p:spPr>
          <a:xfrm>
            <a:off x="6112124" y="5916962"/>
            <a:ext cx="2472894" cy="2838354"/>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523" name="対応関係"/>
          <p:cNvSpPr txBox="1"/>
          <p:nvPr/>
        </p:nvSpPr>
        <p:spPr>
          <a:xfrm>
            <a:off x="6783420" y="8819036"/>
            <a:ext cx="1130301" cy="355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solidFill>
                  <a:schemeClr val="accent5">
                    <a:hueOff val="-82419"/>
                    <a:satOff val="-9513"/>
                    <a:lumOff val="-16343"/>
                  </a:schemeClr>
                </a:solidFill>
              </a:defRPr>
            </a:lvl1pPr>
          </a:lstStyle>
          <a:p>
            <a:pPr/>
            <a:r>
              <a:t>対応関係</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5" name="各列の統計量算出"/>
          <p:cNvSpPr txBox="1"/>
          <p:nvPr>
            <p:ph type="title"/>
          </p:nvPr>
        </p:nvSpPr>
        <p:spPr>
          <a:xfrm>
            <a:off x="952500" y="254000"/>
            <a:ext cx="11099800" cy="915324"/>
          </a:xfrm>
          <a:prstGeom prst="rect">
            <a:avLst/>
          </a:prstGeom>
        </p:spPr>
        <p:txBody>
          <a:bodyPr anchor="t"/>
          <a:lstStyle>
            <a:lvl1pPr algn="l">
              <a:defRPr sz="5000"/>
            </a:lvl1pPr>
          </a:lstStyle>
          <a:p>
            <a:pPr/>
            <a:r>
              <a:t>各列の統計量算出</a:t>
            </a:r>
          </a:p>
        </p:txBody>
      </p:sp>
      <p:sp>
        <p:nvSpPr>
          <p:cNvPr id="526" name="DataFrameの各列に対する統計量（平均，ばらつき等）の算出  → 「df.describe()」"/>
          <p:cNvSpPr txBox="1"/>
          <p:nvPr>
            <p:ph type="body" sz="quarter" idx="4294967295"/>
          </p:nvPr>
        </p:nvSpPr>
        <p:spPr>
          <a:xfrm>
            <a:off x="952500" y="1193800"/>
            <a:ext cx="11531852" cy="1875061"/>
          </a:xfrm>
          <a:prstGeom prst="rect">
            <a:avLst/>
          </a:prstGeom>
        </p:spPr>
        <p:txBody>
          <a:bodyPr anchor="t"/>
          <a:lstStyle/>
          <a:p>
            <a:pPr marL="518583" indent="-518583">
              <a:spcBef>
                <a:spcPts val="1000"/>
              </a:spcBef>
              <a:defRPr sz="2800"/>
            </a:pPr>
            <a:r>
              <a:t>DataFrameの各列に対する統計量（平均，ばらつき等）の算出</a:t>
            </a:r>
            <a:br/>
            <a:r>
              <a:t>　→ 「</a:t>
            </a:r>
            <a:r>
              <a:rPr>
                <a:latin typeface="ヒラギノ角ゴ ProN W6"/>
                <a:ea typeface="ヒラギノ角ゴ ProN W6"/>
                <a:cs typeface="ヒラギノ角ゴ ProN W6"/>
                <a:sym typeface="ヒラギノ角ゴ ProN W6"/>
              </a:rPr>
              <a:t>df.describe()</a:t>
            </a:r>
            <a:r>
              <a:t>」</a:t>
            </a:r>
          </a:p>
        </p:txBody>
      </p:sp>
      <p:sp>
        <p:nvSpPr>
          <p:cNvPr id="527" name="平均…"/>
          <p:cNvSpPr txBox="1"/>
          <p:nvPr/>
        </p:nvSpPr>
        <p:spPr>
          <a:xfrm>
            <a:off x="3517794" y="7822711"/>
            <a:ext cx="133350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chemeClr val="accent5">
                    <a:hueOff val="-82419"/>
                    <a:satOff val="-9513"/>
                    <a:lumOff val="-16343"/>
                  </a:schemeClr>
                </a:solidFill>
              </a:defRPr>
            </a:pPr>
            <a:r>
              <a:t>平均</a:t>
            </a:r>
          </a:p>
          <a:p>
            <a:pPr>
              <a:defRPr>
                <a:solidFill>
                  <a:schemeClr val="accent5">
                    <a:hueOff val="-82419"/>
                    <a:satOff val="-9513"/>
                    <a:lumOff val="-16343"/>
                  </a:schemeClr>
                </a:solidFill>
              </a:defRPr>
            </a:pPr>
            <a:r>
              <a:t>ばらつき</a:t>
            </a:r>
          </a:p>
        </p:txBody>
      </p:sp>
      <p:pic>
        <p:nvPicPr>
          <p:cNvPr id="528" name="スクリーンショット 2019-05-14 22.20.42.png" descr="スクリーンショット 2019-05-14 22.20.42.png"/>
          <p:cNvPicPr>
            <a:picLocks noChangeAspect="1"/>
          </p:cNvPicPr>
          <p:nvPr/>
        </p:nvPicPr>
        <p:blipFill>
          <a:blip r:embed="rId2">
            <a:extLst/>
          </a:blip>
          <a:stretch>
            <a:fillRect/>
          </a:stretch>
        </p:blipFill>
        <p:spPr>
          <a:xfrm>
            <a:off x="2699472" y="3218142"/>
            <a:ext cx="8037908" cy="3385378"/>
          </a:xfrm>
          <a:prstGeom prst="rect">
            <a:avLst/>
          </a:prstGeom>
          <a:ln w="12700">
            <a:miter lim="400000"/>
          </a:ln>
        </p:spPr>
      </p:pic>
      <p:sp>
        <p:nvSpPr>
          <p:cNvPr id="529" name="四角形"/>
          <p:cNvSpPr/>
          <p:nvPr/>
        </p:nvSpPr>
        <p:spPr>
          <a:xfrm>
            <a:off x="3748929" y="3314083"/>
            <a:ext cx="871232" cy="3469810"/>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530" name="矢印"/>
          <p:cNvSpPr/>
          <p:nvPr/>
        </p:nvSpPr>
        <p:spPr>
          <a:xfrm rot="5400000">
            <a:off x="3799132" y="6901076"/>
            <a:ext cx="770826" cy="624080"/>
          </a:xfrm>
          <a:prstGeom prst="rightArrow">
            <a:avLst>
              <a:gd name="adj1" fmla="val 39440"/>
              <a:gd name="adj2" fmla="val 64379"/>
            </a:avLst>
          </a:prstGeom>
          <a:solidFill>
            <a:schemeClr val="accent4">
              <a:hueOff val="-1081314"/>
              <a:satOff val="4338"/>
              <a:lumOff val="-8931"/>
            </a:schemeClr>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531" name="列ごとに算出"/>
          <p:cNvSpPr/>
          <p:nvPr/>
        </p:nvSpPr>
        <p:spPr>
          <a:xfrm>
            <a:off x="5197119" y="6758343"/>
            <a:ext cx="3975498" cy="1176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7" y="0"/>
                </a:moveTo>
                <a:cubicBezTo>
                  <a:pt x="4914" y="0"/>
                  <a:pt x="4774" y="473"/>
                  <a:pt x="4774" y="1057"/>
                </a:cubicBezTo>
                <a:lnTo>
                  <a:pt x="4774" y="13460"/>
                </a:lnTo>
                <a:lnTo>
                  <a:pt x="0" y="21600"/>
                </a:lnTo>
                <a:lnTo>
                  <a:pt x="5026" y="14917"/>
                </a:lnTo>
                <a:cubicBezTo>
                  <a:pt x="5047" y="14931"/>
                  <a:pt x="5065" y="14961"/>
                  <a:pt x="5087" y="14961"/>
                </a:cubicBezTo>
                <a:lnTo>
                  <a:pt x="21287" y="14961"/>
                </a:lnTo>
                <a:cubicBezTo>
                  <a:pt x="21460" y="14961"/>
                  <a:pt x="21600" y="14488"/>
                  <a:pt x="21600" y="13904"/>
                </a:cubicBezTo>
                <a:lnTo>
                  <a:pt x="21600" y="1057"/>
                </a:lnTo>
                <a:cubicBezTo>
                  <a:pt x="21600" y="473"/>
                  <a:pt x="21460" y="0"/>
                  <a:pt x="21287" y="0"/>
                </a:cubicBezTo>
                <a:lnTo>
                  <a:pt x="5087"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a:solidFill>
                  <a:schemeClr val="accent5">
                    <a:hueOff val="-82419"/>
                    <a:satOff val="-9513"/>
                    <a:lumOff val="-16343"/>
                  </a:schemeClr>
                </a:solidFill>
              </a:defRPr>
            </a:lvl1pPr>
          </a:lstStyle>
          <a:p>
            <a:pPr/>
            <a:r>
              <a:t>列ごとに算出</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3" name="各列の統計量算出"/>
          <p:cNvSpPr txBox="1"/>
          <p:nvPr>
            <p:ph type="title"/>
          </p:nvPr>
        </p:nvSpPr>
        <p:spPr>
          <a:xfrm>
            <a:off x="952500" y="254000"/>
            <a:ext cx="11099800" cy="915324"/>
          </a:xfrm>
          <a:prstGeom prst="rect">
            <a:avLst/>
          </a:prstGeom>
        </p:spPr>
        <p:txBody>
          <a:bodyPr anchor="t"/>
          <a:lstStyle>
            <a:lvl1pPr algn="l">
              <a:defRPr sz="5000"/>
            </a:lvl1pPr>
          </a:lstStyle>
          <a:p>
            <a:pPr/>
            <a:r>
              <a:t>各列の統計量算出</a:t>
            </a:r>
          </a:p>
        </p:txBody>
      </p:sp>
      <p:sp>
        <p:nvSpPr>
          <p:cNvPr id="534" name="DataFrameの各列に対する統計量（平均，ばらつき等）の算出  → 「df.describe()」"/>
          <p:cNvSpPr txBox="1"/>
          <p:nvPr>
            <p:ph type="body" sz="quarter" idx="4294967295"/>
          </p:nvPr>
        </p:nvSpPr>
        <p:spPr>
          <a:xfrm>
            <a:off x="952500" y="1193800"/>
            <a:ext cx="11531852" cy="1875061"/>
          </a:xfrm>
          <a:prstGeom prst="rect">
            <a:avLst/>
          </a:prstGeom>
        </p:spPr>
        <p:txBody>
          <a:bodyPr anchor="t"/>
          <a:lstStyle/>
          <a:p>
            <a:pPr marL="518583" indent="-518583">
              <a:spcBef>
                <a:spcPts val="1000"/>
              </a:spcBef>
              <a:defRPr sz="2800"/>
            </a:pPr>
            <a:r>
              <a:t>DataFrameの各列に対する統計量（平均，ばらつき等）の算出</a:t>
            </a:r>
            <a:br/>
            <a:r>
              <a:t>　→ 「</a:t>
            </a:r>
            <a:r>
              <a:rPr>
                <a:latin typeface="ヒラギノ角ゴ ProN W6"/>
                <a:ea typeface="ヒラギノ角ゴ ProN W6"/>
                <a:cs typeface="ヒラギノ角ゴ ProN W6"/>
                <a:sym typeface="ヒラギノ角ゴ ProN W6"/>
              </a:rPr>
              <a:t>df.describe()</a:t>
            </a:r>
            <a:r>
              <a:t>」</a:t>
            </a:r>
          </a:p>
        </p:txBody>
      </p:sp>
      <p:pic>
        <p:nvPicPr>
          <p:cNvPr id="535" name="スクリーンショット 2019-05-14 22.03.28.png" descr="スクリーンショット 2019-05-14 22.03.28.png"/>
          <p:cNvPicPr>
            <a:picLocks noChangeAspect="1"/>
          </p:cNvPicPr>
          <p:nvPr/>
        </p:nvPicPr>
        <p:blipFill>
          <a:blip r:embed="rId2">
            <a:extLst/>
          </a:blip>
          <a:srcRect l="0" t="12162" r="0" b="0"/>
          <a:stretch>
            <a:fillRect/>
          </a:stretch>
        </p:blipFill>
        <p:spPr>
          <a:xfrm>
            <a:off x="1788517" y="3222043"/>
            <a:ext cx="9427853" cy="4455488"/>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7" name="各列の統計量算出"/>
          <p:cNvSpPr txBox="1"/>
          <p:nvPr>
            <p:ph type="title"/>
          </p:nvPr>
        </p:nvSpPr>
        <p:spPr>
          <a:xfrm>
            <a:off x="952500" y="254000"/>
            <a:ext cx="11099800" cy="915324"/>
          </a:xfrm>
          <a:prstGeom prst="rect">
            <a:avLst/>
          </a:prstGeom>
        </p:spPr>
        <p:txBody>
          <a:bodyPr anchor="t"/>
          <a:lstStyle>
            <a:lvl1pPr algn="l">
              <a:defRPr sz="5000"/>
            </a:lvl1pPr>
          </a:lstStyle>
          <a:p>
            <a:pPr/>
            <a:r>
              <a:t>各列の統計量算出</a:t>
            </a:r>
          </a:p>
        </p:txBody>
      </p:sp>
      <p:sp>
        <p:nvSpPr>
          <p:cNvPr id="538" name="DataFrameの各列に対する統計量（平均，ばらつき）の算出  → 「df.describe()」"/>
          <p:cNvSpPr txBox="1"/>
          <p:nvPr>
            <p:ph type="body" sz="quarter" idx="4294967295"/>
          </p:nvPr>
        </p:nvSpPr>
        <p:spPr>
          <a:xfrm>
            <a:off x="952500" y="1193800"/>
            <a:ext cx="11531852" cy="1875061"/>
          </a:xfrm>
          <a:prstGeom prst="rect">
            <a:avLst/>
          </a:prstGeom>
        </p:spPr>
        <p:txBody>
          <a:bodyPr anchor="t"/>
          <a:lstStyle/>
          <a:p>
            <a:pPr marL="518583" indent="-518583">
              <a:spcBef>
                <a:spcPts val="1000"/>
              </a:spcBef>
              <a:defRPr sz="2800"/>
            </a:pPr>
            <a:r>
              <a:t>DataFrameの各列に対する統計量（平均，ばらつき）の算出</a:t>
            </a:r>
            <a:br/>
            <a:r>
              <a:t>　→ 「</a:t>
            </a:r>
            <a:r>
              <a:rPr>
                <a:latin typeface="ヒラギノ角ゴ ProN W6"/>
                <a:ea typeface="ヒラギノ角ゴ ProN W6"/>
                <a:cs typeface="ヒラギノ角ゴ ProN W6"/>
                <a:sym typeface="ヒラギノ角ゴ ProN W6"/>
              </a:rPr>
              <a:t>df.describe()</a:t>
            </a:r>
            <a:r>
              <a:t>」</a:t>
            </a:r>
          </a:p>
        </p:txBody>
      </p:sp>
      <p:pic>
        <p:nvPicPr>
          <p:cNvPr id="539" name="スクリーンショット 2019-05-14 22.03.28.png" descr="スクリーンショット 2019-05-14 22.03.28.png"/>
          <p:cNvPicPr>
            <a:picLocks noChangeAspect="1"/>
          </p:cNvPicPr>
          <p:nvPr/>
        </p:nvPicPr>
        <p:blipFill>
          <a:blip r:embed="rId2">
            <a:extLst/>
          </a:blip>
          <a:srcRect l="0" t="33630" r="56599" b="0"/>
          <a:stretch>
            <a:fillRect/>
          </a:stretch>
        </p:blipFill>
        <p:spPr>
          <a:xfrm>
            <a:off x="232828" y="3822477"/>
            <a:ext cx="6916313" cy="5690418"/>
          </a:xfrm>
          <a:prstGeom prst="rect">
            <a:avLst/>
          </a:prstGeom>
          <a:ln w="12700">
            <a:miter lim="400000"/>
          </a:ln>
        </p:spPr>
      </p:pic>
      <p:sp>
        <p:nvSpPr>
          <p:cNvPr id="553" name="接続の線"/>
          <p:cNvSpPr/>
          <p:nvPr/>
        </p:nvSpPr>
        <p:spPr>
          <a:xfrm>
            <a:off x="3241914" y="3370779"/>
            <a:ext cx="3856316" cy="309079"/>
          </a:xfrm>
          <a:custGeom>
            <a:avLst/>
            <a:gdLst/>
            <a:ahLst/>
            <a:cxnLst>
              <a:cxn ang="0">
                <a:pos x="wd2" y="hd2"/>
              </a:cxn>
              <a:cxn ang="5400000">
                <a:pos x="wd2" y="hd2"/>
              </a:cxn>
              <a:cxn ang="10800000">
                <a:pos x="wd2" y="hd2"/>
              </a:cxn>
              <a:cxn ang="16200000">
                <a:pos x="wd2" y="hd2"/>
              </a:cxn>
            </a:cxnLst>
            <a:rect l="0" t="0" r="r" b="b"/>
            <a:pathLst>
              <a:path w="21600" h="16273" fill="norm" stroke="1" extrusionOk="0">
                <a:moveTo>
                  <a:pt x="0" y="16273"/>
                </a:moveTo>
                <a:cubicBezTo>
                  <a:pt x="7104" y="-3969"/>
                  <a:pt x="14304" y="-5327"/>
                  <a:pt x="21600" y="12199"/>
                </a:cubicBezTo>
              </a:path>
            </a:pathLst>
          </a:custGeom>
          <a:ln w="25400">
            <a:solidFill>
              <a:schemeClr val="accent5">
                <a:hueOff val="-82419"/>
                <a:satOff val="-9513"/>
                <a:lumOff val="-16343"/>
              </a:schemeClr>
            </a:solidFill>
            <a:miter lim="400000"/>
          </a:ln>
        </p:spPr>
        <p:txBody>
          <a:bodyPr/>
          <a:lstStyle/>
          <a:p>
            <a:pPr/>
          </a:p>
        </p:txBody>
      </p:sp>
      <p:sp>
        <p:nvSpPr>
          <p:cNvPr id="541" name="列"/>
          <p:cNvSpPr txBox="1"/>
          <p:nvPr/>
        </p:nvSpPr>
        <p:spPr>
          <a:xfrm>
            <a:off x="4922152" y="2745013"/>
            <a:ext cx="495301"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solidFill>
                  <a:schemeClr val="accent5">
                    <a:hueOff val="-82419"/>
                    <a:satOff val="-9513"/>
                    <a:lumOff val="-16343"/>
                  </a:schemeClr>
                </a:solidFill>
              </a:defRPr>
            </a:lvl1pPr>
          </a:lstStyle>
          <a:p>
            <a:pPr/>
            <a:r>
              <a:t>列</a:t>
            </a:r>
          </a:p>
        </p:txBody>
      </p:sp>
      <p:sp>
        <p:nvSpPr>
          <p:cNvPr id="554" name="接続の線"/>
          <p:cNvSpPr/>
          <p:nvPr/>
        </p:nvSpPr>
        <p:spPr>
          <a:xfrm>
            <a:off x="1474701" y="4284406"/>
            <a:ext cx="369970" cy="4767547"/>
          </a:xfrm>
          <a:custGeom>
            <a:avLst/>
            <a:gdLst/>
            <a:ahLst/>
            <a:cxnLst>
              <a:cxn ang="0">
                <a:pos x="wd2" y="hd2"/>
              </a:cxn>
              <a:cxn ang="5400000">
                <a:pos x="wd2" y="hd2"/>
              </a:cxn>
              <a:cxn ang="10800000">
                <a:pos x="wd2" y="hd2"/>
              </a:cxn>
              <a:cxn ang="16200000">
                <a:pos x="wd2" y="hd2"/>
              </a:cxn>
            </a:cxnLst>
            <a:rect l="0" t="0" r="r" b="b"/>
            <a:pathLst>
              <a:path w="16562" h="21600" fill="norm" stroke="1" extrusionOk="0">
                <a:moveTo>
                  <a:pt x="16562" y="0"/>
                </a:moveTo>
                <a:cubicBezTo>
                  <a:pt x="-2255" y="7081"/>
                  <a:pt x="-5038" y="14281"/>
                  <a:pt x="8214" y="21600"/>
                </a:cubicBezTo>
              </a:path>
            </a:pathLst>
          </a:custGeom>
          <a:ln w="25400">
            <a:solidFill>
              <a:schemeClr val="accent5">
                <a:hueOff val="-82419"/>
                <a:satOff val="-9513"/>
                <a:lumOff val="-16343"/>
              </a:schemeClr>
            </a:solidFill>
            <a:miter lim="400000"/>
          </a:ln>
        </p:spPr>
        <p:txBody>
          <a:bodyPr/>
          <a:lstStyle/>
          <a:p>
            <a:pPr/>
          </a:p>
        </p:txBody>
      </p:sp>
      <p:sp>
        <p:nvSpPr>
          <p:cNvPr id="543" name="統計量"/>
          <p:cNvSpPr txBox="1"/>
          <p:nvPr/>
        </p:nvSpPr>
        <p:spPr>
          <a:xfrm>
            <a:off x="125208" y="6426374"/>
            <a:ext cx="12573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solidFill>
                  <a:schemeClr val="accent5">
                    <a:hueOff val="-82419"/>
                    <a:satOff val="-9513"/>
                    <a:lumOff val="-16343"/>
                  </a:schemeClr>
                </a:solidFill>
              </a:defRPr>
            </a:lvl1pPr>
          </a:lstStyle>
          <a:p>
            <a:pPr/>
            <a:r>
              <a:t>統計量</a:t>
            </a:r>
          </a:p>
        </p:txBody>
      </p:sp>
      <p:sp>
        <p:nvSpPr>
          <p:cNvPr id="544" name="→ 平均値"/>
          <p:cNvSpPr txBox="1"/>
          <p:nvPr/>
        </p:nvSpPr>
        <p:spPr>
          <a:xfrm>
            <a:off x="7513329" y="5026671"/>
            <a:ext cx="1159854" cy="3492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1900">
                <a:latin typeface="+mn-lt"/>
                <a:ea typeface="+mn-ea"/>
                <a:cs typeface="+mn-cs"/>
                <a:sym typeface="ヒラギノ角ゴ ProN W3"/>
              </a:defRPr>
            </a:lvl1pPr>
          </a:lstStyle>
          <a:p>
            <a:pPr/>
            <a:r>
              <a:t>→ 平均値</a:t>
            </a:r>
          </a:p>
        </p:txBody>
      </p:sp>
      <p:sp>
        <p:nvSpPr>
          <p:cNvPr id="545" name="→ 標準偏差（ばらつきの程度）"/>
          <p:cNvSpPr txBox="1"/>
          <p:nvPr/>
        </p:nvSpPr>
        <p:spPr>
          <a:xfrm>
            <a:off x="7513329" y="5646777"/>
            <a:ext cx="3565615" cy="3492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1900">
                <a:latin typeface="+mn-lt"/>
                <a:ea typeface="+mn-ea"/>
                <a:cs typeface="+mn-cs"/>
                <a:sym typeface="ヒラギノ角ゴ ProN W3"/>
              </a:defRPr>
            </a:lvl1pPr>
          </a:lstStyle>
          <a:p>
            <a:pPr/>
            <a:r>
              <a:t>→ 標準偏差（ばらつきの程度）</a:t>
            </a:r>
          </a:p>
        </p:txBody>
      </p:sp>
      <p:sp>
        <p:nvSpPr>
          <p:cNvPr id="546" name="→ 最小値"/>
          <p:cNvSpPr txBox="1"/>
          <p:nvPr/>
        </p:nvSpPr>
        <p:spPr>
          <a:xfrm>
            <a:off x="7513329" y="6266883"/>
            <a:ext cx="1159854" cy="3492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1900">
                <a:latin typeface="+mn-lt"/>
                <a:ea typeface="+mn-ea"/>
                <a:cs typeface="+mn-cs"/>
                <a:sym typeface="ヒラギノ角ゴ ProN W3"/>
              </a:defRPr>
            </a:lvl1pPr>
          </a:lstStyle>
          <a:p>
            <a:pPr/>
            <a:r>
              <a:t>→ 最小値</a:t>
            </a:r>
          </a:p>
        </p:txBody>
      </p:sp>
      <p:sp>
        <p:nvSpPr>
          <p:cNvPr id="547" name="→ 欠損以外のデータ数"/>
          <p:cNvSpPr txBox="1"/>
          <p:nvPr/>
        </p:nvSpPr>
        <p:spPr>
          <a:xfrm>
            <a:off x="7513329" y="4431526"/>
            <a:ext cx="2607654" cy="3492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1900">
                <a:latin typeface="+mn-lt"/>
                <a:ea typeface="+mn-ea"/>
                <a:cs typeface="+mn-cs"/>
                <a:sym typeface="ヒラギノ角ゴ ProN W3"/>
              </a:defRPr>
            </a:lvl1pPr>
          </a:lstStyle>
          <a:p>
            <a:pPr/>
            <a:r>
              <a:t>→ 欠損以外のデータ数</a:t>
            </a:r>
          </a:p>
        </p:txBody>
      </p:sp>
      <p:sp>
        <p:nvSpPr>
          <p:cNvPr id="548" name="→ 25%点（昇順※に見て25%目にあるデータ）"/>
          <p:cNvSpPr txBox="1"/>
          <p:nvPr/>
        </p:nvSpPr>
        <p:spPr>
          <a:xfrm>
            <a:off x="7513329" y="6862028"/>
            <a:ext cx="5274663" cy="3492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1900">
                <a:latin typeface="+mn-lt"/>
                <a:ea typeface="+mn-ea"/>
                <a:cs typeface="+mn-cs"/>
                <a:sym typeface="ヒラギノ角ゴ ProN W3"/>
              </a:defRPr>
            </a:pPr>
            <a:r>
              <a:t>→ 25%点（昇順</a:t>
            </a:r>
            <a:r>
              <a:rPr baseline="31999"/>
              <a:t>※</a:t>
            </a:r>
            <a:r>
              <a:t>に見て25%目にあるデータ）</a:t>
            </a:r>
          </a:p>
        </p:txBody>
      </p:sp>
      <p:sp>
        <p:nvSpPr>
          <p:cNvPr id="549" name="→ 中央値（昇順※に見て50%目にあるデータ）"/>
          <p:cNvSpPr txBox="1"/>
          <p:nvPr/>
        </p:nvSpPr>
        <p:spPr>
          <a:xfrm>
            <a:off x="7513329" y="7457172"/>
            <a:ext cx="5228092" cy="3492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1900">
                <a:latin typeface="+mn-lt"/>
                <a:ea typeface="+mn-ea"/>
                <a:cs typeface="+mn-cs"/>
                <a:sym typeface="ヒラギノ角ゴ ProN W3"/>
              </a:defRPr>
            </a:pPr>
            <a:r>
              <a:t>→ 中央値（昇順</a:t>
            </a:r>
            <a:r>
              <a:rPr baseline="31999"/>
              <a:t>※</a:t>
            </a:r>
            <a:r>
              <a:t>に見て50%目にあるデータ）</a:t>
            </a:r>
          </a:p>
        </p:txBody>
      </p:sp>
      <p:sp>
        <p:nvSpPr>
          <p:cNvPr id="550" name="→ 75%点（昇順※に見て75%目にあるデータ）"/>
          <p:cNvSpPr txBox="1"/>
          <p:nvPr/>
        </p:nvSpPr>
        <p:spPr>
          <a:xfrm>
            <a:off x="7513329" y="8052317"/>
            <a:ext cx="5274663" cy="3492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1900">
                <a:latin typeface="+mn-lt"/>
                <a:ea typeface="+mn-ea"/>
                <a:cs typeface="+mn-cs"/>
                <a:sym typeface="ヒラギノ角ゴ ProN W3"/>
              </a:defRPr>
            </a:pPr>
            <a:r>
              <a:t>→ 75%点（昇順</a:t>
            </a:r>
            <a:r>
              <a:rPr baseline="31999"/>
              <a:t>※</a:t>
            </a:r>
            <a:r>
              <a:t>に見て75%目にあるデータ）</a:t>
            </a:r>
          </a:p>
        </p:txBody>
      </p:sp>
      <p:sp>
        <p:nvSpPr>
          <p:cNvPr id="551" name="→ 最大値"/>
          <p:cNvSpPr txBox="1"/>
          <p:nvPr/>
        </p:nvSpPr>
        <p:spPr>
          <a:xfrm>
            <a:off x="7513329" y="8602519"/>
            <a:ext cx="1159854" cy="3492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1900">
                <a:latin typeface="+mn-lt"/>
                <a:ea typeface="+mn-ea"/>
                <a:cs typeface="+mn-cs"/>
                <a:sym typeface="ヒラギノ角ゴ ProN W3"/>
              </a:defRPr>
            </a:lvl1pPr>
          </a:lstStyle>
          <a:p>
            <a:pPr/>
            <a:r>
              <a:t>→ 最大値</a:t>
            </a:r>
          </a:p>
        </p:txBody>
      </p:sp>
      <p:sp>
        <p:nvSpPr>
          <p:cNvPr id="552" name="※昇順：小さい値順"/>
          <p:cNvSpPr txBox="1"/>
          <p:nvPr/>
        </p:nvSpPr>
        <p:spPr>
          <a:xfrm>
            <a:off x="10672009" y="9292530"/>
            <a:ext cx="1828801" cy="298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1500">
                <a:latin typeface="+mn-lt"/>
                <a:ea typeface="+mn-ea"/>
                <a:cs typeface="+mn-cs"/>
                <a:sym typeface="ヒラギノ角ゴ ProN W3"/>
              </a:defRPr>
            </a:lvl1pPr>
          </a:lstStyle>
          <a:p>
            <a:pPr/>
            <a:r>
              <a:t>※昇順：小さい値順</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6" name="total_…"/>
          <p:cNvSpPr txBox="1"/>
          <p:nvPr/>
        </p:nvSpPr>
        <p:spPr>
          <a:xfrm>
            <a:off x="8726435" y="7601902"/>
            <a:ext cx="681420" cy="44132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50000"/>
              </a:lnSpc>
              <a:defRPr sz="1300"/>
            </a:pPr>
            <a:r>
              <a:t>total_</a:t>
            </a:r>
          </a:p>
          <a:p>
            <a:pPr>
              <a:lnSpc>
                <a:spcPct val="50000"/>
              </a:lnSpc>
              <a:defRPr sz="1300"/>
            </a:pPr>
            <a:r>
              <a:t>rooms</a:t>
            </a:r>
          </a:p>
        </p:txBody>
      </p:sp>
      <p:sp>
        <p:nvSpPr>
          <p:cNvPr id="557" name="列同士の相関係数算出"/>
          <p:cNvSpPr txBox="1"/>
          <p:nvPr>
            <p:ph type="title"/>
          </p:nvPr>
        </p:nvSpPr>
        <p:spPr>
          <a:xfrm>
            <a:off x="952500" y="254000"/>
            <a:ext cx="11099800" cy="915324"/>
          </a:xfrm>
          <a:prstGeom prst="rect">
            <a:avLst/>
          </a:prstGeom>
        </p:spPr>
        <p:txBody>
          <a:bodyPr anchor="t"/>
          <a:lstStyle>
            <a:lvl1pPr algn="l">
              <a:defRPr sz="5000"/>
            </a:lvl1pPr>
          </a:lstStyle>
          <a:p>
            <a:pPr/>
            <a:r>
              <a:t>列同士の相関係数算出</a:t>
            </a:r>
          </a:p>
        </p:txBody>
      </p:sp>
      <p:sp>
        <p:nvSpPr>
          <p:cNvPr id="558" name="相関係数：2項目のデータがどの程度直線的な関係を持っているかを      -1〜1で示した値"/>
          <p:cNvSpPr txBox="1"/>
          <p:nvPr>
            <p:ph type="body" sz="quarter" idx="4294967295"/>
          </p:nvPr>
        </p:nvSpPr>
        <p:spPr>
          <a:xfrm>
            <a:off x="952500" y="1193800"/>
            <a:ext cx="11531852" cy="1875061"/>
          </a:xfrm>
          <a:prstGeom prst="rect">
            <a:avLst/>
          </a:prstGeom>
        </p:spPr>
        <p:txBody>
          <a:bodyPr anchor="t"/>
          <a:lstStyle/>
          <a:p>
            <a:pPr marL="518583" indent="-518583">
              <a:spcBef>
                <a:spcPts val="1000"/>
              </a:spcBef>
              <a:defRPr sz="2800"/>
            </a:pPr>
            <a:r>
              <a:t>相関係数：2項目のデータがどの程度直線的な関係を持っているかを</a:t>
            </a:r>
            <a:br/>
            <a:r>
              <a:t>　　　　　-1〜1で示した値</a:t>
            </a:r>
          </a:p>
        </p:txBody>
      </p:sp>
      <p:pic>
        <p:nvPicPr>
          <p:cNvPr id="559" name="スクリーンショット 2019-05-14 22.20.42.png" descr="スクリーンショット 2019-05-14 22.20.42.png"/>
          <p:cNvPicPr>
            <a:picLocks noChangeAspect="1"/>
          </p:cNvPicPr>
          <p:nvPr/>
        </p:nvPicPr>
        <p:blipFill>
          <a:blip r:embed="rId2">
            <a:extLst/>
          </a:blip>
          <a:stretch>
            <a:fillRect/>
          </a:stretch>
        </p:blipFill>
        <p:spPr>
          <a:xfrm>
            <a:off x="2483446" y="2485263"/>
            <a:ext cx="8037908" cy="3385378"/>
          </a:xfrm>
          <a:prstGeom prst="rect">
            <a:avLst/>
          </a:prstGeom>
          <a:ln w="12700">
            <a:miter lim="400000"/>
          </a:ln>
        </p:spPr>
      </p:pic>
      <p:sp>
        <p:nvSpPr>
          <p:cNvPr id="560" name="四角形"/>
          <p:cNvSpPr/>
          <p:nvPr/>
        </p:nvSpPr>
        <p:spPr>
          <a:xfrm>
            <a:off x="7788792" y="2543104"/>
            <a:ext cx="1516396" cy="3469809"/>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561" name="矢印"/>
          <p:cNvSpPr/>
          <p:nvPr/>
        </p:nvSpPr>
        <p:spPr>
          <a:xfrm rot="5400000">
            <a:off x="7513163" y="6177074"/>
            <a:ext cx="631442" cy="624080"/>
          </a:xfrm>
          <a:prstGeom prst="rightArrow">
            <a:avLst>
              <a:gd name="adj1" fmla="val 46736"/>
              <a:gd name="adj2" fmla="val 60418"/>
            </a:avLst>
          </a:prstGeom>
          <a:solidFill>
            <a:schemeClr val="accent4">
              <a:hueOff val="-1081314"/>
              <a:satOff val="4338"/>
              <a:lumOff val="-8931"/>
            </a:schemeClr>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562" name="四角形"/>
          <p:cNvSpPr/>
          <p:nvPr/>
        </p:nvSpPr>
        <p:spPr>
          <a:xfrm>
            <a:off x="6480302" y="2543104"/>
            <a:ext cx="1295401" cy="3469809"/>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pic>
        <p:nvPicPr>
          <p:cNvPr id="563" name="スクリーンショット 2019-05-14 22.49.47.png" descr="スクリーンショット 2019-05-14 22.49.47.png"/>
          <p:cNvPicPr>
            <a:picLocks noChangeAspect="1"/>
          </p:cNvPicPr>
          <p:nvPr/>
        </p:nvPicPr>
        <p:blipFill>
          <a:blip r:embed="rId3">
            <a:extLst/>
          </a:blip>
          <a:stretch>
            <a:fillRect/>
          </a:stretch>
        </p:blipFill>
        <p:spPr>
          <a:xfrm>
            <a:off x="5904717" y="6946265"/>
            <a:ext cx="1800291" cy="1752601"/>
          </a:xfrm>
          <a:prstGeom prst="rect">
            <a:avLst/>
          </a:prstGeom>
          <a:ln w="12700">
            <a:miter lim="400000"/>
          </a:ln>
        </p:spPr>
      </p:pic>
      <p:pic>
        <p:nvPicPr>
          <p:cNvPr id="564" name="スクリーンショット 2019-05-14 22.48.18.png" descr="スクリーンショット 2019-05-14 22.48.18.png"/>
          <p:cNvPicPr>
            <a:picLocks noChangeAspect="1"/>
          </p:cNvPicPr>
          <p:nvPr/>
        </p:nvPicPr>
        <p:blipFill>
          <a:blip r:embed="rId4">
            <a:extLst/>
          </a:blip>
          <a:srcRect l="71781" t="0" r="0" b="10943"/>
          <a:stretch>
            <a:fillRect/>
          </a:stretch>
        </p:blipFill>
        <p:spPr>
          <a:xfrm>
            <a:off x="2294313" y="6956812"/>
            <a:ext cx="1791896" cy="1757949"/>
          </a:xfrm>
          <a:prstGeom prst="rect">
            <a:avLst/>
          </a:prstGeom>
          <a:ln w="12700">
            <a:miter lim="400000"/>
          </a:ln>
        </p:spPr>
      </p:pic>
      <p:sp>
        <p:nvSpPr>
          <p:cNvPr id="565" name="total_bedrooms"/>
          <p:cNvSpPr txBox="1"/>
          <p:nvPr/>
        </p:nvSpPr>
        <p:spPr>
          <a:xfrm>
            <a:off x="6051651" y="8626792"/>
            <a:ext cx="1506424" cy="27305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300"/>
            </a:lvl1pPr>
          </a:lstStyle>
          <a:p>
            <a:pPr/>
            <a:r>
              <a:t>total_bedrooms</a:t>
            </a:r>
          </a:p>
        </p:txBody>
      </p:sp>
      <p:sp>
        <p:nvSpPr>
          <p:cNvPr id="566" name="total_bedrooms"/>
          <p:cNvSpPr txBox="1"/>
          <p:nvPr/>
        </p:nvSpPr>
        <p:spPr>
          <a:xfrm>
            <a:off x="9523455" y="8626792"/>
            <a:ext cx="1506424" cy="27305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300"/>
            </a:lvl1pPr>
          </a:lstStyle>
          <a:p>
            <a:pPr/>
            <a:r>
              <a:t>total_bedrooms</a:t>
            </a:r>
          </a:p>
        </p:txBody>
      </p:sp>
      <p:pic>
        <p:nvPicPr>
          <p:cNvPr id="567" name="スクリーンショット 2019-05-14 22.48.18.png" descr="スクリーンショット 2019-05-14 22.48.18.png"/>
          <p:cNvPicPr>
            <a:picLocks noChangeAspect="1"/>
          </p:cNvPicPr>
          <p:nvPr/>
        </p:nvPicPr>
        <p:blipFill>
          <a:blip r:embed="rId4">
            <a:extLst/>
          </a:blip>
          <a:srcRect l="4837" t="0" r="66941" b="10484"/>
          <a:stretch>
            <a:fillRect/>
          </a:stretch>
        </p:blipFill>
        <p:spPr>
          <a:xfrm>
            <a:off x="9380721" y="6939121"/>
            <a:ext cx="1792042" cy="1767017"/>
          </a:xfrm>
          <a:prstGeom prst="rect">
            <a:avLst/>
          </a:prstGeom>
          <a:ln w="12700">
            <a:miter lim="400000"/>
          </a:ln>
        </p:spPr>
      </p:pic>
      <p:sp>
        <p:nvSpPr>
          <p:cNvPr id="568" name="total_…"/>
          <p:cNvSpPr txBox="1"/>
          <p:nvPr/>
        </p:nvSpPr>
        <p:spPr>
          <a:xfrm>
            <a:off x="5246538" y="7601902"/>
            <a:ext cx="681419" cy="44132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50000"/>
              </a:lnSpc>
              <a:defRPr sz="1300"/>
            </a:pPr>
            <a:r>
              <a:t>total_</a:t>
            </a:r>
          </a:p>
          <a:p>
            <a:pPr>
              <a:lnSpc>
                <a:spcPct val="50000"/>
              </a:lnSpc>
              <a:defRPr sz="1300"/>
            </a:pPr>
            <a:r>
              <a:t>rooms</a:t>
            </a:r>
          </a:p>
        </p:txBody>
      </p:sp>
      <p:sp>
        <p:nvSpPr>
          <p:cNvPr id="569" name="total_…"/>
          <p:cNvSpPr txBox="1"/>
          <p:nvPr/>
        </p:nvSpPr>
        <p:spPr>
          <a:xfrm>
            <a:off x="1604327" y="7615029"/>
            <a:ext cx="681420" cy="44132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50000"/>
              </a:lnSpc>
              <a:defRPr sz="1300"/>
            </a:pPr>
            <a:r>
              <a:t>total_</a:t>
            </a:r>
          </a:p>
          <a:p>
            <a:pPr>
              <a:lnSpc>
                <a:spcPct val="50000"/>
              </a:lnSpc>
              <a:defRPr sz="1300"/>
            </a:pPr>
            <a:r>
              <a:t>rooms</a:t>
            </a:r>
          </a:p>
        </p:txBody>
      </p:sp>
      <p:sp>
        <p:nvSpPr>
          <p:cNvPr id="570" name="total_bedrooms"/>
          <p:cNvSpPr txBox="1"/>
          <p:nvPr/>
        </p:nvSpPr>
        <p:spPr>
          <a:xfrm>
            <a:off x="2437047" y="8639919"/>
            <a:ext cx="1506424" cy="27305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300"/>
            </a:lvl1pPr>
          </a:lstStyle>
          <a:p>
            <a:pPr/>
            <a:r>
              <a:t>total_bedrooms</a:t>
            </a:r>
          </a:p>
        </p:txBody>
      </p:sp>
      <p:sp>
        <p:nvSpPr>
          <p:cNvPr id="571" name="相関係数 ≒ -1"/>
          <p:cNvSpPr txBox="1"/>
          <p:nvPr/>
        </p:nvSpPr>
        <p:spPr>
          <a:xfrm>
            <a:off x="2310784" y="9092176"/>
            <a:ext cx="1758951" cy="355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1000"/>
              </a:spcBef>
              <a:defRPr sz="2000"/>
            </a:lvl1pPr>
          </a:lstStyle>
          <a:p>
            <a:pPr/>
            <a:r>
              <a:t>相関係数 ≒ -1</a:t>
            </a:r>
          </a:p>
        </p:txBody>
      </p:sp>
      <p:sp>
        <p:nvSpPr>
          <p:cNvPr id="572" name="相関係数 ≒ 0"/>
          <p:cNvSpPr txBox="1"/>
          <p:nvPr/>
        </p:nvSpPr>
        <p:spPr>
          <a:xfrm>
            <a:off x="5977679" y="9092176"/>
            <a:ext cx="1654303" cy="355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1000"/>
              </a:spcBef>
              <a:defRPr sz="2000"/>
            </a:lvl1pPr>
          </a:lstStyle>
          <a:p>
            <a:pPr/>
            <a:r>
              <a:t>相関係数 ≒ 0</a:t>
            </a:r>
          </a:p>
        </p:txBody>
      </p:sp>
      <p:sp>
        <p:nvSpPr>
          <p:cNvPr id="573" name="相関係数 ≒ 1"/>
          <p:cNvSpPr txBox="1"/>
          <p:nvPr/>
        </p:nvSpPr>
        <p:spPr>
          <a:xfrm>
            <a:off x="9449516" y="9092176"/>
            <a:ext cx="1654303" cy="355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1000"/>
              </a:spcBef>
              <a:defRPr sz="2000"/>
            </a:lvl1pPr>
          </a:lstStyle>
          <a:p>
            <a:pPr/>
            <a:r>
              <a:t>相関係数 ≒ 1</a:t>
            </a:r>
          </a:p>
        </p:txBody>
      </p:sp>
      <p:sp>
        <p:nvSpPr>
          <p:cNvPr id="574" name="線"/>
          <p:cNvSpPr/>
          <p:nvPr/>
        </p:nvSpPr>
        <p:spPr>
          <a:xfrm flipH="1">
            <a:off x="6051651" y="7861092"/>
            <a:ext cx="1506359" cy="1"/>
          </a:xfrm>
          <a:prstGeom prst="line">
            <a:avLst/>
          </a:prstGeom>
          <a:ln w="50800">
            <a:solidFill>
              <a:schemeClr val="accent2">
                <a:hueOff val="167855"/>
                <a:satOff val="17755"/>
                <a:lumOff val="-16671"/>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575" name="線"/>
          <p:cNvSpPr/>
          <p:nvPr/>
        </p:nvSpPr>
        <p:spPr>
          <a:xfrm flipH="1" flipV="1">
            <a:off x="2760345" y="7212039"/>
            <a:ext cx="1142231" cy="1182815"/>
          </a:xfrm>
          <a:prstGeom prst="line">
            <a:avLst/>
          </a:prstGeom>
          <a:ln w="50800">
            <a:solidFill>
              <a:schemeClr val="accent2">
                <a:hueOff val="167855"/>
                <a:satOff val="17755"/>
                <a:lumOff val="-16671"/>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576" name="線"/>
          <p:cNvSpPr/>
          <p:nvPr/>
        </p:nvSpPr>
        <p:spPr>
          <a:xfrm flipV="1">
            <a:off x="9684525" y="7212039"/>
            <a:ext cx="1142232" cy="1182815"/>
          </a:xfrm>
          <a:prstGeom prst="line">
            <a:avLst/>
          </a:prstGeom>
          <a:ln w="50800">
            <a:solidFill>
              <a:schemeClr val="accent2">
                <a:hueOff val="167855"/>
                <a:satOff val="17755"/>
                <a:lumOff val="-16671"/>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機械学習"/>
          <p:cNvSpPr txBox="1"/>
          <p:nvPr>
            <p:ph type="title"/>
          </p:nvPr>
        </p:nvSpPr>
        <p:spPr>
          <a:xfrm>
            <a:off x="952500" y="254000"/>
            <a:ext cx="11099800" cy="915324"/>
          </a:xfrm>
          <a:prstGeom prst="rect">
            <a:avLst/>
          </a:prstGeom>
        </p:spPr>
        <p:txBody>
          <a:bodyPr anchor="t"/>
          <a:lstStyle>
            <a:lvl1pPr algn="l">
              <a:defRPr sz="5000"/>
            </a:lvl1pPr>
          </a:lstStyle>
          <a:p>
            <a:pPr/>
            <a:r>
              <a:t>機械学習</a:t>
            </a:r>
          </a:p>
        </p:txBody>
      </p:sp>
      <p:sp>
        <p:nvSpPr>
          <p:cNvPr id="136" name="意思決定に有用な規則や判断基準などをデータから学習し， 未知の事象を予測するような手法の総称…"/>
          <p:cNvSpPr txBox="1"/>
          <p:nvPr>
            <p:ph type="body" idx="4294967295"/>
          </p:nvPr>
        </p:nvSpPr>
        <p:spPr>
          <a:xfrm>
            <a:off x="952500" y="1193800"/>
            <a:ext cx="11473999" cy="7264159"/>
          </a:xfrm>
          <a:prstGeom prst="rect">
            <a:avLst/>
          </a:prstGeom>
        </p:spPr>
        <p:txBody>
          <a:bodyPr anchor="t"/>
          <a:lstStyle/>
          <a:p>
            <a:pPr>
              <a:spcBef>
                <a:spcPts val="1000"/>
              </a:spcBef>
              <a:defRPr sz="2800"/>
            </a:pPr>
            <a:r>
              <a:t>意思決定に有用な規則や判断基準などをデータから学習し，</a:t>
            </a:r>
            <a:br/>
            <a:r>
              <a:t>未知の事象を予測するような手法の総称</a:t>
            </a:r>
          </a:p>
          <a:p>
            <a:pPr>
              <a:spcBef>
                <a:spcPts val="1000"/>
              </a:spcBef>
              <a:defRPr sz="2800"/>
            </a:pPr>
            <a:r>
              <a:t>活用例：ある地域に所在する価格xの物件を購入するかの意思決定</a:t>
            </a:r>
            <a:br/>
            <a:r>
              <a:rPr sz="2400"/>
              <a:t> - 価格xがその地域の物件相場価格と比べ割安か割高かで購入の可否を決めたい</a:t>
            </a:r>
            <a:br>
              <a:rPr sz="2400"/>
            </a:br>
            <a:r>
              <a:rPr sz="2400"/>
              <a:t> - 割安か割高かの判断材料としては，他の地域の各種情報と物件価格が</a:t>
            </a:r>
            <a:br>
              <a:rPr sz="2400"/>
            </a:br>
            <a:r>
              <a:rPr sz="2400"/>
              <a:t>   セットになったデータがある</a:t>
            </a:r>
            <a:br>
              <a:rPr sz="2400"/>
            </a:br>
            <a:br>
              <a:rPr sz="2400"/>
            </a:br>
            <a:r>
              <a:rPr sz="2400"/>
              <a:t>　→ 機械学習を用いることで</a:t>
            </a:r>
            <a:br>
              <a:rPr sz="2400"/>
            </a:br>
            <a:r>
              <a:rPr sz="2400"/>
              <a:t>　　「ある地域情報がどの程度のとき，物件価格はどの程度か?」</a:t>
            </a:r>
            <a:br>
              <a:rPr sz="2400"/>
            </a:br>
            <a:r>
              <a:rPr sz="2400"/>
              <a:t>　　 といった規則（</a:t>
            </a:r>
            <a:r>
              <a:rPr sz="2400">
                <a:latin typeface="ヒラギノ角ゴ ProN W6"/>
                <a:ea typeface="ヒラギノ角ゴ ProN W6"/>
                <a:cs typeface="ヒラギノ角ゴ ProN W6"/>
                <a:sym typeface="ヒラギノ角ゴ ProN W6"/>
              </a:rPr>
              <a:t>モデル</a:t>
            </a:r>
            <a:r>
              <a:rPr sz="2400"/>
              <a:t>）を学習し，</a:t>
            </a:r>
            <a:br>
              <a:rPr sz="2400"/>
            </a:br>
            <a:r>
              <a:rPr sz="2400"/>
              <a:t>　　 ある地域の未知の物件相場価格を予測できる</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8" name="列同士の相関係数算出"/>
          <p:cNvSpPr txBox="1"/>
          <p:nvPr>
            <p:ph type="title"/>
          </p:nvPr>
        </p:nvSpPr>
        <p:spPr>
          <a:xfrm>
            <a:off x="952500" y="254000"/>
            <a:ext cx="11099800" cy="915324"/>
          </a:xfrm>
          <a:prstGeom prst="rect">
            <a:avLst/>
          </a:prstGeom>
        </p:spPr>
        <p:txBody>
          <a:bodyPr anchor="t"/>
          <a:lstStyle>
            <a:lvl1pPr algn="l">
              <a:defRPr sz="5000"/>
            </a:lvl1pPr>
          </a:lstStyle>
          <a:p>
            <a:pPr/>
            <a:r>
              <a:t>列同士の相関係数算出</a:t>
            </a:r>
          </a:p>
        </p:txBody>
      </p:sp>
      <p:sp>
        <p:nvSpPr>
          <p:cNvPr id="579" name="DataFrameの各列に対する相関係数の算出  → 「df.corr()」"/>
          <p:cNvSpPr txBox="1"/>
          <p:nvPr>
            <p:ph type="body" sz="quarter" idx="4294967295"/>
          </p:nvPr>
        </p:nvSpPr>
        <p:spPr>
          <a:xfrm>
            <a:off x="952500" y="1193800"/>
            <a:ext cx="11531852" cy="1875061"/>
          </a:xfrm>
          <a:prstGeom prst="rect">
            <a:avLst/>
          </a:prstGeom>
        </p:spPr>
        <p:txBody>
          <a:bodyPr anchor="t"/>
          <a:lstStyle/>
          <a:p>
            <a:pPr marL="518583" indent="-518583">
              <a:spcBef>
                <a:spcPts val="1000"/>
              </a:spcBef>
              <a:defRPr sz="2800"/>
            </a:pPr>
            <a:r>
              <a:t>DataFrameの各列に対する相関係数の算出</a:t>
            </a:r>
            <a:br/>
            <a:r>
              <a:t>　→ 「</a:t>
            </a:r>
            <a:r>
              <a:rPr>
                <a:latin typeface="ヒラギノ角ゴ ProN W6"/>
                <a:ea typeface="ヒラギノ角ゴ ProN W6"/>
                <a:cs typeface="ヒラギノ角ゴ ProN W6"/>
                <a:sym typeface="ヒラギノ角ゴ ProN W6"/>
              </a:rPr>
              <a:t>df.corr()</a:t>
            </a:r>
            <a:r>
              <a:t>」</a:t>
            </a:r>
          </a:p>
        </p:txBody>
      </p:sp>
      <p:pic>
        <p:nvPicPr>
          <p:cNvPr id="580" name="スクリーンショット 2019-05-14 22.03.43.png" descr="スクリーンショット 2019-05-14 22.03.43.png"/>
          <p:cNvPicPr>
            <a:picLocks noChangeAspect="1"/>
          </p:cNvPicPr>
          <p:nvPr/>
        </p:nvPicPr>
        <p:blipFill>
          <a:blip r:embed="rId2">
            <a:extLst/>
          </a:blip>
          <a:srcRect l="0" t="11230" r="0" b="0"/>
          <a:stretch>
            <a:fillRect/>
          </a:stretch>
        </p:blipFill>
        <p:spPr>
          <a:xfrm>
            <a:off x="2057400" y="3455509"/>
            <a:ext cx="8890000" cy="4543659"/>
          </a:xfrm>
          <a:prstGeom prst="rect">
            <a:avLst/>
          </a:prstGeom>
          <a:ln w="12700">
            <a:miter lim="400000"/>
          </a:ln>
        </p:spPr>
      </p:pic>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2" name="列同士の相関係数算出"/>
          <p:cNvSpPr txBox="1"/>
          <p:nvPr>
            <p:ph type="title"/>
          </p:nvPr>
        </p:nvSpPr>
        <p:spPr>
          <a:xfrm>
            <a:off x="952500" y="254000"/>
            <a:ext cx="11099800" cy="915324"/>
          </a:xfrm>
          <a:prstGeom prst="rect">
            <a:avLst/>
          </a:prstGeom>
        </p:spPr>
        <p:txBody>
          <a:bodyPr anchor="t"/>
          <a:lstStyle>
            <a:lvl1pPr algn="l">
              <a:defRPr sz="5000"/>
            </a:lvl1pPr>
          </a:lstStyle>
          <a:p>
            <a:pPr/>
            <a:r>
              <a:t>列同士の相関係数算出</a:t>
            </a:r>
          </a:p>
        </p:txBody>
      </p:sp>
      <p:sp>
        <p:nvSpPr>
          <p:cNvPr id="583" name="DataFrameの各列に対する相関係数の算出  → 「df.corr()」"/>
          <p:cNvSpPr txBox="1"/>
          <p:nvPr>
            <p:ph type="body" sz="quarter" idx="4294967295"/>
          </p:nvPr>
        </p:nvSpPr>
        <p:spPr>
          <a:xfrm>
            <a:off x="952500" y="1193800"/>
            <a:ext cx="11531852" cy="1875061"/>
          </a:xfrm>
          <a:prstGeom prst="rect">
            <a:avLst/>
          </a:prstGeom>
        </p:spPr>
        <p:txBody>
          <a:bodyPr anchor="t"/>
          <a:lstStyle/>
          <a:p>
            <a:pPr marL="518583" indent="-518583">
              <a:spcBef>
                <a:spcPts val="1000"/>
              </a:spcBef>
              <a:defRPr sz="2800"/>
            </a:pPr>
            <a:r>
              <a:t>DataFrameの各列に対する相関係数の算出</a:t>
            </a:r>
            <a:br/>
            <a:r>
              <a:t>　→ 「</a:t>
            </a:r>
            <a:r>
              <a:rPr>
                <a:latin typeface="ヒラギノ角ゴ ProN W6"/>
                <a:ea typeface="ヒラギノ角ゴ ProN W6"/>
                <a:cs typeface="ヒラギノ角ゴ ProN W6"/>
                <a:sym typeface="ヒラギノ角ゴ ProN W6"/>
              </a:rPr>
              <a:t>df.corr()</a:t>
            </a:r>
            <a:r>
              <a:t>」</a:t>
            </a:r>
          </a:p>
        </p:txBody>
      </p:sp>
      <p:pic>
        <p:nvPicPr>
          <p:cNvPr id="584" name="スクリーンショット 2019-05-14 22.03.43.png" descr="スクリーンショット 2019-05-14 22.03.43.png"/>
          <p:cNvPicPr>
            <a:picLocks noChangeAspect="1"/>
          </p:cNvPicPr>
          <p:nvPr/>
        </p:nvPicPr>
        <p:blipFill>
          <a:blip r:embed="rId2">
            <a:extLst/>
          </a:blip>
          <a:srcRect l="0" t="11230" r="0" b="0"/>
          <a:stretch>
            <a:fillRect/>
          </a:stretch>
        </p:blipFill>
        <p:spPr>
          <a:xfrm>
            <a:off x="2057400" y="3455509"/>
            <a:ext cx="8890000" cy="4543659"/>
          </a:xfrm>
          <a:prstGeom prst="rect">
            <a:avLst/>
          </a:prstGeom>
          <a:ln w="12700">
            <a:miter lim="400000"/>
          </a:ln>
        </p:spPr>
      </p:pic>
      <p:sp>
        <p:nvSpPr>
          <p:cNvPr id="585" name="四角形"/>
          <p:cNvSpPr/>
          <p:nvPr/>
        </p:nvSpPr>
        <p:spPr>
          <a:xfrm>
            <a:off x="8140224" y="4440157"/>
            <a:ext cx="990065" cy="3469810"/>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586" name="四角形"/>
          <p:cNvSpPr/>
          <p:nvPr/>
        </p:nvSpPr>
        <p:spPr>
          <a:xfrm>
            <a:off x="3087769" y="6111146"/>
            <a:ext cx="7705123" cy="378225"/>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587" name="total_roomsと…"/>
          <p:cNvSpPr/>
          <p:nvPr/>
        </p:nvSpPr>
        <p:spPr>
          <a:xfrm>
            <a:off x="3002498" y="6400471"/>
            <a:ext cx="5352654" cy="29495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8003" y="11669"/>
                </a:lnTo>
                <a:lnTo>
                  <a:pt x="232" y="11669"/>
                </a:lnTo>
                <a:cubicBezTo>
                  <a:pt x="104" y="11669"/>
                  <a:pt x="0" y="11858"/>
                  <a:pt x="0" y="12090"/>
                </a:cubicBezTo>
                <a:lnTo>
                  <a:pt x="0" y="21179"/>
                </a:lnTo>
                <a:cubicBezTo>
                  <a:pt x="0" y="21411"/>
                  <a:pt x="104" y="21600"/>
                  <a:pt x="232" y="21600"/>
                </a:cubicBezTo>
                <a:lnTo>
                  <a:pt x="18623" y="21600"/>
                </a:lnTo>
                <a:cubicBezTo>
                  <a:pt x="18751" y="21600"/>
                  <a:pt x="18855" y="21411"/>
                  <a:pt x="18855" y="21179"/>
                </a:cubicBezTo>
                <a:lnTo>
                  <a:pt x="18855" y="14529"/>
                </a:lnTo>
                <a:lnTo>
                  <a:pt x="21600"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a:solidFill>
                  <a:schemeClr val="accent5">
                    <a:hueOff val="-82419"/>
                    <a:satOff val="-9513"/>
                    <a:lumOff val="-16343"/>
                  </a:schemeClr>
                </a:solidFill>
              </a:defRPr>
            </a:pPr>
            <a:r>
              <a:t>total_roomsと</a:t>
            </a:r>
          </a:p>
          <a:p>
            <a:pPr>
              <a:defRPr>
                <a:solidFill>
                  <a:schemeClr val="accent5">
                    <a:hueOff val="-82419"/>
                    <a:satOff val="-9513"/>
                    <a:lumOff val="-16343"/>
                  </a:schemeClr>
                </a:solidFill>
              </a:defRPr>
            </a:pPr>
            <a:r>
              <a:t>total_bedroomsの相関係数</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9" name="Pandasによるデータ選択"/>
          <p:cNvSpPr txBox="1"/>
          <p:nvPr>
            <p:ph type="title"/>
          </p:nvPr>
        </p:nvSpPr>
        <p:spPr>
          <a:xfrm>
            <a:off x="952500" y="254000"/>
            <a:ext cx="11099800" cy="915324"/>
          </a:xfrm>
          <a:prstGeom prst="rect">
            <a:avLst/>
          </a:prstGeom>
        </p:spPr>
        <p:txBody>
          <a:bodyPr anchor="t"/>
          <a:lstStyle>
            <a:lvl1pPr algn="l">
              <a:defRPr sz="5000"/>
            </a:lvl1pPr>
          </a:lstStyle>
          <a:p>
            <a:pPr/>
            <a:r>
              <a:t>Pandasによるデータ選択</a:t>
            </a:r>
          </a:p>
        </p:txBody>
      </p:sp>
      <p:sp>
        <p:nvSpPr>
          <p:cNvPr id="590" name="Pandasで特定のデータを選択する方法を見ていきます"/>
          <p:cNvSpPr txBox="1"/>
          <p:nvPr>
            <p:ph type="body" sz="quarter" idx="4294967295"/>
          </p:nvPr>
        </p:nvSpPr>
        <p:spPr>
          <a:xfrm>
            <a:off x="952500" y="1193800"/>
            <a:ext cx="11531852" cy="915324"/>
          </a:xfrm>
          <a:prstGeom prst="rect">
            <a:avLst/>
          </a:prstGeom>
        </p:spPr>
        <p:txBody>
          <a:bodyPr anchor="t"/>
          <a:lstStyle>
            <a:lvl1pPr marL="518583" indent="-518583">
              <a:spcBef>
                <a:spcPts val="1000"/>
              </a:spcBef>
              <a:defRPr sz="2800"/>
            </a:lvl1pPr>
          </a:lstStyle>
          <a:p>
            <a:pPr/>
            <a:r>
              <a:t>Pandasで特定のデータを選択する方法を見ていきます</a:t>
            </a:r>
          </a:p>
        </p:txBody>
      </p:sp>
      <p:pic>
        <p:nvPicPr>
          <p:cNvPr id="591" name="スクリーンショット 2019-05-14 22.04.43.png" descr="スクリーンショット 2019-05-14 22.04.43.png"/>
          <p:cNvPicPr>
            <a:picLocks noChangeAspect="1"/>
          </p:cNvPicPr>
          <p:nvPr/>
        </p:nvPicPr>
        <p:blipFill>
          <a:blip r:embed="rId2">
            <a:extLst/>
          </a:blip>
          <a:srcRect l="0" t="22625" r="0" b="48656"/>
          <a:stretch>
            <a:fillRect/>
          </a:stretch>
        </p:blipFill>
        <p:spPr>
          <a:xfrm>
            <a:off x="2996694" y="3078711"/>
            <a:ext cx="8890001" cy="2086686"/>
          </a:xfrm>
          <a:prstGeom prst="rect">
            <a:avLst/>
          </a:prstGeom>
          <a:ln w="12700">
            <a:miter lim="400000"/>
          </a:ln>
        </p:spPr>
      </p:pic>
      <p:sp>
        <p:nvSpPr>
          <p:cNvPr id="592" name="四角形"/>
          <p:cNvSpPr/>
          <p:nvPr/>
        </p:nvSpPr>
        <p:spPr>
          <a:xfrm>
            <a:off x="4078292" y="4326270"/>
            <a:ext cx="7671411" cy="419100"/>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593" name="3行目を選択"/>
          <p:cNvSpPr/>
          <p:nvPr/>
        </p:nvSpPr>
        <p:spPr>
          <a:xfrm>
            <a:off x="939045" y="3186483"/>
            <a:ext cx="3168651" cy="12914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73" y="0"/>
                </a:moveTo>
                <a:cubicBezTo>
                  <a:pt x="122" y="0"/>
                  <a:pt x="0" y="299"/>
                  <a:pt x="0" y="670"/>
                </a:cubicBezTo>
                <a:lnTo>
                  <a:pt x="0" y="13196"/>
                </a:lnTo>
                <a:cubicBezTo>
                  <a:pt x="0" y="13567"/>
                  <a:pt x="122" y="13873"/>
                  <a:pt x="273" y="13873"/>
                </a:cubicBezTo>
                <a:lnTo>
                  <a:pt x="16728" y="13873"/>
                </a:lnTo>
                <a:lnTo>
                  <a:pt x="21600" y="21600"/>
                </a:lnTo>
                <a:lnTo>
                  <a:pt x="18018" y="10999"/>
                </a:lnTo>
                <a:lnTo>
                  <a:pt x="18018" y="670"/>
                </a:lnTo>
                <a:cubicBezTo>
                  <a:pt x="18018" y="299"/>
                  <a:pt x="17893" y="0"/>
                  <a:pt x="17742" y="0"/>
                </a:cubicBezTo>
                <a:lnTo>
                  <a:pt x="273"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000">
                <a:solidFill>
                  <a:schemeClr val="accent5">
                    <a:hueOff val="-82419"/>
                    <a:satOff val="-9513"/>
                    <a:lumOff val="-16343"/>
                  </a:schemeClr>
                </a:solidFill>
              </a:defRPr>
            </a:lvl1pPr>
          </a:lstStyle>
          <a:p>
            <a:pPr/>
            <a:r>
              <a:t>3行目を選択</a:t>
            </a:r>
          </a:p>
        </p:txBody>
      </p:sp>
      <p:pic>
        <p:nvPicPr>
          <p:cNvPr id="594" name="スクリーンショット 2019-05-14 22.06.01.png" descr="スクリーンショット 2019-05-14 22.06.01.png"/>
          <p:cNvPicPr>
            <a:picLocks noChangeAspect="1"/>
          </p:cNvPicPr>
          <p:nvPr/>
        </p:nvPicPr>
        <p:blipFill>
          <a:blip r:embed="rId3">
            <a:extLst/>
          </a:blip>
          <a:srcRect l="10392" t="18313" r="0" b="58251"/>
          <a:stretch>
            <a:fillRect/>
          </a:stretch>
        </p:blipFill>
        <p:spPr>
          <a:xfrm>
            <a:off x="2996694" y="5958098"/>
            <a:ext cx="8890001" cy="2320580"/>
          </a:xfrm>
          <a:prstGeom prst="rect">
            <a:avLst/>
          </a:prstGeom>
          <a:ln w="12700">
            <a:miter lim="400000"/>
          </a:ln>
        </p:spPr>
      </p:pic>
      <p:sp>
        <p:nvSpPr>
          <p:cNvPr id="595" name="四角形"/>
          <p:cNvSpPr/>
          <p:nvPr/>
        </p:nvSpPr>
        <p:spPr>
          <a:xfrm>
            <a:off x="3237066" y="6742487"/>
            <a:ext cx="8502800" cy="632145"/>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596" name="四角形"/>
          <p:cNvSpPr/>
          <p:nvPr/>
        </p:nvSpPr>
        <p:spPr>
          <a:xfrm>
            <a:off x="3168755" y="7799366"/>
            <a:ext cx="8545880" cy="419101"/>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597" name="2列目が15より大きい値を選択"/>
          <p:cNvSpPr/>
          <p:nvPr/>
        </p:nvSpPr>
        <p:spPr>
          <a:xfrm>
            <a:off x="367131" y="5496099"/>
            <a:ext cx="3168651" cy="12914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73" y="0"/>
                </a:moveTo>
                <a:cubicBezTo>
                  <a:pt x="122" y="0"/>
                  <a:pt x="0" y="299"/>
                  <a:pt x="0" y="670"/>
                </a:cubicBezTo>
                <a:lnTo>
                  <a:pt x="0" y="13196"/>
                </a:lnTo>
                <a:cubicBezTo>
                  <a:pt x="0" y="13567"/>
                  <a:pt x="122" y="13873"/>
                  <a:pt x="273" y="13873"/>
                </a:cubicBezTo>
                <a:lnTo>
                  <a:pt x="16728" y="13873"/>
                </a:lnTo>
                <a:lnTo>
                  <a:pt x="21600" y="21600"/>
                </a:lnTo>
                <a:lnTo>
                  <a:pt x="18018" y="10999"/>
                </a:lnTo>
                <a:lnTo>
                  <a:pt x="18018" y="670"/>
                </a:lnTo>
                <a:cubicBezTo>
                  <a:pt x="18018" y="299"/>
                  <a:pt x="17893" y="0"/>
                  <a:pt x="17742" y="0"/>
                </a:cubicBezTo>
                <a:lnTo>
                  <a:pt x="273"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000">
                <a:solidFill>
                  <a:schemeClr val="accent5">
                    <a:hueOff val="-82419"/>
                    <a:satOff val="-9513"/>
                    <a:lumOff val="-16343"/>
                  </a:schemeClr>
                </a:solidFill>
              </a:defRPr>
            </a:lvl1pPr>
          </a:lstStyle>
          <a:p>
            <a:pPr/>
            <a:r>
              <a:t>2列目が15より大きい値を選択</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9" name="行列番号によるデータ選択"/>
          <p:cNvSpPr txBox="1"/>
          <p:nvPr>
            <p:ph type="title"/>
          </p:nvPr>
        </p:nvSpPr>
        <p:spPr>
          <a:xfrm>
            <a:off x="952500" y="254000"/>
            <a:ext cx="11099800" cy="915324"/>
          </a:xfrm>
          <a:prstGeom prst="rect">
            <a:avLst/>
          </a:prstGeom>
        </p:spPr>
        <p:txBody>
          <a:bodyPr anchor="t"/>
          <a:lstStyle>
            <a:lvl1pPr algn="l">
              <a:defRPr sz="5000"/>
            </a:lvl1pPr>
          </a:lstStyle>
          <a:p>
            <a:pPr/>
            <a:r>
              <a:t>行列番号によるデータ選択</a:t>
            </a:r>
          </a:p>
        </p:txBody>
      </p:sp>
      <p:sp>
        <p:nvSpPr>
          <p:cNvPr id="600" name="DataFrameから着目したい要素・行・列を番号で選択  → 「df.iloc[行番号, 列番号]」（番号を整数で指定）    「df.iloc[[行番号], [列番号]]」（番号をリストで指定）"/>
          <p:cNvSpPr txBox="1"/>
          <p:nvPr>
            <p:ph type="body" sz="quarter" idx="4294967295"/>
          </p:nvPr>
        </p:nvSpPr>
        <p:spPr>
          <a:xfrm>
            <a:off x="952500" y="1193800"/>
            <a:ext cx="11531852" cy="1875061"/>
          </a:xfrm>
          <a:prstGeom prst="rect">
            <a:avLst/>
          </a:prstGeom>
        </p:spPr>
        <p:txBody>
          <a:bodyPr anchor="t"/>
          <a:lstStyle/>
          <a:p>
            <a:pPr marL="518583" indent="-518583">
              <a:spcBef>
                <a:spcPts val="1000"/>
              </a:spcBef>
              <a:defRPr sz="2800"/>
            </a:pPr>
            <a:r>
              <a:t>DataFrameから着目したい要素・行・列を番号で選択</a:t>
            </a:r>
            <a:br/>
            <a:r>
              <a:t>　→ 「</a:t>
            </a:r>
            <a:r>
              <a:rPr>
                <a:latin typeface="ヒラギノ角ゴ ProN W6"/>
                <a:ea typeface="ヒラギノ角ゴ ProN W6"/>
                <a:cs typeface="ヒラギノ角ゴ ProN W6"/>
                <a:sym typeface="ヒラギノ角ゴ ProN W6"/>
              </a:rPr>
              <a:t>df.iloc[行番号, 列番号]</a:t>
            </a:r>
            <a:r>
              <a:t>」（番号を整数で指定）</a:t>
            </a:r>
            <a:br/>
            <a:r>
              <a:t>　　 「</a:t>
            </a:r>
            <a:r>
              <a:rPr>
                <a:latin typeface="ヒラギノ角ゴ ProN W6"/>
                <a:ea typeface="ヒラギノ角ゴ ProN W6"/>
                <a:cs typeface="ヒラギノ角ゴ ProN W6"/>
                <a:sym typeface="ヒラギノ角ゴ ProN W6"/>
              </a:rPr>
              <a:t>df.iloc[[行番号], [列番号]]</a:t>
            </a:r>
            <a:r>
              <a:t>」（番号をリストで指定）</a:t>
            </a:r>
          </a:p>
        </p:txBody>
      </p:sp>
      <p:pic>
        <p:nvPicPr>
          <p:cNvPr id="601" name="スクリーンショット 2019-05-14 22.04.43.png" descr="スクリーンショット 2019-05-14 22.04.43.png"/>
          <p:cNvPicPr>
            <a:picLocks noChangeAspect="1"/>
          </p:cNvPicPr>
          <p:nvPr/>
        </p:nvPicPr>
        <p:blipFill>
          <a:blip r:embed="rId2">
            <a:extLst/>
          </a:blip>
          <a:srcRect l="0" t="10287" r="0" b="48656"/>
          <a:stretch>
            <a:fillRect/>
          </a:stretch>
        </p:blipFill>
        <p:spPr>
          <a:xfrm>
            <a:off x="2273425" y="3093336"/>
            <a:ext cx="8890001" cy="2983145"/>
          </a:xfrm>
          <a:prstGeom prst="rect">
            <a:avLst/>
          </a:prstGeom>
          <a:ln w="12700">
            <a:miter lim="400000"/>
          </a:ln>
        </p:spPr>
      </p:pic>
      <p:sp>
        <p:nvSpPr>
          <p:cNvPr id="602" name="四角形"/>
          <p:cNvSpPr/>
          <p:nvPr/>
        </p:nvSpPr>
        <p:spPr>
          <a:xfrm>
            <a:off x="4388720" y="3932133"/>
            <a:ext cx="751673" cy="695500"/>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603" name="四角形"/>
          <p:cNvSpPr/>
          <p:nvPr/>
        </p:nvSpPr>
        <p:spPr>
          <a:xfrm>
            <a:off x="3355023" y="4276373"/>
            <a:ext cx="1759239" cy="351260"/>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604" name="0行1列目を選択 したい"/>
          <p:cNvSpPr/>
          <p:nvPr/>
        </p:nvSpPr>
        <p:spPr>
          <a:xfrm>
            <a:off x="598981" y="3118736"/>
            <a:ext cx="3960020" cy="12342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9" y="0"/>
                </a:moveTo>
                <a:cubicBezTo>
                  <a:pt x="98" y="0"/>
                  <a:pt x="0" y="313"/>
                  <a:pt x="0" y="701"/>
                </a:cubicBezTo>
                <a:lnTo>
                  <a:pt x="0" y="13807"/>
                </a:lnTo>
                <a:cubicBezTo>
                  <a:pt x="0" y="14195"/>
                  <a:pt x="98" y="14516"/>
                  <a:pt x="219" y="14516"/>
                </a:cubicBezTo>
                <a:lnTo>
                  <a:pt x="12491" y="14516"/>
                </a:lnTo>
                <a:lnTo>
                  <a:pt x="21600" y="21600"/>
                </a:lnTo>
                <a:lnTo>
                  <a:pt x="14417" y="11967"/>
                </a:lnTo>
                <a:lnTo>
                  <a:pt x="14417" y="701"/>
                </a:lnTo>
                <a:cubicBezTo>
                  <a:pt x="14417" y="313"/>
                  <a:pt x="14317" y="0"/>
                  <a:pt x="14197" y="0"/>
                </a:cubicBezTo>
                <a:lnTo>
                  <a:pt x="219"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2000">
                <a:solidFill>
                  <a:schemeClr val="accent5">
                    <a:hueOff val="-82419"/>
                    <a:satOff val="-9513"/>
                    <a:lumOff val="-16343"/>
                  </a:schemeClr>
                </a:solidFill>
              </a:defRPr>
            </a:pPr>
            <a:r>
              <a:t>0行1列目を選択</a:t>
            </a:r>
            <a:br/>
            <a:r>
              <a:t>したい</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6" name="行列番号によるデータ選択"/>
          <p:cNvSpPr txBox="1"/>
          <p:nvPr>
            <p:ph type="title"/>
          </p:nvPr>
        </p:nvSpPr>
        <p:spPr>
          <a:xfrm>
            <a:off x="952500" y="254000"/>
            <a:ext cx="11099800" cy="915324"/>
          </a:xfrm>
          <a:prstGeom prst="rect">
            <a:avLst/>
          </a:prstGeom>
        </p:spPr>
        <p:txBody>
          <a:bodyPr anchor="t"/>
          <a:lstStyle>
            <a:lvl1pPr algn="l">
              <a:defRPr sz="5000"/>
            </a:lvl1pPr>
          </a:lstStyle>
          <a:p>
            <a:pPr/>
            <a:r>
              <a:t>行列番号によるデータ選択</a:t>
            </a:r>
          </a:p>
        </p:txBody>
      </p:sp>
      <p:sp>
        <p:nvSpPr>
          <p:cNvPr id="607" name="DataFrameから着目したい要素・行・列を番号で選択  → 「df.iloc[行番号, 列番号]」（番号を整数で指定）    「df.iloc[[行番号], [列番号]]」（番号をリストで指定）"/>
          <p:cNvSpPr txBox="1"/>
          <p:nvPr>
            <p:ph type="body" sz="quarter" idx="4294967295"/>
          </p:nvPr>
        </p:nvSpPr>
        <p:spPr>
          <a:xfrm>
            <a:off x="952500" y="1193800"/>
            <a:ext cx="11531852" cy="1875061"/>
          </a:xfrm>
          <a:prstGeom prst="rect">
            <a:avLst/>
          </a:prstGeom>
        </p:spPr>
        <p:txBody>
          <a:bodyPr anchor="t"/>
          <a:lstStyle/>
          <a:p>
            <a:pPr marL="518583" indent="-518583">
              <a:spcBef>
                <a:spcPts val="1000"/>
              </a:spcBef>
              <a:defRPr sz="2800"/>
            </a:pPr>
            <a:r>
              <a:t>DataFrameから着目したい要素・行・列を番号で選択</a:t>
            </a:r>
            <a:br/>
            <a:r>
              <a:t>　→ 「</a:t>
            </a:r>
            <a:r>
              <a:rPr>
                <a:latin typeface="ヒラギノ角ゴ ProN W6"/>
                <a:ea typeface="ヒラギノ角ゴ ProN W6"/>
                <a:cs typeface="ヒラギノ角ゴ ProN W6"/>
                <a:sym typeface="ヒラギノ角ゴ ProN W6"/>
              </a:rPr>
              <a:t>df.iloc[行番号, 列番号]</a:t>
            </a:r>
            <a:r>
              <a:t>」（番号を整数で指定）</a:t>
            </a:r>
            <a:br/>
            <a:r>
              <a:t>　　 「</a:t>
            </a:r>
            <a:r>
              <a:rPr>
                <a:latin typeface="ヒラギノ角ゴ ProN W6"/>
                <a:ea typeface="ヒラギノ角ゴ ProN W6"/>
                <a:cs typeface="ヒラギノ角ゴ ProN W6"/>
                <a:sym typeface="ヒラギノ角ゴ ProN W6"/>
              </a:rPr>
              <a:t>df.iloc[[行番号], [列番号]]</a:t>
            </a:r>
            <a:r>
              <a:t>」（番号をリストで指定）</a:t>
            </a:r>
          </a:p>
        </p:txBody>
      </p:sp>
      <p:pic>
        <p:nvPicPr>
          <p:cNvPr id="608" name="スクリーンショット 2019-05-14 22.04.43.png" descr="スクリーンショット 2019-05-14 22.04.43.png"/>
          <p:cNvPicPr>
            <a:picLocks noChangeAspect="1"/>
          </p:cNvPicPr>
          <p:nvPr/>
        </p:nvPicPr>
        <p:blipFill>
          <a:blip r:embed="rId2">
            <a:extLst/>
          </a:blip>
          <a:srcRect l="0" t="10287" r="0" b="27469"/>
          <a:stretch>
            <a:fillRect/>
          </a:stretch>
        </p:blipFill>
        <p:spPr>
          <a:xfrm>
            <a:off x="2273425" y="3093336"/>
            <a:ext cx="8890001" cy="4522574"/>
          </a:xfrm>
          <a:prstGeom prst="rect">
            <a:avLst/>
          </a:prstGeom>
          <a:ln w="12700">
            <a:miter lim="400000"/>
          </a:ln>
        </p:spPr>
      </p:pic>
      <p:sp>
        <p:nvSpPr>
          <p:cNvPr id="609" name="四角形"/>
          <p:cNvSpPr/>
          <p:nvPr/>
        </p:nvSpPr>
        <p:spPr>
          <a:xfrm>
            <a:off x="4388720" y="3932133"/>
            <a:ext cx="751673" cy="695500"/>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610" name="四角形"/>
          <p:cNvSpPr/>
          <p:nvPr/>
        </p:nvSpPr>
        <p:spPr>
          <a:xfrm>
            <a:off x="3355023" y="4276373"/>
            <a:ext cx="1759239" cy="351260"/>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611" name="python標準の…"/>
          <p:cNvSpPr/>
          <p:nvPr/>
        </p:nvSpPr>
        <p:spPr>
          <a:xfrm>
            <a:off x="129081" y="4729043"/>
            <a:ext cx="3186114" cy="16144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72" y="0"/>
                </a:moveTo>
                <a:cubicBezTo>
                  <a:pt x="121" y="0"/>
                  <a:pt x="0" y="240"/>
                  <a:pt x="0" y="536"/>
                </a:cubicBezTo>
                <a:lnTo>
                  <a:pt x="0" y="15573"/>
                </a:lnTo>
                <a:cubicBezTo>
                  <a:pt x="0" y="15870"/>
                  <a:pt x="121" y="16110"/>
                  <a:pt x="272" y="16110"/>
                </a:cubicBezTo>
                <a:lnTo>
                  <a:pt x="16146" y="16110"/>
                </a:lnTo>
                <a:lnTo>
                  <a:pt x="21600" y="21600"/>
                </a:lnTo>
                <a:lnTo>
                  <a:pt x="17602" y="13954"/>
                </a:lnTo>
                <a:lnTo>
                  <a:pt x="17602" y="536"/>
                </a:lnTo>
                <a:cubicBezTo>
                  <a:pt x="17602" y="240"/>
                  <a:pt x="17478" y="0"/>
                  <a:pt x="17327" y="0"/>
                </a:cubicBezTo>
                <a:lnTo>
                  <a:pt x="272"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2000">
                <a:solidFill>
                  <a:schemeClr val="accent5">
                    <a:hueOff val="-82419"/>
                    <a:satOff val="-9513"/>
                    <a:lumOff val="-16343"/>
                  </a:schemeClr>
                </a:solidFill>
              </a:defRPr>
            </a:pPr>
            <a:r>
              <a:t>python標準の</a:t>
            </a:r>
          </a:p>
          <a:p>
            <a:pPr>
              <a:defRPr sz="2000">
                <a:solidFill>
                  <a:schemeClr val="accent5">
                    <a:hueOff val="-82419"/>
                    <a:satOff val="-9513"/>
                    <a:lumOff val="-16343"/>
                  </a:schemeClr>
                </a:solidFill>
              </a:defRPr>
            </a:pPr>
            <a:r>
              <a:t>データ型で出力</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3" name="行列番号によるデータ選択"/>
          <p:cNvSpPr txBox="1"/>
          <p:nvPr>
            <p:ph type="title"/>
          </p:nvPr>
        </p:nvSpPr>
        <p:spPr>
          <a:xfrm>
            <a:off x="952500" y="254000"/>
            <a:ext cx="11099800" cy="915324"/>
          </a:xfrm>
          <a:prstGeom prst="rect">
            <a:avLst/>
          </a:prstGeom>
        </p:spPr>
        <p:txBody>
          <a:bodyPr anchor="t"/>
          <a:lstStyle>
            <a:lvl1pPr algn="l">
              <a:defRPr sz="5000"/>
            </a:lvl1pPr>
          </a:lstStyle>
          <a:p>
            <a:pPr/>
            <a:r>
              <a:t>行列番号によるデータ選択</a:t>
            </a:r>
          </a:p>
        </p:txBody>
      </p:sp>
      <p:sp>
        <p:nvSpPr>
          <p:cNvPr id="614" name="DataFrameから着目したい要素・行・列を番号で選択  → 「df.iloc[行番号, 列番号]」（番号を整数で指定）    「df.iloc[[行番号], [列番号]]」（番号をリストで指定）"/>
          <p:cNvSpPr txBox="1"/>
          <p:nvPr>
            <p:ph type="body" sz="quarter" idx="4294967295"/>
          </p:nvPr>
        </p:nvSpPr>
        <p:spPr>
          <a:xfrm>
            <a:off x="952500" y="1193800"/>
            <a:ext cx="11531852" cy="1875061"/>
          </a:xfrm>
          <a:prstGeom prst="rect">
            <a:avLst/>
          </a:prstGeom>
        </p:spPr>
        <p:txBody>
          <a:bodyPr anchor="t"/>
          <a:lstStyle/>
          <a:p>
            <a:pPr marL="518583" indent="-518583">
              <a:spcBef>
                <a:spcPts val="1000"/>
              </a:spcBef>
              <a:defRPr sz="2800"/>
            </a:pPr>
            <a:r>
              <a:t>DataFrameから着目したい要素・行・列を番号で選択</a:t>
            </a:r>
            <a:br/>
            <a:r>
              <a:t>　→ 「</a:t>
            </a:r>
            <a:r>
              <a:rPr>
                <a:latin typeface="ヒラギノ角ゴ ProN W6"/>
                <a:ea typeface="ヒラギノ角ゴ ProN W6"/>
                <a:cs typeface="ヒラギノ角ゴ ProN W6"/>
                <a:sym typeface="ヒラギノ角ゴ ProN W6"/>
              </a:rPr>
              <a:t>df.iloc[行番号, 列番号]</a:t>
            </a:r>
            <a:r>
              <a:t>」（番号を整数で指定）</a:t>
            </a:r>
            <a:br/>
            <a:r>
              <a:t>　　 「</a:t>
            </a:r>
            <a:r>
              <a:rPr>
                <a:latin typeface="ヒラギノ角ゴ ProN W6"/>
                <a:ea typeface="ヒラギノ角ゴ ProN W6"/>
                <a:cs typeface="ヒラギノ角ゴ ProN W6"/>
                <a:sym typeface="ヒラギノ角ゴ ProN W6"/>
              </a:rPr>
              <a:t>df.iloc[[行番号], [列番号]]</a:t>
            </a:r>
            <a:r>
              <a:t>」（番号をリストで指定）</a:t>
            </a:r>
          </a:p>
        </p:txBody>
      </p:sp>
      <p:pic>
        <p:nvPicPr>
          <p:cNvPr id="615" name="スクリーンショット 2019-05-14 22.04.43.png" descr="スクリーンショット 2019-05-14 22.04.43.png"/>
          <p:cNvPicPr>
            <a:picLocks noChangeAspect="1"/>
          </p:cNvPicPr>
          <p:nvPr/>
        </p:nvPicPr>
        <p:blipFill>
          <a:blip r:embed="rId2">
            <a:extLst/>
          </a:blip>
          <a:srcRect l="0" t="10287" r="0" b="0"/>
          <a:stretch>
            <a:fillRect/>
          </a:stretch>
        </p:blipFill>
        <p:spPr>
          <a:xfrm>
            <a:off x="2273425" y="3093336"/>
            <a:ext cx="8890001" cy="6518506"/>
          </a:xfrm>
          <a:prstGeom prst="rect">
            <a:avLst/>
          </a:prstGeom>
          <a:ln w="12700">
            <a:miter lim="400000"/>
          </a:ln>
        </p:spPr>
      </p:pic>
      <p:sp>
        <p:nvSpPr>
          <p:cNvPr id="616" name="四角形"/>
          <p:cNvSpPr/>
          <p:nvPr/>
        </p:nvSpPr>
        <p:spPr>
          <a:xfrm>
            <a:off x="4388720" y="3932133"/>
            <a:ext cx="751673" cy="695500"/>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617" name="四角形"/>
          <p:cNvSpPr/>
          <p:nvPr/>
        </p:nvSpPr>
        <p:spPr>
          <a:xfrm>
            <a:off x="3355023" y="4276373"/>
            <a:ext cx="1759239" cy="351260"/>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618" name="DataFrame のまま出力"/>
          <p:cNvSpPr/>
          <p:nvPr/>
        </p:nvSpPr>
        <p:spPr>
          <a:xfrm>
            <a:off x="332281" y="6113343"/>
            <a:ext cx="2999582" cy="17875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89" y="0"/>
                </a:moveTo>
                <a:cubicBezTo>
                  <a:pt x="129" y="0"/>
                  <a:pt x="0" y="216"/>
                  <a:pt x="0" y="484"/>
                </a:cubicBezTo>
                <a:lnTo>
                  <a:pt x="0" y="14066"/>
                </a:lnTo>
                <a:cubicBezTo>
                  <a:pt x="0" y="14334"/>
                  <a:pt x="129" y="14550"/>
                  <a:pt x="289" y="14550"/>
                </a:cubicBezTo>
                <a:lnTo>
                  <a:pt x="17533" y="14550"/>
                </a:lnTo>
                <a:lnTo>
                  <a:pt x="21600" y="21600"/>
                </a:lnTo>
                <a:lnTo>
                  <a:pt x="18696" y="11956"/>
                </a:lnTo>
                <a:lnTo>
                  <a:pt x="18696" y="484"/>
                </a:lnTo>
                <a:cubicBezTo>
                  <a:pt x="18696" y="216"/>
                  <a:pt x="18565" y="0"/>
                  <a:pt x="18405" y="0"/>
                </a:cubicBezTo>
                <a:lnTo>
                  <a:pt x="289"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2000">
                <a:solidFill>
                  <a:schemeClr val="accent5">
                    <a:hueOff val="-82419"/>
                    <a:satOff val="-9513"/>
                    <a:lumOff val="-16343"/>
                  </a:schemeClr>
                </a:solidFill>
              </a:defRPr>
            </a:pPr>
            <a:r>
              <a:t>DataFrame</a:t>
            </a:r>
            <a:br/>
            <a:r>
              <a:t>のまま出力</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0" name="行列番号によるデータ選択"/>
          <p:cNvSpPr txBox="1"/>
          <p:nvPr>
            <p:ph type="title"/>
          </p:nvPr>
        </p:nvSpPr>
        <p:spPr>
          <a:xfrm>
            <a:off x="952500" y="254000"/>
            <a:ext cx="11099800" cy="915324"/>
          </a:xfrm>
          <a:prstGeom prst="rect">
            <a:avLst/>
          </a:prstGeom>
        </p:spPr>
        <p:txBody>
          <a:bodyPr anchor="t"/>
          <a:lstStyle>
            <a:lvl1pPr algn="l">
              <a:defRPr sz="5000"/>
            </a:lvl1pPr>
          </a:lstStyle>
          <a:p>
            <a:pPr/>
            <a:r>
              <a:t>行列番号によるデータ選択</a:t>
            </a:r>
          </a:p>
        </p:txBody>
      </p:sp>
      <p:sp>
        <p:nvSpPr>
          <p:cNvPr id="621" name="DataFrameから着目したい要素・行・列を番号で選択  → 「df.iloc[行番号, 列番号]」（番号を整数で指定）    「df.iloc[[行番号], [列番号]]」（番号をリストで指定）"/>
          <p:cNvSpPr txBox="1"/>
          <p:nvPr>
            <p:ph type="body" sz="quarter" idx="4294967295"/>
          </p:nvPr>
        </p:nvSpPr>
        <p:spPr>
          <a:xfrm>
            <a:off x="952500" y="1193800"/>
            <a:ext cx="11531852" cy="1875061"/>
          </a:xfrm>
          <a:prstGeom prst="rect">
            <a:avLst/>
          </a:prstGeom>
        </p:spPr>
        <p:txBody>
          <a:bodyPr anchor="t"/>
          <a:lstStyle/>
          <a:p>
            <a:pPr marL="518583" indent="-518583">
              <a:spcBef>
                <a:spcPts val="1000"/>
              </a:spcBef>
              <a:defRPr sz="2800"/>
            </a:pPr>
            <a:r>
              <a:t>DataFrameから着目したい要素・行・列を番号で選択</a:t>
            </a:r>
            <a:br/>
            <a:r>
              <a:t>　→ 「</a:t>
            </a:r>
            <a:r>
              <a:rPr>
                <a:latin typeface="ヒラギノ角ゴ ProN W6"/>
                <a:ea typeface="ヒラギノ角ゴ ProN W6"/>
                <a:cs typeface="ヒラギノ角ゴ ProN W6"/>
                <a:sym typeface="ヒラギノ角ゴ ProN W6"/>
              </a:rPr>
              <a:t>df.iloc[行番号, 列番号]</a:t>
            </a:r>
            <a:r>
              <a:t>」（番号を整数で指定）</a:t>
            </a:r>
            <a:br/>
            <a:r>
              <a:t>　　 「</a:t>
            </a:r>
            <a:r>
              <a:rPr>
                <a:latin typeface="ヒラギノ角ゴ ProN W6"/>
                <a:ea typeface="ヒラギノ角ゴ ProN W6"/>
                <a:cs typeface="ヒラギノ角ゴ ProN W6"/>
                <a:sym typeface="ヒラギノ角ゴ ProN W6"/>
              </a:rPr>
              <a:t>df.iloc[[行番号], [列番号]]</a:t>
            </a:r>
            <a:r>
              <a:t>」（番号をリストで指定）</a:t>
            </a:r>
          </a:p>
        </p:txBody>
      </p:sp>
      <p:pic>
        <p:nvPicPr>
          <p:cNvPr id="622" name="スクリーンショット 2019-05-14 22.04.43.png" descr="スクリーンショット 2019-05-14 22.04.43.png"/>
          <p:cNvPicPr>
            <a:picLocks noChangeAspect="1"/>
          </p:cNvPicPr>
          <p:nvPr/>
        </p:nvPicPr>
        <p:blipFill>
          <a:blip r:embed="rId2">
            <a:extLst/>
          </a:blip>
          <a:srcRect l="0" t="10287" r="0" b="48656"/>
          <a:stretch>
            <a:fillRect/>
          </a:stretch>
        </p:blipFill>
        <p:spPr>
          <a:xfrm>
            <a:off x="2273425" y="3093336"/>
            <a:ext cx="8890001" cy="2983145"/>
          </a:xfrm>
          <a:prstGeom prst="rect">
            <a:avLst/>
          </a:prstGeom>
          <a:ln w="12700">
            <a:miter lim="400000"/>
          </a:ln>
        </p:spPr>
      </p:pic>
      <p:sp>
        <p:nvSpPr>
          <p:cNvPr id="623" name="四角形"/>
          <p:cNvSpPr/>
          <p:nvPr/>
        </p:nvSpPr>
        <p:spPr>
          <a:xfrm>
            <a:off x="3620772" y="3932133"/>
            <a:ext cx="3169580" cy="1725492"/>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624" name="四角形"/>
          <p:cNvSpPr/>
          <p:nvPr/>
        </p:nvSpPr>
        <p:spPr>
          <a:xfrm>
            <a:off x="3355023" y="4276373"/>
            <a:ext cx="3441830" cy="1380082"/>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625" name="0~3行0~2列目を…"/>
          <p:cNvSpPr/>
          <p:nvPr/>
        </p:nvSpPr>
        <p:spPr>
          <a:xfrm>
            <a:off x="598981" y="3118736"/>
            <a:ext cx="3168651" cy="12914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73" y="0"/>
                </a:moveTo>
                <a:cubicBezTo>
                  <a:pt x="122" y="0"/>
                  <a:pt x="0" y="299"/>
                  <a:pt x="0" y="670"/>
                </a:cubicBezTo>
                <a:lnTo>
                  <a:pt x="0" y="13196"/>
                </a:lnTo>
                <a:cubicBezTo>
                  <a:pt x="0" y="13567"/>
                  <a:pt x="122" y="13873"/>
                  <a:pt x="273" y="13873"/>
                </a:cubicBezTo>
                <a:lnTo>
                  <a:pt x="16728" y="13873"/>
                </a:lnTo>
                <a:lnTo>
                  <a:pt x="21600" y="21600"/>
                </a:lnTo>
                <a:lnTo>
                  <a:pt x="18018" y="10999"/>
                </a:lnTo>
                <a:lnTo>
                  <a:pt x="18018" y="670"/>
                </a:lnTo>
                <a:cubicBezTo>
                  <a:pt x="18018" y="299"/>
                  <a:pt x="17893" y="0"/>
                  <a:pt x="17742" y="0"/>
                </a:cubicBezTo>
                <a:lnTo>
                  <a:pt x="273"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2000">
                <a:solidFill>
                  <a:schemeClr val="accent5">
                    <a:hueOff val="-82419"/>
                    <a:satOff val="-9513"/>
                    <a:lumOff val="-16343"/>
                  </a:schemeClr>
                </a:solidFill>
              </a:defRPr>
            </a:pPr>
            <a:r>
              <a:t>0~3行0~2列目を</a:t>
            </a:r>
          </a:p>
          <a:p>
            <a:pPr>
              <a:defRPr sz="2000">
                <a:solidFill>
                  <a:schemeClr val="accent5">
                    <a:hueOff val="-82419"/>
                    <a:satOff val="-9513"/>
                    <a:lumOff val="-16343"/>
                  </a:schemeClr>
                </a:solidFill>
              </a:defRPr>
            </a:pPr>
            <a:r>
              <a:t>選択したい</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7" name="行列番号によるデータ選択"/>
          <p:cNvSpPr txBox="1"/>
          <p:nvPr>
            <p:ph type="title"/>
          </p:nvPr>
        </p:nvSpPr>
        <p:spPr>
          <a:xfrm>
            <a:off x="952500" y="254000"/>
            <a:ext cx="11099800" cy="915324"/>
          </a:xfrm>
          <a:prstGeom prst="rect">
            <a:avLst/>
          </a:prstGeom>
        </p:spPr>
        <p:txBody>
          <a:bodyPr anchor="t"/>
          <a:lstStyle>
            <a:lvl1pPr algn="l">
              <a:defRPr sz="5000"/>
            </a:lvl1pPr>
          </a:lstStyle>
          <a:p>
            <a:pPr/>
            <a:r>
              <a:t>行列番号によるデータ選択</a:t>
            </a:r>
          </a:p>
        </p:txBody>
      </p:sp>
      <p:sp>
        <p:nvSpPr>
          <p:cNvPr id="628" name="DataFrameから着目したい要素・行・列を番号で選択  → 「df.iloc[行番号, 列番号]」（番号を整数で指定）    「df.iloc[[行番号], [列番号]]」（番号をリストで指定）"/>
          <p:cNvSpPr txBox="1"/>
          <p:nvPr>
            <p:ph type="body" sz="quarter" idx="4294967295"/>
          </p:nvPr>
        </p:nvSpPr>
        <p:spPr>
          <a:xfrm>
            <a:off x="952500" y="1193800"/>
            <a:ext cx="11531852" cy="1875061"/>
          </a:xfrm>
          <a:prstGeom prst="rect">
            <a:avLst/>
          </a:prstGeom>
        </p:spPr>
        <p:txBody>
          <a:bodyPr anchor="t"/>
          <a:lstStyle/>
          <a:p>
            <a:pPr marL="518583" indent="-518583">
              <a:spcBef>
                <a:spcPts val="1000"/>
              </a:spcBef>
              <a:defRPr sz="2800"/>
            </a:pPr>
            <a:r>
              <a:t>DataFrameから着目したい要素・行・列を番号で選択</a:t>
            </a:r>
            <a:br/>
            <a:r>
              <a:t>　→ 「</a:t>
            </a:r>
            <a:r>
              <a:rPr>
                <a:latin typeface="ヒラギノ角ゴ ProN W6"/>
                <a:ea typeface="ヒラギノ角ゴ ProN W6"/>
                <a:cs typeface="ヒラギノ角ゴ ProN W6"/>
                <a:sym typeface="ヒラギノ角ゴ ProN W6"/>
              </a:rPr>
              <a:t>df.iloc[行番号, 列番号]</a:t>
            </a:r>
            <a:r>
              <a:t>」（番号を整数で指定）</a:t>
            </a:r>
            <a:br/>
            <a:r>
              <a:t>　　 「</a:t>
            </a:r>
            <a:r>
              <a:rPr>
                <a:latin typeface="ヒラギノ角ゴ ProN W6"/>
                <a:ea typeface="ヒラギノ角ゴ ProN W6"/>
                <a:cs typeface="ヒラギノ角ゴ ProN W6"/>
                <a:sym typeface="ヒラギノ角ゴ ProN W6"/>
              </a:rPr>
              <a:t>df.iloc[[行番号], [列番号]]</a:t>
            </a:r>
            <a:r>
              <a:t>」（番号をリストで指定）</a:t>
            </a:r>
          </a:p>
        </p:txBody>
      </p:sp>
      <p:pic>
        <p:nvPicPr>
          <p:cNvPr id="629" name="スクリーンショット 2019-05-14 22.04.43.png" descr="スクリーンショット 2019-05-14 22.04.43.png"/>
          <p:cNvPicPr>
            <a:picLocks noChangeAspect="1"/>
          </p:cNvPicPr>
          <p:nvPr/>
        </p:nvPicPr>
        <p:blipFill>
          <a:blip r:embed="rId2">
            <a:extLst/>
          </a:blip>
          <a:srcRect l="0" t="10287" r="0" b="48656"/>
          <a:stretch>
            <a:fillRect/>
          </a:stretch>
        </p:blipFill>
        <p:spPr>
          <a:xfrm>
            <a:off x="2273425" y="3093336"/>
            <a:ext cx="8890001" cy="2983145"/>
          </a:xfrm>
          <a:prstGeom prst="rect">
            <a:avLst/>
          </a:prstGeom>
          <a:ln w="12700">
            <a:miter lim="400000"/>
          </a:ln>
        </p:spPr>
      </p:pic>
      <p:sp>
        <p:nvSpPr>
          <p:cNvPr id="630" name="四角形"/>
          <p:cNvSpPr/>
          <p:nvPr/>
        </p:nvSpPr>
        <p:spPr>
          <a:xfrm>
            <a:off x="3620772" y="3932133"/>
            <a:ext cx="3169580" cy="1725492"/>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631" name="四角形"/>
          <p:cNvSpPr/>
          <p:nvPr/>
        </p:nvSpPr>
        <p:spPr>
          <a:xfrm>
            <a:off x="3355023" y="4276373"/>
            <a:ext cx="3441830" cy="1380082"/>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pic>
        <p:nvPicPr>
          <p:cNvPr id="632" name="スクリーンショット 2019-05-14 23.49.32.png" descr="スクリーンショット 2019-05-14 23.49.32.png"/>
          <p:cNvPicPr>
            <a:picLocks noChangeAspect="1"/>
          </p:cNvPicPr>
          <p:nvPr/>
        </p:nvPicPr>
        <p:blipFill>
          <a:blip r:embed="rId3">
            <a:extLst/>
          </a:blip>
          <a:srcRect l="0" t="0" r="0" b="63954"/>
          <a:stretch>
            <a:fillRect/>
          </a:stretch>
        </p:blipFill>
        <p:spPr>
          <a:xfrm>
            <a:off x="2273425" y="6101122"/>
            <a:ext cx="8890001" cy="2725912"/>
          </a:xfrm>
          <a:prstGeom prst="rect">
            <a:avLst/>
          </a:prstGeom>
          <a:ln w="12700">
            <a:miter lim="400000"/>
          </a:ln>
        </p:spPr>
      </p:pic>
      <p:sp>
        <p:nvSpPr>
          <p:cNvPr id="633" name="[行(列)番号]の代わりに…"/>
          <p:cNvSpPr/>
          <p:nvPr/>
        </p:nvSpPr>
        <p:spPr>
          <a:xfrm>
            <a:off x="81026" y="5038640"/>
            <a:ext cx="3340895" cy="1493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59" y="0"/>
                </a:moveTo>
                <a:cubicBezTo>
                  <a:pt x="116" y="0"/>
                  <a:pt x="0" y="259"/>
                  <a:pt x="0" y="580"/>
                </a:cubicBezTo>
                <a:lnTo>
                  <a:pt x="0" y="16831"/>
                </a:lnTo>
                <a:cubicBezTo>
                  <a:pt x="0" y="17152"/>
                  <a:pt x="116" y="17411"/>
                  <a:pt x="259" y="17411"/>
                </a:cubicBezTo>
                <a:lnTo>
                  <a:pt x="19288" y="17411"/>
                </a:lnTo>
                <a:lnTo>
                  <a:pt x="21600" y="21600"/>
                </a:lnTo>
                <a:lnTo>
                  <a:pt x="20430" y="12883"/>
                </a:lnTo>
                <a:lnTo>
                  <a:pt x="20430" y="580"/>
                </a:lnTo>
                <a:cubicBezTo>
                  <a:pt x="20430" y="259"/>
                  <a:pt x="20314" y="0"/>
                  <a:pt x="20171" y="0"/>
                </a:cubicBezTo>
                <a:lnTo>
                  <a:pt x="259"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2000">
                <a:solidFill>
                  <a:schemeClr val="accent5">
                    <a:hueOff val="-82419"/>
                    <a:satOff val="-9513"/>
                    <a:lumOff val="-16343"/>
                  </a:schemeClr>
                </a:solidFill>
              </a:defRPr>
            </a:pPr>
            <a:r>
              <a:t>[行(列)番号]の代わりに</a:t>
            </a:r>
          </a:p>
          <a:p>
            <a:pPr>
              <a:defRPr sz="2000">
                <a:solidFill>
                  <a:schemeClr val="accent5">
                    <a:hueOff val="-82419"/>
                    <a:satOff val="-9513"/>
                    <a:lumOff val="-16343"/>
                  </a:schemeClr>
                </a:solidFill>
              </a:defRPr>
            </a:pPr>
            <a:r>
              <a:t>「開始番号:終了番号+1」</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5" name="行列番号によるデータ選択"/>
          <p:cNvSpPr txBox="1"/>
          <p:nvPr>
            <p:ph type="title"/>
          </p:nvPr>
        </p:nvSpPr>
        <p:spPr>
          <a:xfrm>
            <a:off x="952500" y="254000"/>
            <a:ext cx="11099800" cy="915324"/>
          </a:xfrm>
          <a:prstGeom prst="rect">
            <a:avLst/>
          </a:prstGeom>
        </p:spPr>
        <p:txBody>
          <a:bodyPr anchor="t"/>
          <a:lstStyle>
            <a:lvl1pPr algn="l">
              <a:defRPr sz="5000"/>
            </a:lvl1pPr>
          </a:lstStyle>
          <a:p>
            <a:pPr/>
            <a:r>
              <a:t>行列番号によるデータ選択</a:t>
            </a:r>
          </a:p>
        </p:txBody>
      </p:sp>
      <p:sp>
        <p:nvSpPr>
          <p:cNvPr id="636" name="DataFrameから着目したい要素・行・列を番号で選択  → 「df.iloc[行番号, 列番号]」（番号を整数で指定）    「df.iloc[[行番号], [列番号]]」（番号をリストで指定）"/>
          <p:cNvSpPr txBox="1"/>
          <p:nvPr>
            <p:ph type="body" sz="quarter" idx="4294967295"/>
          </p:nvPr>
        </p:nvSpPr>
        <p:spPr>
          <a:xfrm>
            <a:off x="952500" y="1193800"/>
            <a:ext cx="11531852" cy="1875061"/>
          </a:xfrm>
          <a:prstGeom prst="rect">
            <a:avLst/>
          </a:prstGeom>
        </p:spPr>
        <p:txBody>
          <a:bodyPr anchor="t"/>
          <a:lstStyle/>
          <a:p>
            <a:pPr marL="518583" indent="-518583">
              <a:spcBef>
                <a:spcPts val="1000"/>
              </a:spcBef>
              <a:defRPr sz="2800"/>
            </a:pPr>
            <a:r>
              <a:t>DataFrameから着目したい要素・行・列を番号で選択</a:t>
            </a:r>
            <a:br/>
            <a:r>
              <a:t>　→ 「</a:t>
            </a:r>
            <a:r>
              <a:rPr>
                <a:latin typeface="ヒラギノ角ゴ ProN W6"/>
                <a:ea typeface="ヒラギノ角ゴ ProN W6"/>
                <a:cs typeface="ヒラギノ角ゴ ProN W6"/>
                <a:sym typeface="ヒラギノ角ゴ ProN W6"/>
              </a:rPr>
              <a:t>df.iloc[行番号, 列番号]</a:t>
            </a:r>
            <a:r>
              <a:t>」（番号を整数で指定）</a:t>
            </a:r>
            <a:br/>
            <a:r>
              <a:t>　　 「</a:t>
            </a:r>
            <a:r>
              <a:rPr>
                <a:latin typeface="ヒラギノ角ゴ ProN W6"/>
                <a:ea typeface="ヒラギノ角ゴ ProN W6"/>
                <a:cs typeface="ヒラギノ角ゴ ProN W6"/>
                <a:sym typeface="ヒラギノ角ゴ ProN W6"/>
              </a:rPr>
              <a:t>df.iloc[[行番号], [列番号]]</a:t>
            </a:r>
            <a:r>
              <a:t>」（番号をリストで指定）</a:t>
            </a:r>
          </a:p>
        </p:txBody>
      </p:sp>
      <p:pic>
        <p:nvPicPr>
          <p:cNvPr id="637" name="スクリーンショット 2019-05-14 22.04.43.png" descr="スクリーンショット 2019-05-14 22.04.43.png"/>
          <p:cNvPicPr>
            <a:picLocks noChangeAspect="1"/>
          </p:cNvPicPr>
          <p:nvPr/>
        </p:nvPicPr>
        <p:blipFill>
          <a:blip r:embed="rId2">
            <a:extLst/>
          </a:blip>
          <a:srcRect l="0" t="10287" r="0" b="48656"/>
          <a:stretch>
            <a:fillRect/>
          </a:stretch>
        </p:blipFill>
        <p:spPr>
          <a:xfrm>
            <a:off x="2273425" y="3093336"/>
            <a:ext cx="8890001" cy="2983145"/>
          </a:xfrm>
          <a:prstGeom prst="rect">
            <a:avLst/>
          </a:prstGeom>
          <a:ln w="12700">
            <a:miter lim="400000"/>
          </a:ln>
        </p:spPr>
      </p:pic>
      <p:sp>
        <p:nvSpPr>
          <p:cNvPr id="638" name="四角形"/>
          <p:cNvSpPr/>
          <p:nvPr/>
        </p:nvSpPr>
        <p:spPr>
          <a:xfrm>
            <a:off x="3355023" y="5237354"/>
            <a:ext cx="7671411" cy="419101"/>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639" name="3行目を選択したい"/>
          <p:cNvSpPr/>
          <p:nvPr/>
        </p:nvSpPr>
        <p:spPr>
          <a:xfrm>
            <a:off x="852288" y="4035164"/>
            <a:ext cx="3168651" cy="12914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73" y="0"/>
                </a:moveTo>
                <a:cubicBezTo>
                  <a:pt x="122" y="0"/>
                  <a:pt x="0" y="299"/>
                  <a:pt x="0" y="670"/>
                </a:cubicBezTo>
                <a:lnTo>
                  <a:pt x="0" y="13196"/>
                </a:lnTo>
                <a:cubicBezTo>
                  <a:pt x="0" y="13567"/>
                  <a:pt x="122" y="13873"/>
                  <a:pt x="273" y="13873"/>
                </a:cubicBezTo>
                <a:lnTo>
                  <a:pt x="16728" y="13873"/>
                </a:lnTo>
                <a:lnTo>
                  <a:pt x="21600" y="21600"/>
                </a:lnTo>
                <a:lnTo>
                  <a:pt x="18018" y="10999"/>
                </a:lnTo>
                <a:lnTo>
                  <a:pt x="18018" y="670"/>
                </a:lnTo>
                <a:cubicBezTo>
                  <a:pt x="18018" y="299"/>
                  <a:pt x="17893" y="0"/>
                  <a:pt x="17742" y="0"/>
                </a:cubicBezTo>
                <a:lnTo>
                  <a:pt x="273"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000">
                <a:solidFill>
                  <a:schemeClr val="accent5">
                    <a:hueOff val="-82419"/>
                    <a:satOff val="-9513"/>
                    <a:lumOff val="-16343"/>
                  </a:schemeClr>
                </a:solidFill>
              </a:defRPr>
            </a:lvl1pPr>
          </a:lstStyle>
          <a:p>
            <a:pPr/>
            <a:r>
              <a:t>3行目を選択したい</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1" name="行列番号によるデータ選択"/>
          <p:cNvSpPr txBox="1"/>
          <p:nvPr>
            <p:ph type="title"/>
          </p:nvPr>
        </p:nvSpPr>
        <p:spPr>
          <a:xfrm>
            <a:off x="952500" y="254000"/>
            <a:ext cx="11099800" cy="915324"/>
          </a:xfrm>
          <a:prstGeom prst="rect">
            <a:avLst/>
          </a:prstGeom>
        </p:spPr>
        <p:txBody>
          <a:bodyPr anchor="t"/>
          <a:lstStyle>
            <a:lvl1pPr algn="l">
              <a:defRPr sz="5000"/>
            </a:lvl1pPr>
          </a:lstStyle>
          <a:p>
            <a:pPr/>
            <a:r>
              <a:t>行列番号によるデータ選択</a:t>
            </a:r>
          </a:p>
        </p:txBody>
      </p:sp>
      <p:sp>
        <p:nvSpPr>
          <p:cNvPr id="642" name="DataFrameから着目したい要素・行・列を番号で選択  → 「df.iloc[行番号, 列番号]」（番号を整数で指定）    「df.iloc[[行番号], [列番号]]」（番号をリストで指定）"/>
          <p:cNvSpPr txBox="1"/>
          <p:nvPr>
            <p:ph type="body" sz="quarter" idx="4294967295"/>
          </p:nvPr>
        </p:nvSpPr>
        <p:spPr>
          <a:xfrm>
            <a:off x="952500" y="1193800"/>
            <a:ext cx="11531852" cy="1875061"/>
          </a:xfrm>
          <a:prstGeom prst="rect">
            <a:avLst/>
          </a:prstGeom>
        </p:spPr>
        <p:txBody>
          <a:bodyPr anchor="t"/>
          <a:lstStyle/>
          <a:p>
            <a:pPr marL="518583" indent="-518583">
              <a:spcBef>
                <a:spcPts val="1000"/>
              </a:spcBef>
              <a:defRPr sz="2800"/>
            </a:pPr>
            <a:r>
              <a:t>DataFrameから着目したい要素・行・列を番号で選択</a:t>
            </a:r>
            <a:br/>
            <a:r>
              <a:t>　→ 「</a:t>
            </a:r>
            <a:r>
              <a:rPr>
                <a:latin typeface="ヒラギノ角ゴ ProN W6"/>
                <a:ea typeface="ヒラギノ角ゴ ProN W6"/>
                <a:cs typeface="ヒラギノ角ゴ ProN W6"/>
                <a:sym typeface="ヒラギノ角ゴ ProN W6"/>
              </a:rPr>
              <a:t>df.iloc[行番号, 列番号]</a:t>
            </a:r>
            <a:r>
              <a:t>」（番号を整数で指定）</a:t>
            </a:r>
            <a:br/>
            <a:r>
              <a:t>　　 「</a:t>
            </a:r>
            <a:r>
              <a:rPr>
                <a:latin typeface="ヒラギノ角ゴ ProN W6"/>
                <a:ea typeface="ヒラギノ角ゴ ProN W6"/>
                <a:cs typeface="ヒラギノ角ゴ ProN W6"/>
                <a:sym typeface="ヒラギノ角ゴ ProN W6"/>
              </a:rPr>
              <a:t>df.iloc[[行番号], [列番号]]</a:t>
            </a:r>
            <a:r>
              <a:t>」（番号をリストで指定）</a:t>
            </a:r>
          </a:p>
        </p:txBody>
      </p:sp>
      <p:pic>
        <p:nvPicPr>
          <p:cNvPr id="643" name="スクリーンショット 2019-05-14 22.04.43.png" descr="スクリーンショット 2019-05-14 22.04.43.png"/>
          <p:cNvPicPr>
            <a:picLocks noChangeAspect="1"/>
          </p:cNvPicPr>
          <p:nvPr/>
        </p:nvPicPr>
        <p:blipFill>
          <a:blip r:embed="rId2">
            <a:extLst/>
          </a:blip>
          <a:srcRect l="0" t="10287" r="0" b="48656"/>
          <a:stretch>
            <a:fillRect/>
          </a:stretch>
        </p:blipFill>
        <p:spPr>
          <a:xfrm>
            <a:off x="2273425" y="3093336"/>
            <a:ext cx="8890001" cy="2983145"/>
          </a:xfrm>
          <a:prstGeom prst="rect">
            <a:avLst/>
          </a:prstGeom>
          <a:ln w="12700">
            <a:miter lim="400000"/>
          </a:ln>
        </p:spPr>
      </p:pic>
      <p:sp>
        <p:nvSpPr>
          <p:cNvPr id="644" name="四角形"/>
          <p:cNvSpPr/>
          <p:nvPr/>
        </p:nvSpPr>
        <p:spPr>
          <a:xfrm>
            <a:off x="3355023" y="5237354"/>
            <a:ext cx="7671411" cy="419101"/>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pic>
        <p:nvPicPr>
          <p:cNvPr id="645" name="スクリーンショット 2019-05-14 23.49.32.png" descr="スクリーンショット 2019-05-14 23.49.32.png"/>
          <p:cNvPicPr>
            <a:picLocks noChangeAspect="1"/>
          </p:cNvPicPr>
          <p:nvPr/>
        </p:nvPicPr>
        <p:blipFill>
          <a:blip r:embed="rId3">
            <a:extLst/>
          </a:blip>
          <a:srcRect l="0" t="36353" r="0" b="40583"/>
          <a:stretch>
            <a:fillRect/>
          </a:stretch>
        </p:blipFill>
        <p:spPr>
          <a:xfrm>
            <a:off x="2273425" y="6056334"/>
            <a:ext cx="8890001" cy="1744115"/>
          </a:xfrm>
          <a:prstGeom prst="rect">
            <a:avLst/>
          </a:prstGeom>
          <a:ln w="12700">
            <a:miter lim="400000"/>
          </a:ln>
        </p:spPr>
      </p:pic>
      <p:sp>
        <p:nvSpPr>
          <p:cNvPr id="646" name="[列番号]の代わりに…"/>
          <p:cNvSpPr/>
          <p:nvPr/>
        </p:nvSpPr>
        <p:spPr>
          <a:xfrm>
            <a:off x="129081" y="4729043"/>
            <a:ext cx="3298429" cy="15601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62" y="0"/>
                </a:moveTo>
                <a:cubicBezTo>
                  <a:pt x="117" y="0"/>
                  <a:pt x="0" y="248"/>
                  <a:pt x="0" y="555"/>
                </a:cubicBezTo>
                <a:lnTo>
                  <a:pt x="0" y="16116"/>
                </a:lnTo>
                <a:cubicBezTo>
                  <a:pt x="0" y="16423"/>
                  <a:pt x="117" y="16671"/>
                  <a:pt x="262" y="16671"/>
                </a:cubicBezTo>
                <a:lnTo>
                  <a:pt x="18663" y="16671"/>
                </a:lnTo>
                <a:lnTo>
                  <a:pt x="21600" y="21600"/>
                </a:lnTo>
                <a:lnTo>
                  <a:pt x="19820" y="13479"/>
                </a:lnTo>
                <a:lnTo>
                  <a:pt x="19820" y="555"/>
                </a:lnTo>
                <a:cubicBezTo>
                  <a:pt x="19820" y="248"/>
                  <a:pt x="19702" y="0"/>
                  <a:pt x="19557" y="0"/>
                </a:cubicBezTo>
                <a:lnTo>
                  <a:pt x="262"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2000">
                <a:solidFill>
                  <a:schemeClr val="accent5">
                    <a:hueOff val="-82419"/>
                    <a:satOff val="-9513"/>
                    <a:lumOff val="-16343"/>
                  </a:schemeClr>
                </a:solidFill>
              </a:defRPr>
            </a:pPr>
            <a:r>
              <a:t>[列番号]の代わりに</a:t>
            </a:r>
          </a:p>
          <a:p>
            <a:pPr>
              <a:defRPr sz="2000">
                <a:solidFill>
                  <a:schemeClr val="accent5">
                    <a:hueOff val="-82419"/>
                    <a:satOff val="-9513"/>
                    <a:lumOff val="-16343"/>
                  </a:schemeClr>
                </a:solidFill>
              </a:defRPr>
            </a:pPr>
            <a:r>
              <a:t>「：」のみ記述</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機械学習の問題点"/>
          <p:cNvSpPr txBox="1"/>
          <p:nvPr>
            <p:ph type="title"/>
          </p:nvPr>
        </p:nvSpPr>
        <p:spPr>
          <a:xfrm>
            <a:off x="952500" y="254000"/>
            <a:ext cx="11099800" cy="915324"/>
          </a:xfrm>
          <a:prstGeom prst="rect">
            <a:avLst/>
          </a:prstGeom>
        </p:spPr>
        <p:txBody>
          <a:bodyPr anchor="t"/>
          <a:lstStyle>
            <a:lvl1pPr algn="l">
              <a:defRPr sz="5000"/>
            </a:lvl1pPr>
          </a:lstStyle>
          <a:p>
            <a:pPr/>
            <a:r>
              <a:t>機械学習の問題点</a:t>
            </a:r>
          </a:p>
        </p:txBody>
      </p:sp>
      <p:sp>
        <p:nvSpPr>
          <p:cNvPr id="139" name="物件相場価格を正しく言い当てられるようなモデル作成は困難…"/>
          <p:cNvSpPr txBox="1"/>
          <p:nvPr>
            <p:ph type="body" idx="4294967295"/>
          </p:nvPr>
        </p:nvSpPr>
        <p:spPr>
          <a:xfrm>
            <a:off x="952500" y="1193800"/>
            <a:ext cx="11473999" cy="6633199"/>
          </a:xfrm>
          <a:prstGeom prst="rect">
            <a:avLst/>
          </a:prstGeom>
        </p:spPr>
        <p:txBody>
          <a:bodyPr anchor="t"/>
          <a:lstStyle/>
          <a:p>
            <a:pPr>
              <a:spcBef>
                <a:spcPts val="1000"/>
              </a:spcBef>
              <a:defRPr sz="2800"/>
            </a:pPr>
            <a:r>
              <a:t>物件相場価格を正しく言い当てられるようなモデル作成は困難</a:t>
            </a:r>
          </a:p>
          <a:p>
            <a:pPr lvl="1">
              <a:spcBef>
                <a:spcPts val="1000"/>
              </a:spcBef>
              <a:defRPr sz="2400"/>
            </a:pPr>
            <a:r>
              <a:t>用いるデータの質の問題（データの欠損や記録ミス等への対応）</a:t>
            </a:r>
            <a:endParaRPr sz="2000"/>
          </a:p>
          <a:p>
            <a:pPr lvl="1">
              <a:spcBef>
                <a:spcPts val="1000"/>
              </a:spcBef>
              <a:defRPr sz="2400"/>
            </a:pPr>
            <a:r>
              <a:t>予測対象に寄与する情報の選択問題</a:t>
            </a:r>
            <a:endParaRPr sz="2000"/>
          </a:p>
          <a:p>
            <a:pPr lvl="1">
              <a:spcBef>
                <a:spcPts val="1000"/>
              </a:spcBef>
              <a:defRPr sz="2400"/>
            </a:pPr>
            <a:r>
              <a:t>機械学習手法の選択問題</a:t>
            </a:r>
          </a:p>
          <a:p>
            <a:pPr>
              <a:spcBef>
                <a:spcPts val="1000"/>
              </a:spcBef>
              <a:defRPr sz="2800"/>
            </a:pPr>
            <a:r>
              <a:t>機械学習プロジェクトでは，これらの問題を取り扱い解決することで，より良いモデルの作成を目指す</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8" name="行列番号によるデータ選択"/>
          <p:cNvSpPr txBox="1"/>
          <p:nvPr>
            <p:ph type="title"/>
          </p:nvPr>
        </p:nvSpPr>
        <p:spPr>
          <a:xfrm>
            <a:off x="952500" y="254000"/>
            <a:ext cx="11099800" cy="915324"/>
          </a:xfrm>
          <a:prstGeom prst="rect">
            <a:avLst/>
          </a:prstGeom>
        </p:spPr>
        <p:txBody>
          <a:bodyPr anchor="t"/>
          <a:lstStyle>
            <a:lvl1pPr algn="l">
              <a:defRPr sz="5000"/>
            </a:lvl1pPr>
          </a:lstStyle>
          <a:p>
            <a:pPr/>
            <a:r>
              <a:t>行列番号によるデータ選択</a:t>
            </a:r>
          </a:p>
        </p:txBody>
      </p:sp>
      <p:sp>
        <p:nvSpPr>
          <p:cNvPr id="649" name="DataFrameから着目したい要素・行・列を番号で選択  → 「df.iloc[行番号, 列番号]」（番号を整数で指定）    「df.iloc[[行番号], [列番号]]」（番号をリストで指定）"/>
          <p:cNvSpPr txBox="1"/>
          <p:nvPr>
            <p:ph type="body" sz="quarter" idx="4294967295"/>
          </p:nvPr>
        </p:nvSpPr>
        <p:spPr>
          <a:xfrm>
            <a:off x="952500" y="1193800"/>
            <a:ext cx="11531852" cy="1875061"/>
          </a:xfrm>
          <a:prstGeom prst="rect">
            <a:avLst/>
          </a:prstGeom>
        </p:spPr>
        <p:txBody>
          <a:bodyPr anchor="t"/>
          <a:lstStyle/>
          <a:p>
            <a:pPr marL="518583" indent="-518583">
              <a:spcBef>
                <a:spcPts val="1000"/>
              </a:spcBef>
              <a:defRPr sz="2800"/>
            </a:pPr>
            <a:r>
              <a:t>DataFrameから着目したい要素・行・列を番号で選択</a:t>
            </a:r>
            <a:br/>
            <a:r>
              <a:t>　→ 「</a:t>
            </a:r>
            <a:r>
              <a:rPr>
                <a:latin typeface="ヒラギノ角ゴ ProN W6"/>
                <a:ea typeface="ヒラギノ角ゴ ProN W6"/>
                <a:cs typeface="ヒラギノ角ゴ ProN W6"/>
                <a:sym typeface="ヒラギノ角ゴ ProN W6"/>
              </a:rPr>
              <a:t>df.iloc[行番号, 列番号]</a:t>
            </a:r>
            <a:r>
              <a:t>」（番号を整数で指定）</a:t>
            </a:r>
            <a:br/>
            <a:r>
              <a:t>　　 「</a:t>
            </a:r>
            <a:r>
              <a:rPr>
                <a:latin typeface="ヒラギノ角ゴ ProN W6"/>
                <a:ea typeface="ヒラギノ角ゴ ProN W6"/>
                <a:cs typeface="ヒラギノ角ゴ ProN W6"/>
                <a:sym typeface="ヒラギノ角ゴ ProN W6"/>
              </a:rPr>
              <a:t>df.iloc[[行番号], [列番号]]</a:t>
            </a:r>
            <a:r>
              <a:t>」（番号をリストで指定）</a:t>
            </a:r>
          </a:p>
        </p:txBody>
      </p:sp>
      <p:pic>
        <p:nvPicPr>
          <p:cNvPr id="650" name="スクリーンショット 2019-05-14 22.04.43.png" descr="スクリーンショット 2019-05-14 22.04.43.png"/>
          <p:cNvPicPr>
            <a:picLocks noChangeAspect="1"/>
          </p:cNvPicPr>
          <p:nvPr/>
        </p:nvPicPr>
        <p:blipFill>
          <a:blip r:embed="rId2">
            <a:extLst/>
          </a:blip>
          <a:srcRect l="0" t="10287" r="0" b="48656"/>
          <a:stretch>
            <a:fillRect/>
          </a:stretch>
        </p:blipFill>
        <p:spPr>
          <a:xfrm>
            <a:off x="2273425" y="3093336"/>
            <a:ext cx="8890001" cy="2983145"/>
          </a:xfrm>
          <a:prstGeom prst="rect">
            <a:avLst/>
          </a:prstGeom>
          <a:ln w="12700">
            <a:miter lim="400000"/>
          </a:ln>
        </p:spPr>
      </p:pic>
      <p:sp>
        <p:nvSpPr>
          <p:cNvPr id="651" name="四角形"/>
          <p:cNvSpPr/>
          <p:nvPr/>
        </p:nvSpPr>
        <p:spPr>
          <a:xfrm>
            <a:off x="5156827" y="3932133"/>
            <a:ext cx="1651500" cy="2020576"/>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652" name="2列目を選択したい"/>
          <p:cNvSpPr/>
          <p:nvPr/>
        </p:nvSpPr>
        <p:spPr>
          <a:xfrm>
            <a:off x="852288" y="4035164"/>
            <a:ext cx="4808538" cy="10096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0" y="0"/>
                </a:moveTo>
                <a:cubicBezTo>
                  <a:pt x="80" y="0"/>
                  <a:pt x="0" y="383"/>
                  <a:pt x="0" y="858"/>
                </a:cubicBezTo>
                <a:lnTo>
                  <a:pt x="0" y="16879"/>
                </a:lnTo>
                <a:cubicBezTo>
                  <a:pt x="0" y="17354"/>
                  <a:pt x="80" y="17745"/>
                  <a:pt x="180" y="17745"/>
                </a:cubicBezTo>
                <a:lnTo>
                  <a:pt x="5134" y="17745"/>
                </a:lnTo>
                <a:lnTo>
                  <a:pt x="21600" y="21600"/>
                </a:lnTo>
                <a:lnTo>
                  <a:pt x="11873" y="14595"/>
                </a:lnTo>
                <a:lnTo>
                  <a:pt x="11873" y="858"/>
                </a:lnTo>
                <a:cubicBezTo>
                  <a:pt x="11873" y="383"/>
                  <a:pt x="11791" y="0"/>
                  <a:pt x="11691" y="0"/>
                </a:cubicBezTo>
                <a:lnTo>
                  <a:pt x="180"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000">
                <a:solidFill>
                  <a:schemeClr val="accent5">
                    <a:hueOff val="-82419"/>
                    <a:satOff val="-9513"/>
                    <a:lumOff val="-16343"/>
                  </a:schemeClr>
                </a:solidFill>
              </a:defRPr>
            </a:lvl1pPr>
          </a:lstStyle>
          <a:p>
            <a:pPr/>
            <a:r>
              <a:t>2列目を選択したい</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4" name="行列番号によるデータ選択"/>
          <p:cNvSpPr txBox="1"/>
          <p:nvPr>
            <p:ph type="title"/>
          </p:nvPr>
        </p:nvSpPr>
        <p:spPr>
          <a:xfrm>
            <a:off x="952500" y="254000"/>
            <a:ext cx="11099800" cy="915324"/>
          </a:xfrm>
          <a:prstGeom prst="rect">
            <a:avLst/>
          </a:prstGeom>
        </p:spPr>
        <p:txBody>
          <a:bodyPr anchor="t"/>
          <a:lstStyle>
            <a:lvl1pPr algn="l">
              <a:defRPr sz="5000"/>
            </a:lvl1pPr>
          </a:lstStyle>
          <a:p>
            <a:pPr/>
            <a:r>
              <a:t>行列番号によるデータ選択</a:t>
            </a:r>
          </a:p>
        </p:txBody>
      </p:sp>
      <p:sp>
        <p:nvSpPr>
          <p:cNvPr id="655" name="DataFrameから着目したい要素・行・列を番号で選択  → 「df.iloc[行番号, 列番号]」（番号を整数で指定）    「df.iloc[[行番号], [列番号]]」（番号をリストで指定）"/>
          <p:cNvSpPr txBox="1"/>
          <p:nvPr>
            <p:ph type="body" sz="quarter" idx="4294967295"/>
          </p:nvPr>
        </p:nvSpPr>
        <p:spPr>
          <a:xfrm>
            <a:off x="952500" y="1193800"/>
            <a:ext cx="11531852" cy="1875061"/>
          </a:xfrm>
          <a:prstGeom prst="rect">
            <a:avLst/>
          </a:prstGeom>
        </p:spPr>
        <p:txBody>
          <a:bodyPr anchor="t"/>
          <a:lstStyle/>
          <a:p>
            <a:pPr marL="518583" indent="-518583">
              <a:spcBef>
                <a:spcPts val="1000"/>
              </a:spcBef>
              <a:defRPr sz="2800"/>
            </a:pPr>
            <a:r>
              <a:t>DataFrameから着目したい要素・行・列を番号で選択</a:t>
            </a:r>
            <a:br/>
            <a:r>
              <a:t>　→ 「</a:t>
            </a:r>
            <a:r>
              <a:rPr>
                <a:latin typeface="ヒラギノ角ゴ ProN W6"/>
                <a:ea typeface="ヒラギノ角ゴ ProN W6"/>
                <a:cs typeface="ヒラギノ角ゴ ProN W6"/>
                <a:sym typeface="ヒラギノ角ゴ ProN W6"/>
              </a:rPr>
              <a:t>df.iloc[行番号, 列番号]</a:t>
            </a:r>
            <a:r>
              <a:t>」（番号を整数で指定）</a:t>
            </a:r>
            <a:br/>
            <a:r>
              <a:t>　　 「</a:t>
            </a:r>
            <a:r>
              <a:rPr>
                <a:latin typeface="ヒラギノ角ゴ ProN W6"/>
                <a:ea typeface="ヒラギノ角ゴ ProN W6"/>
                <a:cs typeface="ヒラギノ角ゴ ProN W6"/>
                <a:sym typeface="ヒラギノ角ゴ ProN W6"/>
              </a:rPr>
              <a:t>df.iloc[[行番号], [列番号]]</a:t>
            </a:r>
            <a:r>
              <a:t>」（番号をリストで指定）</a:t>
            </a:r>
          </a:p>
        </p:txBody>
      </p:sp>
      <p:pic>
        <p:nvPicPr>
          <p:cNvPr id="656" name="スクリーンショット 2019-05-14 22.04.43.png" descr="スクリーンショット 2019-05-14 22.04.43.png"/>
          <p:cNvPicPr>
            <a:picLocks noChangeAspect="1"/>
          </p:cNvPicPr>
          <p:nvPr/>
        </p:nvPicPr>
        <p:blipFill>
          <a:blip r:embed="rId2">
            <a:extLst/>
          </a:blip>
          <a:srcRect l="0" t="10287" r="0" b="48656"/>
          <a:stretch>
            <a:fillRect/>
          </a:stretch>
        </p:blipFill>
        <p:spPr>
          <a:xfrm>
            <a:off x="2273425" y="3093336"/>
            <a:ext cx="8890001" cy="2983145"/>
          </a:xfrm>
          <a:prstGeom prst="rect">
            <a:avLst/>
          </a:prstGeom>
          <a:ln w="12700">
            <a:miter lim="400000"/>
          </a:ln>
        </p:spPr>
      </p:pic>
      <p:sp>
        <p:nvSpPr>
          <p:cNvPr id="657" name="四角形"/>
          <p:cNvSpPr/>
          <p:nvPr/>
        </p:nvSpPr>
        <p:spPr>
          <a:xfrm>
            <a:off x="5156827" y="3932133"/>
            <a:ext cx="1651500" cy="2020576"/>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pic>
        <p:nvPicPr>
          <p:cNvPr id="658" name="スクリーンショット 2019-05-14 23.49.32.png" descr="スクリーンショット 2019-05-14 23.49.32.png"/>
          <p:cNvPicPr>
            <a:picLocks noChangeAspect="1"/>
          </p:cNvPicPr>
          <p:nvPr/>
        </p:nvPicPr>
        <p:blipFill>
          <a:blip r:embed="rId3">
            <a:extLst/>
          </a:blip>
          <a:srcRect l="0" t="59555" r="0" b="0"/>
          <a:stretch>
            <a:fillRect/>
          </a:stretch>
        </p:blipFill>
        <p:spPr>
          <a:xfrm>
            <a:off x="2273425" y="6286956"/>
            <a:ext cx="8890001" cy="3058548"/>
          </a:xfrm>
          <a:prstGeom prst="rect">
            <a:avLst/>
          </a:prstGeom>
          <a:ln w="12700">
            <a:miter lim="400000"/>
          </a:ln>
        </p:spPr>
      </p:pic>
      <p:sp>
        <p:nvSpPr>
          <p:cNvPr id="659" name="[行番号]の代わりに…"/>
          <p:cNvSpPr/>
          <p:nvPr/>
        </p:nvSpPr>
        <p:spPr>
          <a:xfrm>
            <a:off x="99805" y="4963095"/>
            <a:ext cx="3298429" cy="15601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62" y="0"/>
                </a:moveTo>
                <a:cubicBezTo>
                  <a:pt x="117" y="0"/>
                  <a:pt x="0" y="248"/>
                  <a:pt x="0" y="555"/>
                </a:cubicBezTo>
                <a:lnTo>
                  <a:pt x="0" y="16116"/>
                </a:lnTo>
                <a:cubicBezTo>
                  <a:pt x="0" y="16423"/>
                  <a:pt x="117" y="16671"/>
                  <a:pt x="262" y="16671"/>
                </a:cubicBezTo>
                <a:lnTo>
                  <a:pt x="18663" y="16671"/>
                </a:lnTo>
                <a:lnTo>
                  <a:pt x="21600" y="21600"/>
                </a:lnTo>
                <a:lnTo>
                  <a:pt x="19820" y="13479"/>
                </a:lnTo>
                <a:lnTo>
                  <a:pt x="19820" y="555"/>
                </a:lnTo>
                <a:cubicBezTo>
                  <a:pt x="19820" y="248"/>
                  <a:pt x="19702" y="0"/>
                  <a:pt x="19557" y="0"/>
                </a:cubicBezTo>
                <a:lnTo>
                  <a:pt x="262"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2000">
                <a:solidFill>
                  <a:schemeClr val="accent5">
                    <a:hueOff val="-82419"/>
                    <a:satOff val="-9513"/>
                    <a:lumOff val="-16343"/>
                  </a:schemeClr>
                </a:solidFill>
              </a:defRPr>
            </a:pPr>
            <a:r>
              <a:t>[行番号]の代わりに</a:t>
            </a:r>
          </a:p>
          <a:p>
            <a:pPr>
              <a:defRPr sz="2000">
                <a:solidFill>
                  <a:schemeClr val="accent5">
                    <a:hueOff val="-82419"/>
                    <a:satOff val="-9513"/>
                    <a:lumOff val="-16343"/>
                  </a:schemeClr>
                </a:solidFill>
              </a:defRPr>
            </a:pPr>
            <a:r>
              <a:t>「：」のみ記述</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1" name="列名によるデータ選択"/>
          <p:cNvSpPr txBox="1"/>
          <p:nvPr>
            <p:ph type="title"/>
          </p:nvPr>
        </p:nvSpPr>
        <p:spPr>
          <a:xfrm>
            <a:off x="952500" y="254000"/>
            <a:ext cx="11099800" cy="915324"/>
          </a:xfrm>
          <a:prstGeom prst="rect">
            <a:avLst/>
          </a:prstGeom>
        </p:spPr>
        <p:txBody>
          <a:bodyPr anchor="t"/>
          <a:lstStyle>
            <a:lvl1pPr algn="l">
              <a:defRPr sz="5000"/>
            </a:lvl1pPr>
          </a:lstStyle>
          <a:p>
            <a:pPr/>
            <a:r>
              <a:t>列名によるデータ選択</a:t>
            </a:r>
          </a:p>
        </p:txBody>
      </p:sp>
      <p:sp>
        <p:nvSpPr>
          <p:cNvPr id="662" name="DataFrameから着目したい列を列名で選択  → 「df[列名]」（列名を文字列で指定）    「df[[列名]]」（列名をリストで指定）"/>
          <p:cNvSpPr txBox="1"/>
          <p:nvPr>
            <p:ph type="body" sz="quarter" idx="4294967295"/>
          </p:nvPr>
        </p:nvSpPr>
        <p:spPr>
          <a:xfrm>
            <a:off x="952500" y="1193800"/>
            <a:ext cx="11531852" cy="1875061"/>
          </a:xfrm>
          <a:prstGeom prst="rect">
            <a:avLst/>
          </a:prstGeom>
        </p:spPr>
        <p:txBody>
          <a:bodyPr anchor="t"/>
          <a:lstStyle/>
          <a:p>
            <a:pPr marL="518583" indent="-518583">
              <a:spcBef>
                <a:spcPts val="1000"/>
              </a:spcBef>
              <a:defRPr sz="2800"/>
            </a:pPr>
            <a:r>
              <a:t>DataFrameから着目したい列を列名で選択</a:t>
            </a:r>
            <a:br/>
            <a:r>
              <a:t>　→ 「</a:t>
            </a:r>
            <a:r>
              <a:rPr>
                <a:latin typeface="ヒラギノ角ゴ ProN W6"/>
                <a:ea typeface="ヒラギノ角ゴ ProN W6"/>
                <a:cs typeface="ヒラギノ角ゴ ProN W6"/>
                <a:sym typeface="ヒラギノ角ゴ ProN W6"/>
              </a:rPr>
              <a:t>df[列名]</a:t>
            </a:r>
            <a:r>
              <a:t>」（列名を文字列で指定）</a:t>
            </a:r>
            <a:br/>
            <a:r>
              <a:t>　　 「</a:t>
            </a:r>
            <a:r>
              <a:rPr>
                <a:latin typeface="ヒラギノ角ゴ ProN W6"/>
                <a:ea typeface="ヒラギノ角ゴ ProN W6"/>
                <a:cs typeface="ヒラギノ角ゴ ProN W6"/>
                <a:sym typeface="ヒラギノ角ゴ ProN W6"/>
              </a:rPr>
              <a:t>df[[列名]]</a:t>
            </a:r>
            <a:r>
              <a:t>」（列名をリストで指定）</a:t>
            </a:r>
          </a:p>
        </p:txBody>
      </p:sp>
      <p:pic>
        <p:nvPicPr>
          <p:cNvPr id="663" name="スクリーンショット 2019-05-14 22.05.20.png" descr="スクリーンショット 2019-05-14 22.05.20.png"/>
          <p:cNvPicPr>
            <a:picLocks noChangeAspect="1"/>
          </p:cNvPicPr>
          <p:nvPr/>
        </p:nvPicPr>
        <p:blipFill>
          <a:blip r:embed="rId2">
            <a:extLst/>
          </a:blip>
          <a:srcRect l="0" t="10065" r="0" b="49552"/>
          <a:stretch>
            <a:fillRect/>
          </a:stretch>
        </p:blipFill>
        <p:spPr>
          <a:xfrm>
            <a:off x="2057400" y="3093336"/>
            <a:ext cx="8890000" cy="2909341"/>
          </a:xfrm>
          <a:prstGeom prst="rect">
            <a:avLst/>
          </a:prstGeom>
          <a:ln w="12700">
            <a:miter lim="400000"/>
          </a:ln>
        </p:spPr>
      </p:pic>
      <p:sp>
        <p:nvSpPr>
          <p:cNvPr id="664" name="四角形"/>
          <p:cNvSpPr/>
          <p:nvPr/>
        </p:nvSpPr>
        <p:spPr>
          <a:xfrm>
            <a:off x="3467727" y="3932133"/>
            <a:ext cx="809868" cy="2020576"/>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665" name="longitude列を…"/>
          <p:cNvSpPr/>
          <p:nvPr/>
        </p:nvSpPr>
        <p:spPr>
          <a:xfrm>
            <a:off x="408346" y="3118736"/>
            <a:ext cx="3164682" cy="13192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74" y="0"/>
                </a:moveTo>
                <a:cubicBezTo>
                  <a:pt x="122" y="0"/>
                  <a:pt x="0" y="293"/>
                  <a:pt x="0" y="656"/>
                </a:cubicBezTo>
                <a:lnTo>
                  <a:pt x="0" y="12918"/>
                </a:lnTo>
                <a:cubicBezTo>
                  <a:pt x="0" y="13282"/>
                  <a:pt x="122" y="13581"/>
                  <a:pt x="274" y="13581"/>
                </a:cubicBezTo>
                <a:lnTo>
                  <a:pt x="16789" y="13581"/>
                </a:lnTo>
                <a:lnTo>
                  <a:pt x="21600" y="21600"/>
                </a:lnTo>
                <a:lnTo>
                  <a:pt x="18041" y="10716"/>
                </a:lnTo>
                <a:lnTo>
                  <a:pt x="18041" y="656"/>
                </a:lnTo>
                <a:cubicBezTo>
                  <a:pt x="18041" y="293"/>
                  <a:pt x="17916" y="0"/>
                  <a:pt x="17764" y="0"/>
                </a:cubicBezTo>
                <a:lnTo>
                  <a:pt x="274"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2000">
                <a:solidFill>
                  <a:schemeClr val="accent5">
                    <a:hueOff val="-82419"/>
                    <a:satOff val="-9513"/>
                    <a:lumOff val="-16343"/>
                  </a:schemeClr>
                </a:solidFill>
              </a:defRPr>
            </a:pPr>
            <a:r>
              <a:t>longitude列を</a:t>
            </a:r>
          </a:p>
          <a:p>
            <a:pPr>
              <a:defRPr sz="2000">
                <a:solidFill>
                  <a:schemeClr val="accent5">
                    <a:hueOff val="-82419"/>
                    <a:satOff val="-9513"/>
                    <a:lumOff val="-16343"/>
                  </a:schemeClr>
                </a:solidFill>
              </a:defRPr>
            </a:pPr>
            <a:r>
              <a:t>選択したい</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7" name="列名によるデータ選択"/>
          <p:cNvSpPr txBox="1"/>
          <p:nvPr>
            <p:ph type="title"/>
          </p:nvPr>
        </p:nvSpPr>
        <p:spPr>
          <a:xfrm>
            <a:off x="952500" y="254000"/>
            <a:ext cx="11099800" cy="915324"/>
          </a:xfrm>
          <a:prstGeom prst="rect">
            <a:avLst/>
          </a:prstGeom>
        </p:spPr>
        <p:txBody>
          <a:bodyPr anchor="t"/>
          <a:lstStyle>
            <a:lvl1pPr algn="l">
              <a:defRPr sz="5000"/>
            </a:lvl1pPr>
          </a:lstStyle>
          <a:p>
            <a:pPr/>
            <a:r>
              <a:t>列名によるデータ選択</a:t>
            </a:r>
          </a:p>
        </p:txBody>
      </p:sp>
      <p:sp>
        <p:nvSpPr>
          <p:cNvPr id="668" name="DataFrameから着目したい列を列名で選択  → 「df[列名]」（列名を文字列で指定）    「df[[列名]]」（列名をリストで指定）"/>
          <p:cNvSpPr txBox="1"/>
          <p:nvPr>
            <p:ph type="body" sz="quarter" idx="4294967295"/>
          </p:nvPr>
        </p:nvSpPr>
        <p:spPr>
          <a:xfrm>
            <a:off x="952500" y="1193800"/>
            <a:ext cx="11531852" cy="1875061"/>
          </a:xfrm>
          <a:prstGeom prst="rect">
            <a:avLst/>
          </a:prstGeom>
        </p:spPr>
        <p:txBody>
          <a:bodyPr anchor="t"/>
          <a:lstStyle/>
          <a:p>
            <a:pPr marL="518583" indent="-518583">
              <a:spcBef>
                <a:spcPts val="1000"/>
              </a:spcBef>
              <a:defRPr sz="2800"/>
            </a:pPr>
            <a:r>
              <a:t>DataFrameから着目したい列を列名で選択</a:t>
            </a:r>
            <a:br/>
            <a:r>
              <a:t>　→ 「</a:t>
            </a:r>
            <a:r>
              <a:rPr>
                <a:latin typeface="ヒラギノ角ゴ ProN W6"/>
                <a:ea typeface="ヒラギノ角ゴ ProN W6"/>
                <a:cs typeface="ヒラギノ角ゴ ProN W6"/>
                <a:sym typeface="ヒラギノ角ゴ ProN W6"/>
              </a:rPr>
              <a:t>df[列名]</a:t>
            </a:r>
            <a:r>
              <a:t>」（列名を文字列で指定）</a:t>
            </a:r>
            <a:br/>
            <a:r>
              <a:t>　　 「</a:t>
            </a:r>
            <a:r>
              <a:rPr>
                <a:latin typeface="ヒラギノ角ゴ ProN W6"/>
                <a:ea typeface="ヒラギノ角ゴ ProN W6"/>
                <a:cs typeface="ヒラギノ角ゴ ProN W6"/>
                <a:sym typeface="ヒラギノ角ゴ ProN W6"/>
              </a:rPr>
              <a:t>df[[列名]]</a:t>
            </a:r>
            <a:r>
              <a:t>」（列名をリストで指定）</a:t>
            </a:r>
          </a:p>
        </p:txBody>
      </p:sp>
      <p:sp>
        <p:nvSpPr>
          <p:cNvPr id="669" name="DataFrameから”列a”を選択（列名を文字列で指定）"/>
          <p:cNvSpPr txBox="1"/>
          <p:nvPr/>
        </p:nvSpPr>
        <p:spPr>
          <a:xfrm>
            <a:off x="2219121" y="9052215"/>
            <a:ext cx="8566558"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1000"/>
              </a:spcBef>
              <a:defRPr sz="2800">
                <a:latin typeface="+mn-lt"/>
                <a:ea typeface="+mn-ea"/>
                <a:cs typeface="+mn-cs"/>
                <a:sym typeface="ヒラギノ角ゴ ProN W3"/>
              </a:defRPr>
            </a:lvl1pPr>
          </a:lstStyle>
          <a:p>
            <a:pPr/>
            <a:r>
              <a:t>DataFrameから”列a”を選択（列名を文字列で指定）</a:t>
            </a:r>
          </a:p>
        </p:txBody>
      </p:sp>
      <p:pic>
        <p:nvPicPr>
          <p:cNvPr id="670" name="スクリーンショット 2019-05-14 22.05.20.png" descr="スクリーンショット 2019-05-14 22.05.20.png"/>
          <p:cNvPicPr>
            <a:picLocks noChangeAspect="1"/>
          </p:cNvPicPr>
          <p:nvPr/>
        </p:nvPicPr>
        <p:blipFill>
          <a:blip r:embed="rId2">
            <a:extLst/>
          </a:blip>
          <a:srcRect l="0" t="10065" r="0" b="0"/>
          <a:stretch>
            <a:fillRect/>
          </a:stretch>
        </p:blipFill>
        <p:spPr>
          <a:xfrm>
            <a:off x="2057400" y="3093336"/>
            <a:ext cx="8890000" cy="6479393"/>
          </a:xfrm>
          <a:prstGeom prst="rect">
            <a:avLst/>
          </a:prstGeom>
          <a:ln w="12700">
            <a:miter lim="400000"/>
          </a:ln>
        </p:spPr>
      </p:pic>
      <p:sp>
        <p:nvSpPr>
          <p:cNvPr id="671" name="Seriesという…"/>
          <p:cNvSpPr/>
          <p:nvPr/>
        </p:nvSpPr>
        <p:spPr>
          <a:xfrm>
            <a:off x="246570" y="5443131"/>
            <a:ext cx="3046811" cy="16767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84" y="0"/>
                </a:moveTo>
                <a:cubicBezTo>
                  <a:pt x="127" y="0"/>
                  <a:pt x="0" y="231"/>
                  <a:pt x="0" y="516"/>
                </a:cubicBezTo>
                <a:lnTo>
                  <a:pt x="0" y="14995"/>
                </a:lnTo>
                <a:cubicBezTo>
                  <a:pt x="0" y="15280"/>
                  <a:pt x="127" y="15511"/>
                  <a:pt x="284" y="15511"/>
                </a:cubicBezTo>
                <a:lnTo>
                  <a:pt x="17140" y="15511"/>
                </a:lnTo>
                <a:lnTo>
                  <a:pt x="21600" y="21600"/>
                </a:lnTo>
                <a:lnTo>
                  <a:pt x="18407" y="13134"/>
                </a:lnTo>
                <a:lnTo>
                  <a:pt x="18407" y="516"/>
                </a:lnTo>
                <a:cubicBezTo>
                  <a:pt x="18407" y="231"/>
                  <a:pt x="18277" y="0"/>
                  <a:pt x="18120" y="0"/>
                </a:cubicBezTo>
                <a:lnTo>
                  <a:pt x="284"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2000">
                <a:solidFill>
                  <a:schemeClr val="accent5">
                    <a:hueOff val="-82419"/>
                    <a:satOff val="-9513"/>
                    <a:lumOff val="-16343"/>
                  </a:schemeClr>
                </a:solidFill>
              </a:defRPr>
            </a:pPr>
            <a:r>
              <a:t>Seriesという</a:t>
            </a:r>
          </a:p>
          <a:p>
            <a:pPr>
              <a:defRPr sz="2000">
                <a:solidFill>
                  <a:schemeClr val="accent5">
                    <a:hueOff val="-82419"/>
                    <a:satOff val="-9513"/>
                    <a:lumOff val="-16343"/>
                  </a:schemeClr>
                </a:solidFill>
              </a:defRPr>
            </a:pPr>
            <a:r>
              <a:t>形式で出力される</a:t>
            </a:r>
          </a:p>
        </p:txBody>
      </p:sp>
      <p:sp>
        <p:nvSpPr>
          <p:cNvPr id="672" name="四角形"/>
          <p:cNvSpPr/>
          <p:nvPr/>
        </p:nvSpPr>
        <p:spPr>
          <a:xfrm>
            <a:off x="3467727" y="3932133"/>
            <a:ext cx="809868" cy="2020576"/>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4" name="列名によるデータ選択"/>
          <p:cNvSpPr txBox="1"/>
          <p:nvPr>
            <p:ph type="title"/>
          </p:nvPr>
        </p:nvSpPr>
        <p:spPr>
          <a:xfrm>
            <a:off x="952500" y="254000"/>
            <a:ext cx="11099800" cy="915324"/>
          </a:xfrm>
          <a:prstGeom prst="rect">
            <a:avLst/>
          </a:prstGeom>
        </p:spPr>
        <p:txBody>
          <a:bodyPr anchor="t"/>
          <a:lstStyle>
            <a:lvl1pPr algn="l">
              <a:defRPr sz="5000"/>
            </a:lvl1pPr>
          </a:lstStyle>
          <a:p>
            <a:pPr/>
            <a:r>
              <a:t>列名によるデータ選択</a:t>
            </a:r>
          </a:p>
        </p:txBody>
      </p:sp>
      <p:sp>
        <p:nvSpPr>
          <p:cNvPr id="675" name="DataFrameから着目したい列を列名で選択  → 「df[列名]」（列名を文字列で指定）    「df[[列名]]」（列名をリストで指定）"/>
          <p:cNvSpPr txBox="1"/>
          <p:nvPr>
            <p:ph type="body" sz="quarter" idx="4294967295"/>
          </p:nvPr>
        </p:nvSpPr>
        <p:spPr>
          <a:xfrm>
            <a:off x="952500" y="1193800"/>
            <a:ext cx="11531852" cy="1875061"/>
          </a:xfrm>
          <a:prstGeom prst="rect">
            <a:avLst/>
          </a:prstGeom>
        </p:spPr>
        <p:txBody>
          <a:bodyPr anchor="t"/>
          <a:lstStyle/>
          <a:p>
            <a:pPr marL="518583" indent="-518583">
              <a:spcBef>
                <a:spcPts val="1000"/>
              </a:spcBef>
              <a:defRPr sz="2800"/>
            </a:pPr>
            <a:r>
              <a:t>DataFrameから着目したい列を列名で選択</a:t>
            </a:r>
            <a:br/>
            <a:r>
              <a:t>　→ 「</a:t>
            </a:r>
            <a:r>
              <a:rPr>
                <a:latin typeface="ヒラギノ角ゴ ProN W6"/>
                <a:ea typeface="ヒラギノ角ゴ ProN W6"/>
                <a:cs typeface="ヒラギノ角ゴ ProN W6"/>
                <a:sym typeface="ヒラギノ角ゴ ProN W6"/>
              </a:rPr>
              <a:t>df[列名]</a:t>
            </a:r>
            <a:r>
              <a:t>」（列名を文字列で指定）</a:t>
            </a:r>
            <a:br/>
            <a:r>
              <a:t>　　 「</a:t>
            </a:r>
            <a:r>
              <a:rPr>
                <a:latin typeface="ヒラギノ角ゴ ProN W6"/>
                <a:ea typeface="ヒラギノ角ゴ ProN W6"/>
                <a:cs typeface="ヒラギノ角ゴ ProN W6"/>
                <a:sym typeface="ヒラギノ角ゴ ProN W6"/>
              </a:rPr>
              <a:t>df[[列名]]</a:t>
            </a:r>
            <a:r>
              <a:t>」（列名をリストで指定）</a:t>
            </a:r>
          </a:p>
        </p:txBody>
      </p:sp>
      <p:pic>
        <p:nvPicPr>
          <p:cNvPr id="676" name="スクリーンショット 2019-05-14 22.05.20.png" descr="スクリーンショット 2019-05-14 22.05.20.png"/>
          <p:cNvPicPr>
            <a:picLocks noChangeAspect="1"/>
          </p:cNvPicPr>
          <p:nvPr/>
        </p:nvPicPr>
        <p:blipFill>
          <a:blip r:embed="rId2">
            <a:extLst/>
          </a:blip>
          <a:srcRect l="0" t="10065" r="0" b="49025"/>
          <a:stretch>
            <a:fillRect/>
          </a:stretch>
        </p:blipFill>
        <p:spPr>
          <a:xfrm>
            <a:off x="2057400" y="3093336"/>
            <a:ext cx="8890000" cy="2947302"/>
          </a:xfrm>
          <a:prstGeom prst="rect">
            <a:avLst/>
          </a:prstGeom>
          <a:ln w="12700">
            <a:miter lim="400000"/>
          </a:ln>
        </p:spPr>
      </p:pic>
      <p:sp>
        <p:nvSpPr>
          <p:cNvPr id="677" name="四角形"/>
          <p:cNvSpPr/>
          <p:nvPr/>
        </p:nvSpPr>
        <p:spPr>
          <a:xfrm>
            <a:off x="3467727" y="3932133"/>
            <a:ext cx="809868" cy="2020576"/>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pic>
        <p:nvPicPr>
          <p:cNvPr id="678" name="スクリーンショット 2019-05-14 22.05.28.png" descr="スクリーンショット 2019-05-14 22.05.28.png"/>
          <p:cNvPicPr>
            <a:picLocks noChangeAspect="1"/>
          </p:cNvPicPr>
          <p:nvPr/>
        </p:nvPicPr>
        <p:blipFill>
          <a:blip r:embed="rId3">
            <a:extLst/>
          </a:blip>
          <a:srcRect l="0" t="0" r="0" b="45905"/>
          <a:stretch>
            <a:fillRect/>
          </a:stretch>
        </p:blipFill>
        <p:spPr>
          <a:xfrm>
            <a:off x="2057400" y="6014206"/>
            <a:ext cx="8890000" cy="3566535"/>
          </a:xfrm>
          <a:prstGeom prst="rect">
            <a:avLst/>
          </a:prstGeom>
          <a:ln w="12700">
            <a:miter lim="400000"/>
          </a:ln>
        </p:spPr>
      </p:pic>
      <p:sp>
        <p:nvSpPr>
          <p:cNvPr id="679" name="DataFrameのまま出力される"/>
          <p:cNvSpPr/>
          <p:nvPr/>
        </p:nvSpPr>
        <p:spPr>
          <a:xfrm>
            <a:off x="246570" y="5443131"/>
            <a:ext cx="3046811" cy="16767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84" y="0"/>
                </a:moveTo>
                <a:cubicBezTo>
                  <a:pt x="127" y="0"/>
                  <a:pt x="0" y="231"/>
                  <a:pt x="0" y="516"/>
                </a:cubicBezTo>
                <a:lnTo>
                  <a:pt x="0" y="14995"/>
                </a:lnTo>
                <a:cubicBezTo>
                  <a:pt x="0" y="15280"/>
                  <a:pt x="127" y="15511"/>
                  <a:pt x="284" y="15511"/>
                </a:cubicBezTo>
                <a:lnTo>
                  <a:pt x="17140" y="15511"/>
                </a:lnTo>
                <a:lnTo>
                  <a:pt x="21600" y="21600"/>
                </a:lnTo>
                <a:lnTo>
                  <a:pt x="18407" y="13134"/>
                </a:lnTo>
                <a:lnTo>
                  <a:pt x="18407" y="516"/>
                </a:lnTo>
                <a:cubicBezTo>
                  <a:pt x="18407" y="231"/>
                  <a:pt x="18277" y="0"/>
                  <a:pt x="18120" y="0"/>
                </a:cubicBezTo>
                <a:lnTo>
                  <a:pt x="284"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000">
                <a:solidFill>
                  <a:schemeClr val="accent5">
                    <a:hueOff val="-82419"/>
                    <a:satOff val="-9513"/>
                    <a:lumOff val="-16343"/>
                  </a:schemeClr>
                </a:solidFill>
              </a:defRPr>
            </a:lvl1pPr>
          </a:lstStyle>
          <a:p>
            <a:pPr/>
            <a:r>
              <a:t>DataFrameのまま出力される</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1" name="列名によるデータ選択"/>
          <p:cNvSpPr txBox="1"/>
          <p:nvPr>
            <p:ph type="title"/>
          </p:nvPr>
        </p:nvSpPr>
        <p:spPr>
          <a:xfrm>
            <a:off x="952500" y="254000"/>
            <a:ext cx="11099800" cy="915324"/>
          </a:xfrm>
          <a:prstGeom prst="rect">
            <a:avLst/>
          </a:prstGeom>
        </p:spPr>
        <p:txBody>
          <a:bodyPr anchor="t"/>
          <a:lstStyle>
            <a:lvl1pPr algn="l">
              <a:defRPr sz="5000"/>
            </a:lvl1pPr>
          </a:lstStyle>
          <a:p>
            <a:pPr/>
            <a:r>
              <a:t>列名によるデータ選択</a:t>
            </a:r>
          </a:p>
        </p:txBody>
      </p:sp>
      <p:sp>
        <p:nvSpPr>
          <p:cNvPr id="682" name="DataFrameから着目したい列を列名で選択  → 「df[列名]」（列名を文字列で指定）    「df[[列名]]」（列名をリストで指定）"/>
          <p:cNvSpPr txBox="1"/>
          <p:nvPr>
            <p:ph type="body" sz="quarter" idx="4294967295"/>
          </p:nvPr>
        </p:nvSpPr>
        <p:spPr>
          <a:xfrm>
            <a:off x="952500" y="1193800"/>
            <a:ext cx="11531852" cy="1875061"/>
          </a:xfrm>
          <a:prstGeom prst="rect">
            <a:avLst/>
          </a:prstGeom>
        </p:spPr>
        <p:txBody>
          <a:bodyPr anchor="t"/>
          <a:lstStyle/>
          <a:p>
            <a:pPr marL="518583" indent="-518583">
              <a:spcBef>
                <a:spcPts val="1000"/>
              </a:spcBef>
              <a:defRPr sz="2800"/>
            </a:pPr>
            <a:r>
              <a:t>DataFrameから着目したい列を列名で選択</a:t>
            </a:r>
            <a:br/>
            <a:r>
              <a:t>　→ 「</a:t>
            </a:r>
            <a:r>
              <a:rPr>
                <a:latin typeface="ヒラギノ角ゴ ProN W6"/>
                <a:ea typeface="ヒラギノ角ゴ ProN W6"/>
                <a:cs typeface="ヒラギノ角ゴ ProN W6"/>
                <a:sym typeface="ヒラギノ角ゴ ProN W6"/>
              </a:rPr>
              <a:t>df[列名]</a:t>
            </a:r>
            <a:r>
              <a:t>」（列名を文字列で指定）</a:t>
            </a:r>
            <a:br/>
            <a:r>
              <a:t>　　 「</a:t>
            </a:r>
            <a:r>
              <a:rPr>
                <a:latin typeface="ヒラギノ角ゴ ProN W6"/>
                <a:ea typeface="ヒラギノ角ゴ ProN W6"/>
                <a:cs typeface="ヒラギノ角ゴ ProN W6"/>
                <a:sym typeface="ヒラギノ角ゴ ProN W6"/>
              </a:rPr>
              <a:t>df[[列名]]</a:t>
            </a:r>
            <a:r>
              <a:t>」（列名をリストで指定）</a:t>
            </a:r>
          </a:p>
        </p:txBody>
      </p:sp>
      <p:pic>
        <p:nvPicPr>
          <p:cNvPr id="683" name="スクリーンショット 2019-05-14 22.05.20.png" descr="スクリーンショット 2019-05-14 22.05.20.png"/>
          <p:cNvPicPr>
            <a:picLocks noChangeAspect="1"/>
          </p:cNvPicPr>
          <p:nvPr/>
        </p:nvPicPr>
        <p:blipFill>
          <a:blip r:embed="rId2">
            <a:extLst/>
          </a:blip>
          <a:srcRect l="0" t="10065" r="0" b="49025"/>
          <a:stretch>
            <a:fillRect/>
          </a:stretch>
        </p:blipFill>
        <p:spPr>
          <a:xfrm>
            <a:off x="2057400" y="3093336"/>
            <a:ext cx="8890000" cy="2947302"/>
          </a:xfrm>
          <a:prstGeom prst="rect">
            <a:avLst/>
          </a:prstGeom>
          <a:ln w="12700">
            <a:miter lim="400000"/>
          </a:ln>
        </p:spPr>
      </p:pic>
      <p:sp>
        <p:nvSpPr>
          <p:cNvPr id="684" name="四角形"/>
          <p:cNvSpPr/>
          <p:nvPr/>
        </p:nvSpPr>
        <p:spPr>
          <a:xfrm>
            <a:off x="3467727" y="3932133"/>
            <a:ext cx="809868" cy="2020576"/>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685" name="四角形"/>
          <p:cNvSpPr/>
          <p:nvPr/>
        </p:nvSpPr>
        <p:spPr>
          <a:xfrm>
            <a:off x="4972879" y="3932133"/>
            <a:ext cx="1620771" cy="2020576"/>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686" name="longitude列と…"/>
          <p:cNvSpPr/>
          <p:nvPr/>
        </p:nvSpPr>
        <p:spPr>
          <a:xfrm>
            <a:off x="408346" y="3118736"/>
            <a:ext cx="2874169" cy="12461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01" y="0"/>
                </a:moveTo>
                <a:cubicBezTo>
                  <a:pt x="135" y="0"/>
                  <a:pt x="0" y="310"/>
                  <a:pt x="0" y="695"/>
                </a:cubicBezTo>
                <a:lnTo>
                  <a:pt x="0" y="19014"/>
                </a:lnTo>
                <a:cubicBezTo>
                  <a:pt x="0" y="19398"/>
                  <a:pt x="135" y="19708"/>
                  <a:pt x="301" y="19708"/>
                </a:cubicBezTo>
                <a:lnTo>
                  <a:pt x="14549" y="19708"/>
                </a:lnTo>
                <a:lnTo>
                  <a:pt x="21600" y="21600"/>
                </a:lnTo>
                <a:lnTo>
                  <a:pt x="19864" y="16654"/>
                </a:lnTo>
                <a:lnTo>
                  <a:pt x="19864" y="695"/>
                </a:lnTo>
                <a:cubicBezTo>
                  <a:pt x="19864" y="310"/>
                  <a:pt x="19727" y="0"/>
                  <a:pt x="19560" y="0"/>
                </a:cubicBezTo>
                <a:lnTo>
                  <a:pt x="301"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1500">
                <a:solidFill>
                  <a:schemeClr val="accent5">
                    <a:hueOff val="-82419"/>
                    <a:satOff val="-9513"/>
                    <a:lumOff val="-16343"/>
                  </a:schemeClr>
                </a:solidFill>
              </a:defRPr>
            </a:pPr>
            <a:r>
              <a:t>longitude列と</a:t>
            </a:r>
          </a:p>
          <a:p>
            <a:pPr>
              <a:defRPr sz="1500">
                <a:solidFill>
                  <a:schemeClr val="accent5">
                    <a:hueOff val="-82419"/>
                    <a:satOff val="-9513"/>
                    <a:lumOff val="-16343"/>
                  </a:schemeClr>
                </a:solidFill>
              </a:defRPr>
            </a:pPr>
            <a:r>
              <a:t>house_median_age列</a:t>
            </a:r>
          </a:p>
          <a:p>
            <a:pPr>
              <a:defRPr sz="1500">
                <a:solidFill>
                  <a:schemeClr val="accent5">
                    <a:hueOff val="-82419"/>
                    <a:satOff val="-9513"/>
                    <a:lumOff val="-16343"/>
                  </a:schemeClr>
                </a:solidFill>
              </a:defRPr>
            </a:pPr>
            <a:r>
              <a:t>を選択したい</a:t>
            </a: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8" name="列名によるデータ選択"/>
          <p:cNvSpPr txBox="1"/>
          <p:nvPr>
            <p:ph type="title"/>
          </p:nvPr>
        </p:nvSpPr>
        <p:spPr>
          <a:xfrm>
            <a:off x="952500" y="254000"/>
            <a:ext cx="11099800" cy="915324"/>
          </a:xfrm>
          <a:prstGeom prst="rect">
            <a:avLst/>
          </a:prstGeom>
        </p:spPr>
        <p:txBody>
          <a:bodyPr anchor="t"/>
          <a:lstStyle>
            <a:lvl1pPr algn="l">
              <a:defRPr sz="5000"/>
            </a:lvl1pPr>
          </a:lstStyle>
          <a:p>
            <a:pPr/>
            <a:r>
              <a:t>列名によるデータ選択</a:t>
            </a:r>
          </a:p>
        </p:txBody>
      </p:sp>
      <p:sp>
        <p:nvSpPr>
          <p:cNvPr id="689" name="DataFrameから着目したい列を列名で選択  → 「df[列名]」（列名を文字列で指定）    「df[[列名]]」（列名をリストで指定）"/>
          <p:cNvSpPr txBox="1"/>
          <p:nvPr>
            <p:ph type="body" sz="quarter" idx="4294967295"/>
          </p:nvPr>
        </p:nvSpPr>
        <p:spPr>
          <a:xfrm>
            <a:off x="952500" y="1193800"/>
            <a:ext cx="11531852" cy="1875061"/>
          </a:xfrm>
          <a:prstGeom prst="rect">
            <a:avLst/>
          </a:prstGeom>
        </p:spPr>
        <p:txBody>
          <a:bodyPr anchor="t"/>
          <a:lstStyle/>
          <a:p>
            <a:pPr marL="518583" indent="-518583">
              <a:spcBef>
                <a:spcPts val="1000"/>
              </a:spcBef>
              <a:defRPr sz="2800"/>
            </a:pPr>
            <a:r>
              <a:t>DataFrameから着目したい列を列名で選択</a:t>
            </a:r>
            <a:br/>
            <a:r>
              <a:t>　→ 「</a:t>
            </a:r>
            <a:r>
              <a:rPr>
                <a:latin typeface="ヒラギノ角ゴ ProN W6"/>
                <a:ea typeface="ヒラギノ角ゴ ProN W6"/>
                <a:cs typeface="ヒラギノ角ゴ ProN W6"/>
                <a:sym typeface="ヒラギノ角ゴ ProN W6"/>
              </a:rPr>
              <a:t>df[列名]</a:t>
            </a:r>
            <a:r>
              <a:t>」（列名を文字列で指定）</a:t>
            </a:r>
            <a:br/>
            <a:r>
              <a:t>　　 「</a:t>
            </a:r>
            <a:r>
              <a:rPr>
                <a:latin typeface="ヒラギノ角ゴ ProN W6"/>
                <a:ea typeface="ヒラギノ角ゴ ProN W6"/>
                <a:cs typeface="ヒラギノ角ゴ ProN W6"/>
                <a:sym typeface="ヒラギノ角ゴ ProN W6"/>
              </a:rPr>
              <a:t>df[[列名]]</a:t>
            </a:r>
            <a:r>
              <a:t>」（列名をリストで指定）</a:t>
            </a:r>
          </a:p>
        </p:txBody>
      </p:sp>
      <p:pic>
        <p:nvPicPr>
          <p:cNvPr id="690" name="スクリーンショット 2019-05-14 22.05.20.png" descr="スクリーンショット 2019-05-14 22.05.20.png"/>
          <p:cNvPicPr>
            <a:picLocks noChangeAspect="1"/>
          </p:cNvPicPr>
          <p:nvPr/>
        </p:nvPicPr>
        <p:blipFill>
          <a:blip r:embed="rId2">
            <a:extLst/>
          </a:blip>
          <a:srcRect l="0" t="10065" r="0" b="49025"/>
          <a:stretch>
            <a:fillRect/>
          </a:stretch>
        </p:blipFill>
        <p:spPr>
          <a:xfrm>
            <a:off x="2057400" y="3093336"/>
            <a:ext cx="8890000" cy="2947302"/>
          </a:xfrm>
          <a:prstGeom prst="rect">
            <a:avLst/>
          </a:prstGeom>
          <a:ln w="12700">
            <a:miter lim="400000"/>
          </a:ln>
        </p:spPr>
      </p:pic>
      <p:sp>
        <p:nvSpPr>
          <p:cNvPr id="691" name="四角形"/>
          <p:cNvSpPr/>
          <p:nvPr/>
        </p:nvSpPr>
        <p:spPr>
          <a:xfrm>
            <a:off x="3467727" y="3932133"/>
            <a:ext cx="809868" cy="2020576"/>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pic>
        <p:nvPicPr>
          <p:cNvPr id="692" name="スクリーンショット 2019-05-14 22.05.28.png" descr="スクリーンショット 2019-05-14 22.05.28.png"/>
          <p:cNvPicPr>
            <a:picLocks noChangeAspect="1"/>
          </p:cNvPicPr>
          <p:nvPr/>
        </p:nvPicPr>
        <p:blipFill>
          <a:blip r:embed="rId3">
            <a:extLst/>
          </a:blip>
          <a:srcRect l="0" t="53876" r="0" b="0"/>
          <a:stretch>
            <a:fillRect/>
          </a:stretch>
        </p:blipFill>
        <p:spPr>
          <a:xfrm>
            <a:off x="2057400" y="6137382"/>
            <a:ext cx="8890000" cy="3040966"/>
          </a:xfrm>
          <a:prstGeom prst="rect">
            <a:avLst/>
          </a:prstGeom>
          <a:ln w="12700">
            <a:miter lim="400000"/>
          </a:ln>
        </p:spPr>
      </p:pic>
      <p:sp>
        <p:nvSpPr>
          <p:cNvPr id="693" name="四角形"/>
          <p:cNvSpPr/>
          <p:nvPr/>
        </p:nvSpPr>
        <p:spPr>
          <a:xfrm>
            <a:off x="4972879" y="3932133"/>
            <a:ext cx="1620771" cy="2020576"/>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694" name="リストに複数の列名を記述可能"/>
          <p:cNvSpPr/>
          <p:nvPr/>
        </p:nvSpPr>
        <p:spPr>
          <a:xfrm>
            <a:off x="263652" y="4904548"/>
            <a:ext cx="3269854" cy="15894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65" y="0"/>
                </a:moveTo>
                <a:cubicBezTo>
                  <a:pt x="118" y="0"/>
                  <a:pt x="0" y="243"/>
                  <a:pt x="0" y="545"/>
                </a:cubicBezTo>
                <a:lnTo>
                  <a:pt x="0" y="15818"/>
                </a:lnTo>
                <a:cubicBezTo>
                  <a:pt x="0" y="16120"/>
                  <a:pt x="118" y="16363"/>
                  <a:pt x="265" y="16363"/>
                </a:cubicBezTo>
                <a:lnTo>
                  <a:pt x="15562" y="16363"/>
                </a:lnTo>
                <a:lnTo>
                  <a:pt x="21600" y="21600"/>
                </a:lnTo>
                <a:lnTo>
                  <a:pt x="17151" y="14260"/>
                </a:lnTo>
                <a:lnTo>
                  <a:pt x="17151" y="545"/>
                </a:lnTo>
                <a:cubicBezTo>
                  <a:pt x="17151" y="243"/>
                  <a:pt x="17030" y="0"/>
                  <a:pt x="16884" y="0"/>
                </a:cubicBezTo>
                <a:lnTo>
                  <a:pt x="265"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000">
                <a:solidFill>
                  <a:schemeClr val="accent5">
                    <a:hueOff val="-82419"/>
                    <a:satOff val="-9513"/>
                    <a:lumOff val="-16343"/>
                  </a:schemeClr>
                </a:solidFill>
              </a:defRPr>
            </a:lvl1pPr>
          </a:lstStyle>
          <a:p>
            <a:pPr/>
            <a:r>
              <a:t>リストに複数の列名を記述可能</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6" name="条件指定によるデータ選択"/>
          <p:cNvSpPr txBox="1"/>
          <p:nvPr>
            <p:ph type="title"/>
          </p:nvPr>
        </p:nvSpPr>
        <p:spPr>
          <a:xfrm>
            <a:off x="952500" y="254000"/>
            <a:ext cx="11099800" cy="915324"/>
          </a:xfrm>
          <a:prstGeom prst="rect">
            <a:avLst/>
          </a:prstGeom>
        </p:spPr>
        <p:txBody>
          <a:bodyPr anchor="t"/>
          <a:lstStyle>
            <a:lvl1pPr algn="l">
              <a:defRPr sz="5000"/>
            </a:lvl1pPr>
          </a:lstStyle>
          <a:p>
            <a:pPr/>
            <a:r>
              <a:t>条件指定によるデータ選択</a:t>
            </a:r>
          </a:p>
        </p:txBody>
      </p:sp>
      <p:sp>
        <p:nvSpPr>
          <p:cNvPr id="697" name="指定した条件に合致する行のみ選択"/>
          <p:cNvSpPr txBox="1"/>
          <p:nvPr>
            <p:ph type="body" sz="quarter" idx="4294967295"/>
          </p:nvPr>
        </p:nvSpPr>
        <p:spPr>
          <a:xfrm>
            <a:off x="952500" y="1193800"/>
            <a:ext cx="11531852" cy="1313579"/>
          </a:xfrm>
          <a:prstGeom prst="rect">
            <a:avLst/>
          </a:prstGeom>
        </p:spPr>
        <p:txBody>
          <a:bodyPr anchor="t"/>
          <a:lstStyle>
            <a:lvl1pPr marL="518583" indent="-518583">
              <a:spcBef>
                <a:spcPts val="1000"/>
              </a:spcBef>
              <a:defRPr sz="2800"/>
            </a:lvl1pPr>
          </a:lstStyle>
          <a:p>
            <a:pPr/>
            <a:r>
              <a:t>指定した条件に合致する行のみ選択</a:t>
            </a:r>
          </a:p>
        </p:txBody>
      </p:sp>
      <p:pic>
        <p:nvPicPr>
          <p:cNvPr id="698" name="スクリーンショット 2019-05-14 22.06.01.png" descr="スクリーンショット 2019-05-14 22.06.01.png"/>
          <p:cNvPicPr>
            <a:picLocks noChangeAspect="1"/>
          </p:cNvPicPr>
          <p:nvPr/>
        </p:nvPicPr>
        <p:blipFill>
          <a:blip r:embed="rId2">
            <a:extLst/>
          </a:blip>
          <a:srcRect l="10392" t="18313" r="0" b="58251"/>
          <a:stretch>
            <a:fillRect/>
          </a:stretch>
        </p:blipFill>
        <p:spPr>
          <a:xfrm>
            <a:off x="705048" y="4094561"/>
            <a:ext cx="11594640" cy="3026578"/>
          </a:xfrm>
          <a:prstGeom prst="rect">
            <a:avLst/>
          </a:prstGeom>
          <a:ln w="12700">
            <a:miter lim="400000"/>
          </a:ln>
        </p:spPr>
      </p:pic>
      <p:sp>
        <p:nvSpPr>
          <p:cNvPr id="699" name="四角形"/>
          <p:cNvSpPr/>
          <p:nvPr/>
        </p:nvSpPr>
        <p:spPr>
          <a:xfrm>
            <a:off x="944630" y="4970240"/>
            <a:ext cx="11115540" cy="986282"/>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700" name="例：housing_median_ageの値が15より大きい行のみ選択"/>
          <p:cNvSpPr txBox="1"/>
          <p:nvPr/>
        </p:nvSpPr>
        <p:spPr>
          <a:xfrm>
            <a:off x="707201" y="3211299"/>
            <a:ext cx="8868411" cy="425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例：housing_median_ageの値が15より大きい行のみ選択</a:t>
            </a:r>
          </a:p>
        </p:txBody>
      </p:sp>
      <p:sp>
        <p:nvSpPr>
          <p:cNvPr id="701" name="四角形"/>
          <p:cNvSpPr/>
          <p:nvPr/>
        </p:nvSpPr>
        <p:spPr>
          <a:xfrm>
            <a:off x="944630" y="6439199"/>
            <a:ext cx="11115540" cy="527083"/>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3" name="条件指定によるデータ選択"/>
          <p:cNvSpPr txBox="1"/>
          <p:nvPr>
            <p:ph type="title"/>
          </p:nvPr>
        </p:nvSpPr>
        <p:spPr>
          <a:xfrm>
            <a:off x="952500" y="254000"/>
            <a:ext cx="11099800" cy="915324"/>
          </a:xfrm>
          <a:prstGeom prst="rect">
            <a:avLst/>
          </a:prstGeom>
        </p:spPr>
        <p:txBody>
          <a:bodyPr anchor="t"/>
          <a:lstStyle>
            <a:lvl1pPr algn="l">
              <a:defRPr sz="5000"/>
            </a:lvl1pPr>
          </a:lstStyle>
          <a:p>
            <a:pPr/>
            <a:r>
              <a:t>条件指定によるデータ選択</a:t>
            </a:r>
          </a:p>
        </p:txBody>
      </p:sp>
      <p:sp>
        <p:nvSpPr>
          <p:cNvPr id="704" name="指定した条件に合致する行のみ選択  → 下記の手順で可能    １．条件に合致する行ならTrue，そうでないならFalseを要素とする      Seriesを作成    ２．「df[１で作成したSeries]」"/>
          <p:cNvSpPr txBox="1"/>
          <p:nvPr>
            <p:ph type="body" sz="half" idx="4294967295"/>
          </p:nvPr>
        </p:nvSpPr>
        <p:spPr>
          <a:xfrm>
            <a:off x="952500" y="1193800"/>
            <a:ext cx="11531852" cy="3310331"/>
          </a:xfrm>
          <a:prstGeom prst="rect">
            <a:avLst/>
          </a:prstGeom>
        </p:spPr>
        <p:txBody>
          <a:bodyPr anchor="t"/>
          <a:lstStyle/>
          <a:p>
            <a:pPr marL="518583" indent="-518583">
              <a:spcBef>
                <a:spcPts val="1000"/>
              </a:spcBef>
              <a:defRPr sz="2800"/>
            </a:pPr>
            <a:r>
              <a:t>指定した条件に合致する行のみ選択</a:t>
            </a:r>
            <a:br/>
            <a:r>
              <a:t>　→ 下記の手順で可能</a:t>
            </a:r>
            <a:br/>
            <a:r>
              <a:t>　　　</a:t>
            </a:r>
            <a:r>
              <a:rPr sz="2400"/>
              <a:t>１．</a:t>
            </a:r>
            <a:r>
              <a:rPr sz="2400">
                <a:latin typeface="ヒラギノ角ゴ ProN W6"/>
                <a:ea typeface="ヒラギノ角ゴ ProN W6"/>
                <a:cs typeface="ヒラギノ角ゴ ProN W6"/>
                <a:sym typeface="ヒラギノ角ゴ ProN W6"/>
              </a:rPr>
              <a:t>条件に合致する行ならTrue，そうでないならFalseを要素とする</a:t>
            </a:r>
            <a:br>
              <a:rPr sz="2400">
                <a:latin typeface="ヒラギノ角ゴ ProN W6"/>
                <a:ea typeface="ヒラギノ角ゴ ProN W6"/>
                <a:cs typeface="ヒラギノ角ゴ ProN W6"/>
                <a:sym typeface="ヒラギノ角ゴ ProN W6"/>
              </a:rPr>
            </a:br>
            <a:r>
              <a:rPr>
                <a:latin typeface="ヒラギノ角ゴ ProN W6"/>
                <a:ea typeface="ヒラギノ角ゴ ProN W6"/>
                <a:cs typeface="ヒラギノ角ゴ ProN W6"/>
                <a:sym typeface="ヒラギノ角ゴ ProN W6"/>
              </a:rPr>
              <a:t>　　　</a:t>
            </a:r>
            <a:r>
              <a:rPr sz="2400">
                <a:latin typeface="ヒラギノ角ゴ ProN W6"/>
                <a:ea typeface="ヒラギノ角ゴ ProN W6"/>
                <a:cs typeface="ヒラギノ角ゴ ProN W6"/>
                <a:sym typeface="ヒラギノ角ゴ ProN W6"/>
              </a:rPr>
              <a:t>　　Seriesを作成</a:t>
            </a:r>
            <a:br>
              <a:rPr sz="2400"/>
            </a:br>
            <a:r>
              <a:t>　　　</a:t>
            </a:r>
            <a:r>
              <a:rPr sz="2400"/>
              <a:t>２．「</a:t>
            </a:r>
            <a:r>
              <a:rPr sz="2400">
                <a:latin typeface="ヒラギノ角ゴ ProN W6"/>
                <a:ea typeface="ヒラギノ角ゴ ProN W6"/>
                <a:cs typeface="ヒラギノ角ゴ ProN W6"/>
                <a:sym typeface="ヒラギノ角ゴ ProN W6"/>
              </a:rPr>
              <a:t>df[１で作成したSeries]</a:t>
            </a:r>
            <a:r>
              <a:rPr sz="2400"/>
              <a:t>」</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06" name="スクリーンショット 2019-05-14 22.06.01.png" descr="スクリーンショット 2019-05-14 22.06.01.png"/>
          <p:cNvPicPr>
            <a:picLocks noChangeAspect="1"/>
          </p:cNvPicPr>
          <p:nvPr/>
        </p:nvPicPr>
        <p:blipFill>
          <a:blip r:embed="rId2">
            <a:extLst/>
          </a:blip>
          <a:srcRect l="0" t="7637" r="0" b="58251"/>
          <a:stretch>
            <a:fillRect/>
          </a:stretch>
        </p:blipFill>
        <p:spPr>
          <a:xfrm>
            <a:off x="3193993" y="1252188"/>
            <a:ext cx="8890001" cy="3026703"/>
          </a:xfrm>
          <a:prstGeom prst="rect">
            <a:avLst/>
          </a:prstGeom>
          <a:ln w="12700">
            <a:miter lim="400000"/>
          </a:ln>
        </p:spPr>
      </p:pic>
      <p:sp>
        <p:nvSpPr>
          <p:cNvPr id="707" name="条件指定によるデータ選択"/>
          <p:cNvSpPr txBox="1"/>
          <p:nvPr>
            <p:ph type="title"/>
          </p:nvPr>
        </p:nvSpPr>
        <p:spPr>
          <a:xfrm>
            <a:off x="952500" y="254000"/>
            <a:ext cx="11099800" cy="915324"/>
          </a:xfrm>
          <a:prstGeom prst="rect">
            <a:avLst/>
          </a:prstGeom>
        </p:spPr>
        <p:txBody>
          <a:bodyPr anchor="t"/>
          <a:lstStyle>
            <a:lvl1pPr algn="l">
              <a:defRPr sz="5000"/>
            </a:lvl1pPr>
          </a:lstStyle>
          <a:p>
            <a:pPr/>
            <a:r>
              <a:t>条件指定によるデータ選択</a:t>
            </a:r>
          </a:p>
        </p:txBody>
      </p:sp>
      <p:sp>
        <p:nvSpPr>
          <p:cNvPr id="708" name="四角形"/>
          <p:cNvSpPr/>
          <p:nvPr/>
        </p:nvSpPr>
        <p:spPr>
          <a:xfrm>
            <a:off x="4156369" y="2802945"/>
            <a:ext cx="7821904" cy="678569"/>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709" name="housing_median_ageの値が 15より大きい行のみ選択したい"/>
          <p:cNvSpPr/>
          <p:nvPr/>
        </p:nvSpPr>
        <p:spPr>
          <a:xfrm>
            <a:off x="128385" y="2239185"/>
            <a:ext cx="3740548" cy="12461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31" y="0"/>
                </a:moveTo>
                <a:cubicBezTo>
                  <a:pt x="103" y="0"/>
                  <a:pt x="0" y="310"/>
                  <a:pt x="0" y="695"/>
                </a:cubicBezTo>
                <a:lnTo>
                  <a:pt x="0" y="19014"/>
                </a:lnTo>
                <a:cubicBezTo>
                  <a:pt x="0" y="19398"/>
                  <a:pt x="103" y="19708"/>
                  <a:pt x="231" y="19708"/>
                </a:cubicBezTo>
                <a:lnTo>
                  <a:pt x="16182" y="19708"/>
                </a:lnTo>
                <a:lnTo>
                  <a:pt x="21600" y="21600"/>
                </a:lnTo>
                <a:lnTo>
                  <a:pt x="20264" y="16647"/>
                </a:lnTo>
                <a:lnTo>
                  <a:pt x="20264" y="695"/>
                </a:lnTo>
                <a:cubicBezTo>
                  <a:pt x="20264" y="310"/>
                  <a:pt x="20160" y="0"/>
                  <a:pt x="20032" y="0"/>
                </a:cubicBezTo>
                <a:lnTo>
                  <a:pt x="231"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1800">
                <a:solidFill>
                  <a:schemeClr val="accent5">
                    <a:hueOff val="-82419"/>
                    <a:satOff val="-9513"/>
                    <a:lumOff val="-16343"/>
                  </a:schemeClr>
                </a:solidFill>
              </a:defRPr>
            </a:pPr>
            <a:r>
              <a:t>housing_median_ageの値が</a:t>
            </a:r>
            <a:br/>
            <a:r>
              <a:t>15より大きい行のみ選択したい</a:t>
            </a:r>
          </a:p>
        </p:txBody>
      </p:sp>
      <p:sp>
        <p:nvSpPr>
          <p:cNvPr id="710" name="四角形"/>
          <p:cNvSpPr/>
          <p:nvPr/>
        </p:nvSpPr>
        <p:spPr>
          <a:xfrm>
            <a:off x="4156369" y="3818945"/>
            <a:ext cx="7821904" cy="368301"/>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41" name="機械学習の問題点"/>
          <p:cNvSpPr txBox="1"/>
          <p:nvPr>
            <p:ph type="title"/>
          </p:nvPr>
        </p:nvSpPr>
        <p:spPr>
          <a:xfrm>
            <a:off x="952500" y="254000"/>
            <a:ext cx="11099800" cy="915324"/>
          </a:xfrm>
          <a:prstGeom prst="rect">
            <a:avLst/>
          </a:prstGeom>
        </p:spPr>
        <p:txBody>
          <a:bodyPr anchor="t"/>
          <a:lstStyle>
            <a:lvl1pPr algn="l">
              <a:defRPr sz="5000"/>
            </a:lvl1pPr>
          </a:lstStyle>
          <a:p>
            <a:pPr/>
            <a:r>
              <a:t>機械学習の問題点</a:t>
            </a:r>
          </a:p>
        </p:txBody>
      </p:sp>
      <p:sp>
        <p:nvSpPr>
          <p:cNvPr id="142" name="物件相場価格を正しく言い当てられるようなモデル作成は困難…"/>
          <p:cNvSpPr txBox="1"/>
          <p:nvPr>
            <p:ph type="body" idx="4294967295"/>
          </p:nvPr>
        </p:nvSpPr>
        <p:spPr>
          <a:xfrm>
            <a:off x="952500" y="1193800"/>
            <a:ext cx="11473999" cy="4907375"/>
          </a:xfrm>
          <a:prstGeom prst="rect">
            <a:avLst/>
          </a:prstGeom>
        </p:spPr>
        <p:txBody>
          <a:bodyPr anchor="t"/>
          <a:lstStyle/>
          <a:p>
            <a:pPr>
              <a:spcBef>
                <a:spcPts val="1000"/>
              </a:spcBef>
              <a:defRPr sz="2800"/>
            </a:pPr>
            <a:r>
              <a:t>物件相場価格を正しく言い当てられるようなモデル作成は困難</a:t>
            </a:r>
          </a:p>
          <a:p>
            <a:pPr lvl="1">
              <a:spcBef>
                <a:spcPts val="1000"/>
              </a:spcBef>
              <a:defRPr sz="2400"/>
            </a:pPr>
            <a:r>
              <a:t>機械学習モデルはデータに忠実なため，記録ミスや欠損の多いデータからは</a:t>
            </a:r>
            <a:br/>
            <a:r>
              <a:t>有用なモデルを作成しにくい</a:t>
            </a:r>
          </a:p>
          <a:p>
            <a:pPr lvl="1">
              <a:spcBef>
                <a:spcPts val="1000"/>
              </a:spcBef>
              <a:defRPr sz="2400"/>
            </a:pPr>
            <a:r>
              <a:t>予測対象に寄与する情報の選択は，基本的に人間自身が決定する必要がある</a:t>
            </a:r>
          </a:p>
          <a:p>
            <a:pPr lvl="1">
              <a:spcBef>
                <a:spcPts val="1000"/>
              </a:spcBef>
              <a:defRPr sz="2400"/>
            </a:pPr>
            <a:r>
              <a:t>機械学習の手法は様々あり，扱う問題・データに対して適したものを選択</a:t>
            </a:r>
            <a:br/>
            <a:r>
              <a:t>する必要がある</a:t>
            </a:r>
          </a:p>
        </p:txBody>
      </p:sp>
      <p:sp>
        <p:nvSpPr>
          <p:cNvPr id="143" name="有用なモデルの作成するには，データを綺麗にしたり，"/>
          <p:cNvSpPr txBox="1"/>
          <p:nvPr/>
        </p:nvSpPr>
        <p:spPr>
          <a:xfrm>
            <a:off x="1788667" y="4648200"/>
            <a:ext cx="9427465"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444500" indent="-444500" algn="l">
              <a:spcBef>
                <a:spcPts val="1000"/>
              </a:spcBef>
              <a:buSzPct val="145000"/>
              <a:buChar char="•"/>
              <a:defRPr sz="2800">
                <a:latin typeface="+mn-lt"/>
                <a:ea typeface="+mn-ea"/>
                <a:cs typeface="+mn-cs"/>
                <a:sym typeface="ヒラギノ角ゴ ProN W3"/>
              </a:defRPr>
            </a:lvl1pPr>
          </a:lstStyle>
          <a:p>
            <a:pPr/>
            <a:r>
              <a:t>有用なモデルの作成するには，データを綺麗にしたり，</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12" name="スクリーンショット 2019-05-14 22.06.01.png" descr="スクリーンショット 2019-05-14 22.06.01.png"/>
          <p:cNvPicPr>
            <a:picLocks noChangeAspect="1"/>
          </p:cNvPicPr>
          <p:nvPr/>
        </p:nvPicPr>
        <p:blipFill>
          <a:blip r:embed="rId2">
            <a:extLst/>
          </a:blip>
          <a:srcRect l="0" t="7637" r="0" b="28917"/>
          <a:stretch>
            <a:fillRect/>
          </a:stretch>
        </p:blipFill>
        <p:spPr>
          <a:xfrm>
            <a:off x="3193993" y="1252188"/>
            <a:ext cx="8890001" cy="5629594"/>
          </a:xfrm>
          <a:prstGeom prst="rect">
            <a:avLst/>
          </a:prstGeom>
          <a:ln w="12700">
            <a:miter lim="400000"/>
          </a:ln>
        </p:spPr>
      </p:pic>
      <p:sp>
        <p:nvSpPr>
          <p:cNvPr id="713" name="条件指定によるデータ選択"/>
          <p:cNvSpPr txBox="1"/>
          <p:nvPr>
            <p:ph type="title"/>
          </p:nvPr>
        </p:nvSpPr>
        <p:spPr>
          <a:xfrm>
            <a:off x="952500" y="254000"/>
            <a:ext cx="11099800" cy="915324"/>
          </a:xfrm>
          <a:prstGeom prst="rect">
            <a:avLst/>
          </a:prstGeom>
        </p:spPr>
        <p:txBody>
          <a:bodyPr anchor="t"/>
          <a:lstStyle>
            <a:lvl1pPr algn="l">
              <a:defRPr sz="5000"/>
            </a:lvl1pPr>
          </a:lstStyle>
          <a:p>
            <a:pPr/>
            <a:r>
              <a:t>条件指定によるデータ選択</a:t>
            </a:r>
          </a:p>
        </p:txBody>
      </p:sp>
      <p:sp>
        <p:nvSpPr>
          <p:cNvPr id="714" name="四角形"/>
          <p:cNvSpPr/>
          <p:nvPr/>
        </p:nvSpPr>
        <p:spPr>
          <a:xfrm>
            <a:off x="4156369" y="2802945"/>
            <a:ext cx="7821904" cy="678569"/>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715" name="条件に合致するならTrue…"/>
          <p:cNvSpPr/>
          <p:nvPr/>
        </p:nvSpPr>
        <p:spPr>
          <a:xfrm>
            <a:off x="100060" y="3763185"/>
            <a:ext cx="4069954" cy="15176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7" y="0"/>
                </a:moveTo>
                <a:cubicBezTo>
                  <a:pt x="102" y="0"/>
                  <a:pt x="0" y="273"/>
                  <a:pt x="0" y="610"/>
                </a:cubicBezTo>
                <a:lnTo>
                  <a:pt x="0" y="17397"/>
                </a:lnTo>
                <a:cubicBezTo>
                  <a:pt x="0" y="17734"/>
                  <a:pt x="102" y="18008"/>
                  <a:pt x="227" y="18008"/>
                </a:cubicBezTo>
                <a:lnTo>
                  <a:pt x="19753" y="18008"/>
                </a:lnTo>
                <a:lnTo>
                  <a:pt x="21600" y="21600"/>
                </a:lnTo>
                <a:lnTo>
                  <a:pt x="20798" y="11986"/>
                </a:lnTo>
                <a:lnTo>
                  <a:pt x="20798" y="610"/>
                </a:lnTo>
                <a:cubicBezTo>
                  <a:pt x="20798" y="273"/>
                  <a:pt x="20696" y="0"/>
                  <a:pt x="20570" y="0"/>
                </a:cubicBezTo>
                <a:lnTo>
                  <a:pt x="227"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1800">
                <a:solidFill>
                  <a:schemeClr val="accent5">
                    <a:hueOff val="-82419"/>
                    <a:satOff val="-9513"/>
                    <a:lumOff val="-16343"/>
                  </a:schemeClr>
                </a:solidFill>
              </a:defRPr>
            </a:pPr>
            <a:r>
              <a:t>条件に合致するならTrue</a:t>
            </a:r>
          </a:p>
          <a:p>
            <a:pPr>
              <a:defRPr sz="1800">
                <a:solidFill>
                  <a:schemeClr val="accent5">
                    <a:hueOff val="-82419"/>
                    <a:satOff val="-9513"/>
                    <a:lumOff val="-16343"/>
                  </a:schemeClr>
                </a:solidFill>
              </a:defRPr>
            </a:pPr>
            <a:r>
              <a:t>そうでないならFalseの</a:t>
            </a:r>
            <a:br/>
            <a:r>
              <a:t>Seriesを作成</a:t>
            </a:r>
          </a:p>
        </p:txBody>
      </p:sp>
      <p:sp>
        <p:nvSpPr>
          <p:cNvPr id="716" name="四角形"/>
          <p:cNvSpPr/>
          <p:nvPr/>
        </p:nvSpPr>
        <p:spPr>
          <a:xfrm>
            <a:off x="4156369" y="3818945"/>
            <a:ext cx="7821904" cy="368301"/>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717" name="手順１"/>
          <p:cNvSpPr txBox="1"/>
          <p:nvPr/>
        </p:nvSpPr>
        <p:spPr>
          <a:xfrm>
            <a:off x="153710" y="3364319"/>
            <a:ext cx="1028701" cy="406401"/>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手順１</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19" name="スクリーンショット 2019-05-14 22.06.01.png" descr="スクリーンショット 2019-05-14 22.06.01.png"/>
          <p:cNvPicPr>
            <a:picLocks noChangeAspect="1"/>
          </p:cNvPicPr>
          <p:nvPr/>
        </p:nvPicPr>
        <p:blipFill>
          <a:blip r:embed="rId2">
            <a:extLst/>
          </a:blip>
          <a:srcRect l="0" t="7637" r="0" b="0"/>
          <a:stretch>
            <a:fillRect/>
          </a:stretch>
        </p:blipFill>
        <p:spPr>
          <a:xfrm>
            <a:off x="3193993" y="1252188"/>
            <a:ext cx="8890001" cy="8195481"/>
          </a:xfrm>
          <a:prstGeom prst="rect">
            <a:avLst/>
          </a:prstGeom>
          <a:ln w="12700">
            <a:miter lim="400000"/>
          </a:ln>
        </p:spPr>
      </p:pic>
      <p:sp>
        <p:nvSpPr>
          <p:cNvPr id="720" name="条件指定によるデータ選択"/>
          <p:cNvSpPr txBox="1"/>
          <p:nvPr>
            <p:ph type="title"/>
          </p:nvPr>
        </p:nvSpPr>
        <p:spPr>
          <a:xfrm>
            <a:off x="952500" y="254000"/>
            <a:ext cx="11099800" cy="915324"/>
          </a:xfrm>
          <a:prstGeom prst="rect">
            <a:avLst/>
          </a:prstGeom>
        </p:spPr>
        <p:txBody>
          <a:bodyPr anchor="t"/>
          <a:lstStyle>
            <a:lvl1pPr algn="l">
              <a:defRPr sz="5000"/>
            </a:lvl1pPr>
          </a:lstStyle>
          <a:p>
            <a:pPr/>
            <a:r>
              <a:t>条件指定によるデータ選択</a:t>
            </a:r>
          </a:p>
        </p:txBody>
      </p:sp>
      <p:sp>
        <p:nvSpPr>
          <p:cNvPr id="721" name="四角形"/>
          <p:cNvSpPr/>
          <p:nvPr/>
        </p:nvSpPr>
        <p:spPr>
          <a:xfrm>
            <a:off x="4156369" y="2802945"/>
            <a:ext cx="7821904" cy="678569"/>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722" name="df[作成したSeries]"/>
          <p:cNvSpPr/>
          <p:nvPr/>
        </p:nvSpPr>
        <p:spPr>
          <a:xfrm>
            <a:off x="149983" y="6099692"/>
            <a:ext cx="4063207" cy="1409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8" y="0"/>
                </a:moveTo>
                <a:cubicBezTo>
                  <a:pt x="102" y="0"/>
                  <a:pt x="0" y="294"/>
                  <a:pt x="0" y="657"/>
                </a:cubicBezTo>
                <a:lnTo>
                  <a:pt x="0" y="18730"/>
                </a:lnTo>
                <a:cubicBezTo>
                  <a:pt x="0" y="19092"/>
                  <a:pt x="102" y="19386"/>
                  <a:pt x="228" y="19386"/>
                </a:cubicBezTo>
                <a:lnTo>
                  <a:pt x="19106" y="19386"/>
                </a:lnTo>
                <a:lnTo>
                  <a:pt x="21600" y="21600"/>
                </a:lnTo>
                <a:lnTo>
                  <a:pt x="20832" y="14430"/>
                </a:lnTo>
                <a:lnTo>
                  <a:pt x="20832" y="657"/>
                </a:lnTo>
                <a:cubicBezTo>
                  <a:pt x="20832" y="294"/>
                  <a:pt x="20730" y="0"/>
                  <a:pt x="20604" y="0"/>
                </a:cubicBezTo>
                <a:lnTo>
                  <a:pt x="228"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1800">
                <a:solidFill>
                  <a:schemeClr val="accent5">
                    <a:hueOff val="-82419"/>
                    <a:satOff val="-9513"/>
                    <a:lumOff val="-16343"/>
                  </a:schemeClr>
                </a:solidFill>
              </a:defRPr>
            </a:lvl1pPr>
          </a:lstStyle>
          <a:p>
            <a:pPr/>
            <a:r>
              <a:t>df[作成したSeries]</a:t>
            </a:r>
          </a:p>
        </p:txBody>
      </p:sp>
      <p:sp>
        <p:nvSpPr>
          <p:cNvPr id="723" name="四角形"/>
          <p:cNvSpPr/>
          <p:nvPr/>
        </p:nvSpPr>
        <p:spPr>
          <a:xfrm>
            <a:off x="4156369" y="3818945"/>
            <a:ext cx="7821904" cy="368301"/>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724" name="手順２"/>
          <p:cNvSpPr txBox="1"/>
          <p:nvPr/>
        </p:nvSpPr>
        <p:spPr>
          <a:xfrm>
            <a:off x="143423" y="5725349"/>
            <a:ext cx="1028701" cy="406401"/>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手順２</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26" name="スクリーンショット 2019-05-14 22.06.01.png" descr="スクリーンショット 2019-05-14 22.06.01.png"/>
          <p:cNvPicPr>
            <a:picLocks noChangeAspect="1"/>
          </p:cNvPicPr>
          <p:nvPr/>
        </p:nvPicPr>
        <p:blipFill>
          <a:blip r:embed="rId2">
            <a:extLst/>
          </a:blip>
          <a:srcRect l="0" t="7637" r="0" b="58251"/>
          <a:stretch>
            <a:fillRect/>
          </a:stretch>
        </p:blipFill>
        <p:spPr>
          <a:xfrm>
            <a:off x="3193993" y="1252188"/>
            <a:ext cx="8890001" cy="3026703"/>
          </a:xfrm>
          <a:prstGeom prst="rect">
            <a:avLst/>
          </a:prstGeom>
          <a:ln w="12700">
            <a:miter lim="400000"/>
          </a:ln>
        </p:spPr>
      </p:pic>
      <p:sp>
        <p:nvSpPr>
          <p:cNvPr id="727" name="条件指定によるデータ選択"/>
          <p:cNvSpPr txBox="1"/>
          <p:nvPr>
            <p:ph type="title"/>
          </p:nvPr>
        </p:nvSpPr>
        <p:spPr>
          <a:xfrm>
            <a:off x="952500" y="254000"/>
            <a:ext cx="11099800" cy="915324"/>
          </a:xfrm>
          <a:prstGeom prst="rect">
            <a:avLst/>
          </a:prstGeom>
        </p:spPr>
        <p:txBody>
          <a:bodyPr anchor="t"/>
          <a:lstStyle>
            <a:lvl1pPr algn="l">
              <a:defRPr sz="5000"/>
            </a:lvl1pPr>
          </a:lstStyle>
          <a:p>
            <a:pPr/>
            <a:r>
              <a:t>条件指定によるデータ選択</a:t>
            </a:r>
          </a:p>
        </p:txBody>
      </p:sp>
      <p:sp>
        <p:nvSpPr>
          <p:cNvPr id="728" name="housing_median_ageの値が 15より小さい，または19より大きい行のみ選択したい"/>
          <p:cNvSpPr/>
          <p:nvPr/>
        </p:nvSpPr>
        <p:spPr>
          <a:xfrm>
            <a:off x="128385" y="2239185"/>
            <a:ext cx="3833020" cy="20554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6" y="0"/>
                </a:moveTo>
                <a:cubicBezTo>
                  <a:pt x="101" y="0"/>
                  <a:pt x="0" y="188"/>
                  <a:pt x="0" y="421"/>
                </a:cubicBezTo>
                <a:lnTo>
                  <a:pt x="0" y="21179"/>
                </a:lnTo>
                <a:cubicBezTo>
                  <a:pt x="0" y="21412"/>
                  <a:pt x="101" y="21600"/>
                  <a:pt x="226" y="21600"/>
                </a:cubicBezTo>
                <a:lnTo>
                  <a:pt x="19549" y="21600"/>
                </a:lnTo>
                <a:cubicBezTo>
                  <a:pt x="19674" y="21600"/>
                  <a:pt x="19775" y="21412"/>
                  <a:pt x="19775" y="21179"/>
                </a:cubicBezTo>
                <a:lnTo>
                  <a:pt x="19775" y="15678"/>
                </a:lnTo>
                <a:lnTo>
                  <a:pt x="21600" y="14518"/>
                </a:lnTo>
                <a:lnTo>
                  <a:pt x="19775" y="13363"/>
                </a:lnTo>
                <a:lnTo>
                  <a:pt x="19775" y="421"/>
                </a:lnTo>
                <a:cubicBezTo>
                  <a:pt x="19775" y="188"/>
                  <a:pt x="19674" y="0"/>
                  <a:pt x="19549" y="0"/>
                </a:cubicBezTo>
                <a:lnTo>
                  <a:pt x="226"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1800">
                <a:solidFill>
                  <a:schemeClr val="accent5">
                    <a:hueOff val="-82419"/>
                    <a:satOff val="-9513"/>
                    <a:lumOff val="-16343"/>
                  </a:schemeClr>
                </a:solidFill>
              </a:defRPr>
            </a:pPr>
            <a:r>
              <a:t>housing_median_ageの値が</a:t>
            </a:r>
            <a:br/>
            <a:r>
              <a:t>15より小さい，または19より大きい行のみ選択したい</a:t>
            </a:r>
          </a:p>
        </p:txBody>
      </p:sp>
      <p:sp>
        <p:nvSpPr>
          <p:cNvPr id="729" name="四角形"/>
          <p:cNvSpPr/>
          <p:nvPr/>
        </p:nvSpPr>
        <p:spPr>
          <a:xfrm>
            <a:off x="4156369" y="3489849"/>
            <a:ext cx="7821904" cy="697397"/>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31" name="スクリーンショット 2019-05-14 22.06.01.png" descr="スクリーンショット 2019-05-14 22.06.01.png"/>
          <p:cNvPicPr>
            <a:picLocks noChangeAspect="1"/>
          </p:cNvPicPr>
          <p:nvPr/>
        </p:nvPicPr>
        <p:blipFill>
          <a:blip r:embed="rId2">
            <a:extLst/>
          </a:blip>
          <a:srcRect l="0" t="7637" r="0" b="58251"/>
          <a:stretch>
            <a:fillRect/>
          </a:stretch>
        </p:blipFill>
        <p:spPr>
          <a:xfrm>
            <a:off x="3193993" y="1252188"/>
            <a:ext cx="8890001" cy="3026703"/>
          </a:xfrm>
          <a:prstGeom prst="rect">
            <a:avLst/>
          </a:prstGeom>
          <a:ln w="12700">
            <a:miter lim="400000"/>
          </a:ln>
        </p:spPr>
      </p:pic>
      <p:sp>
        <p:nvSpPr>
          <p:cNvPr id="732" name="条件指定によるデータ選択"/>
          <p:cNvSpPr txBox="1"/>
          <p:nvPr>
            <p:ph type="title"/>
          </p:nvPr>
        </p:nvSpPr>
        <p:spPr>
          <a:xfrm>
            <a:off x="952500" y="254000"/>
            <a:ext cx="11099800" cy="915324"/>
          </a:xfrm>
          <a:prstGeom prst="rect">
            <a:avLst/>
          </a:prstGeom>
        </p:spPr>
        <p:txBody>
          <a:bodyPr anchor="t"/>
          <a:lstStyle>
            <a:lvl1pPr algn="l">
              <a:defRPr sz="5000"/>
            </a:lvl1pPr>
          </a:lstStyle>
          <a:p>
            <a:pPr/>
            <a:r>
              <a:t>条件指定によるデータ選択</a:t>
            </a:r>
          </a:p>
        </p:txBody>
      </p:sp>
      <p:sp>
        <p:nvSpPr>
          <p:cNvPr id="733" name="四角形"/>
          <p:cNvSpPr/>
          <p:nvPr/>
        </p:nvSpPr>
        <p:spPr>
          <a:xfrm>
            <a:off x="4156369" y="3489849"/>
            <a:ext cx="7821904" cy="697397"/>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pic>
        <p:nvPicPr>
          <p:cNvPr id="734" name="スクリーンショット 2019-05-14 22.06.12.png" descr="スクリーンショット 2019-05-14 22.06.12.png"/>
          <p:cNvPicPr>
            <a:picLocks noChangeAspect="1"/>
          </p:cNvPicPr>
          <p:nvPr/>
        </p:nvPicPr>
        <p:blipFill>
          <a:blip r:embed="rId3">
            <a:extLst/>
          </a:blip>
          <a:srcRect l="0" t="28573" r="0" b="34988"/>
          <a:stretch>
            <a:fillRect/>
          </a:stretch>
        </p:blipFill>
        <p:spPr>
          <a:xfrm>
            <a:off x="3193993" y="4635029"/>
            <a:ext cx="8890001" cy="3023378"/>
          </a:xfrm>
          <a:prstGeom prst="rect">
            <a:avLst/>
          </a:prstGeom>
          <a:ln w="12700">
            <a:miter lim="400000"/>
          </a:ln>
        </p:spPr>
      </p:pic>
      <p:sp>
        <p:nvSpPr>
          <p:cNvPr id="735" name="「条件１のSeries | 条件２のSeries」でSeriesを作成"/>
          <p:cNvSpPr/>
          <p:nvPr/>
        </p:nvSpPr>
        <p:spPr>
          <a:xfrm>
            <a:off x="100060" y="3763185"/>
            <a:ext cx="4388248" cy="16073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1" y="0"/>
                </a:moveTo>
                <a:cubicBezTo>
                  <a:pt x="95" y="0"/>
                  <a:pt x="0" y="258"/>
                  <a:pt x="0" y="576"/>
                </a:cubicBezTo>
                <a:lnTo>
                  <a:pt x="0" y="16427"/>
                </a:lnTo>
                <a:cubicBezTo>
                  <a:pt x="0" y="16745"/>
                  <a:pt x="95" y="17003"/>
                  <a:pt x="211" y="17003"/>
                </a:cubicBezTo>
                <a:lnTo>
                  <a:pt x="18119" y="17003"/>
                </a:lnTo>
                <a:lnTo>
                  <a:pt x="21600" y="21600"/>
                </a:lnTo>
                <a:lnTo>
                  <a:pt x="19289" y="14587"/>
                </a:lnTo>
                <a:lnTo>
                  <a:pt x="19289" y="576"/>
                </a:lnTo>
                <a:cubicBezTo>
                  <a:pt x="19289" y="258"/>
                  <a:pt x="19194" y="0"/>
                  <a:pt x="19078" y="0"/>
                </a:cubicBezTo>
                <a:lnTo>
                  <a:pt x="211"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1800">
                <a:solidFill>
                  <a:schemeClr val="accent5">
                    <a:hueOff val="-82419"/>
                    <a:satOff val="-9513"/>
                    <a:lumOff val="-16343"/>
                  </a:schemeClr>
                </a:solidFill>
              </a:defRPr>
            </a:lvl1pPr>
          </a:lstStyle>
          <a:p>
            <a:pPr/>
            <a:r>
              <a:t>「条件１のSeries | 条件２のSeries」でSeriesを作成</a:t>
            </a:r>
          </a:p>
        </p:txBody>
      </p:sp>
      <p:sp>
        <p:nvSpPr>
          <p:cNvPr id="736" name="手順１"/>
          <p:cNvSpPr txBox="1"/>
          <p:nvPr/>
        </p:nvSpPr>
        <p:spPr>
          <a:xfrm>
            <a:off x="153710" y="3364319"/>
            <a:ext cx="1028701" cy="406401"/>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手順１</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38" name="スクリーンショット 2019-05-14 22.06.01.png" descr="スクリーンショット 2019-05-14 22.06.01.png"/>
          <p:cNvPicPr>
            <a:picLocks noChangeAspect="1"/>
          </p:cNvPicPr>
          <p:nvPr/>
        </p:nvPicPr>
        <p:blipFill>
          <a:blip r:embed="rId2">
            <a:extLst/>
          </a:blip>
          <a:srcRect l="0" t="7637" r="0" b="58251"/>
          <a:stretch>
            <a:fillRect/>
          </a:stretch>
        </p:blipFill>
        <p:spPr>
          <a:xfrm>
            <a:off x="3193993" y="1252188"/>
            <a:ext cx="8890001" cy="3026703"/>
          </a:xfrm>
          <a:prstGeom prst="rect">
            <a:avLst/>
          </a:prstGeom>
          <a:ln w="12700">
            <a:miter lim="400000"/>
          </a:ln>
        </p:spPr>
      </p:pic>
      <p:sp>
        <p:nvSpPr>
          <p:cNvPr id="739" name="条件指定によるデータ選択"/>
          <p:cNvSpPr txBox="1"/>
          <p:nvPr>
            <p:ph type="title"/>
          </p:nvPr>
        </p:nvSpPr>
        <p:spPr>
          <a:xfrm>
            <a:off x="952500" y="254000"/>
            <a:ext cx="11099800" cy="915324"/>
          </a:xfrm>
          <a:prstGeom prst="rect">
            <a:avLst/>
          </a:prstGeom>
        </p:spPr>
        <p:txBody>
          <a:bodyPr anchor="t"/>
          <a:lstStyle>
            <a:lvl1pPr algn="l">
              <a:defRPr sz="5000"/>
            </a:lvl1pPr>
          </a:lstStyle>
          <a:p>
            <a:pPr/>
            <a:r>
              <a:t>条件指定によるデータ選択</a:t>
            </a:r>
          </a:p>
        </p:txBody>
      </p:sp>
      <p:sp>
        <p:nvSpPr>
          <p:cNvPr id="740" name="四角形"/>
          <p:cNvSpPr/>
          <p:nvPr/>
        </p:nvSpPr>
        <p:spPr>
          <a:xfrm>
            <a:off x="4156369" y="3489849"/>
            <a:ext cx="7821904" cy="697397"/>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pic>
        <p:nvPicPr>
          <p:cNvPr id="741" name="スクリーンショット 2019-05-14 22.06.12.png" descr="スクリーンショット 2019-05-14 22.06.12.png"/>
          <p:cNvPicPr>
            <a:picLocks noChangeAspect="1"/>
          </p:cNvPicPr>
          <p:nvPr/>
        </p:nvPicPr>
        <p:blipFill>
          <a:blip r:embed="rId3">
            <a:extLst/>
          </a:blip>
          <a:srcRect l="0" t="28573" r="0" b="34988"/>
          <a:stretch>
            <a:fillRect/>
          </a:stretch>
        </p:blipFill>
        <p:spPr>
          <a:xfrm>
            <a:off x="3193993" y="4635029"/>
            <a:ext cx="8890001" cy="3023378"/>
          </a:xfrm>
          <a:prstGeom prst="rect">
            <a:avLst/>
          </a:prstGeom>
          <a:ln w="12700">
            <a:miter lim="400000"/>
          </a:ln>
        </p:spPr>
      </p:pic>
      <p:sp>
        <p:nvSpPr>
          <p:cNvPr id="742" name="df[作成したSeries]"/>
          <p:cNvSpPr/>
          <p:nvPr/>
        </p:nvSpPr>
        <p:spPr>
          <a:xfrm>
            <a:off x="464108" y="4550005"/>
            <a:ext cx="4063207" cy="1409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8" y="0"/>
                </a:moveTo>
                <a:cubicBezTo>
                  <a:pt x="102" y="0"/>
                  <a:pt x="0" y="294"/>
                  <a:pt x="0" y="657"/>
                </a:cubicBezTo>
                <a:lnTo>
                  <a:pt x="0" y="18730"/>
                </a:lnTo>
                <a:cubicBezTo>
                  <a:pt x="0" y="19092"/>
                  <a:pt x="102" y="19386"/>
                  <a:pt x="228" y="19386"/>
                </a:cubicBezTo>
                <a:lnTo>
                  <a:pt x="19106" y="19386"/>
                </a:lnTo>
                <a:lnTo>
                  <a:pt x="21600" y="21600"/>
                </a:lnTo>
                <a:lnTo>
                  <a:pt x="20832" y="14430"/>
                </a:lnTo>
                <a:lnTo>
                  <a:pt x="20832" y="657"/>
                </a:lnTo>
                <a:cubicBezTo>
                  <a:pt x="20832" y="294"/>
                  <a:pt x="20730" y="0"/>
                  <a:pt x="20604" y="0"/>
                </a:cubicBezTo>
                <a:lnTo>
                  <a:pt x="228"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1800">
                <a:solidFill>
                  <a:schemeClr val="accent5">
                    <a:hueOff val="-82419"/>
                    <a:satOff val="-9513"/>
                    <a:lumOff val="-16343"/>
                  </a:schemeClr>
                </a:solidFill>
              </a:defRPr>
            </a:lvl1pPr>
          </a:lstStyle>
          <a:p>
            <a:pPr/>
            <a:r>
              <a:t>df[作成したSeries]</a:t>
            </a:r>
          </a:p>
        </p:txBody>
      </p:sp>
      <p:sp>
        <p:nvSpPr>
          <p:cNvPr id="743" name="手順２"/>
          <p:cNvSpPr txBox="1"/>
          <p:nvPr/>
        </p:nvSpPr>
        <p:spPr>
          <a:xfrm>
            <a:off x="457549" y="4175663"/>
            <a:ext cx="1028701" cy="406401"/>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手順２</a:t>
            </a:r>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45" name="スクリーンショット 2019-05-14 22.06.01.png" descr="スクリーンショット 2019-05-14 22.06.01.png"/>
          <p:cNvPicPr>
            <a:picLocks noChangeAspect="1"/>
          </p:cNvPicPr>
          <p:nvPr/>
        </p:nvPicPr>
        <p:blipFill>
          <a:blip r:embed="rId2">
            <a:extLst/>
          </a:blip>
          <a:srcRect l="0" t="7637" r="0" b="58251"/>
          <a:stretch>
            <a:fillRect/>
          </a:stretch>
        </p:blipFill>
        <p:spPr>
          <a:xfrm>
            <a:off x="3193993" y="1252188"/>
            <a:ext cx="8890001" cy="3026703"/>
          </a:xfrm>
          <a:prstGeom prst="rect">
            <a:avLst/>
          </a:prstGeom>
          <a:ln w="12700">
            <a:miter lim="400000"/>
          </a:ln>
        </p:spPr>
      </p:pic>
      <p:sp>
        <p:nvSpPr>
          <p:cNvPr id="746" name="条件指定によるデータ選択"/>
          <p:cNvSpPr txBox="1"/>
          <p:nvPr>
            <p:ph type="title"/>
          </p:nvPr>
        </p:nvSpPr>
        <p:spPr>
          <a:xfrm>
            <a:off x="952500" y="254000"/>
            <a:ext cx="11099800" cy="915324"/>
          </a:xfrm>
          <a:prstGeom prst="rect">
            <a:avLst/>
          </a:prstGeom>
        </p:spPr>
        <p:txBody>
          <a:bodyPr anchor="t"/>
          <a:lstStyle>
            <a:lvl1pPr algn="l">
              <a:defRPr sz="5000"/>
            </a:lvl1pPr>
          </a:lstStyle>
          <a:p>
            <a:pPr/>
            <a:r>
              <a:t>条件指定によるデータ選択</a:t>
            </a:r>
          </a:p>
        </p:txBody>
      </p:sp>
      <p:sp>
        <p:nvSpPr>
          <p:cNvPr id="747" name="housing_median_ageの値が 15より大きい，かつ19より小さい行のみ選択したい"/>
          <p:cNvSpPr/>
          <p:nvPr/>
        </p:nvSpPr>
        <p:spPr>
          <a:xfrm>
            <a:off x="128385" y="2239185"/>
            <a:ext cx="3986214" cy="20554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7" y="0"/>
                </a:moveTo>
                <a:cubicBezTo>
                  <a:pt x="97" y="0"/>
                  <a:pt x="0" y="188"/>
                  <a:pt x="0" y="421"/>
                </a:cubicBezTo>
                <a:lnTo>
                  <a:pt x="0" y="21179"/>
                </a:lnTo>
                <a:cubicBezTo>
                  <a:pt x="0" y="21412"/>
                  <a:pt x="97" y="21600"/>
                  <a:pt x="217" y="21600"/>
                </a:cubicBezTo>
                <a:lnTo>
                  <a:pt x="18798" y="21600"/>
                </a:lnTo>
                <a:cubicBezTo>
                  <a:pt x="18918" y="21600"/>
                  <a:pt x="19015" y="21412"/>
                  <a:pt x="19015" y="21179"/>
                </a:cubicBezTo>
                <a:lnTo>
                  <a:pt x="19015" y="13038"/>
                </a:lnTo>
                <a:lnTo>
                  <a:pt x="21600" y="11882"/>
                </a:lnTo>
                <a:lnTo>
                  <a:pt x="19015" y="10723"/>
                </a:lnTo>
                <a:lnTo>
                  <a:pt x="19015" y="421"/>
                </a:lnTo>
                <a:cubicBezTo>
                  <a:pt x="19015" y="188"/>
                  <a:pt x="18918" y="0"/>
                  <a:pt x="18798" y="0"/>
                </a:cubicBezTo>
                <a:lnTo>
                  <a:pt x="217"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1800">
                <a:solidFill>
                  <a:schemeClr val="accent5">
                    <a:hueOff val="-82419"/>
                    <a:satOff val="-9513"/>
                    <a:lumOff val="-16343"/>
                  </a:schemeClr>
                </a:solidFill>
              </a:defRPr>
            </a:pPr>
            <a:r>
              <a:t>housing_median_ageの値が</a:t>
            </a:r>
            <a:br/>
            <a:r>
              <a:t>15より大きい，かつ19より小さい行のみ選択したい</a:t>
            </a:r>
          </a:p>
        </p:txBody>
      </p:sp>
      <p:sp>
        <p:nvSpPr>
          <p:cNvPr id="748" name="四角形"/>
          <p:cNvSpPr/>
          <p:nvPr/>
        </p:nvSpPr>
        <p:spPr>
          <a:xfrm>
            <a:off x="4156369" y="3146949"/>
            <a:ext cx="7821904" cy="368301"/>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50" name="スクリーンショット 2019-05-14 22.06.01.png" descr="スクリーンショット 2019-05-14 22.06.01.png"/>
          <p:cNvPicPr>
            <a:picLocks noChangeAspect="1"/>
          </p:cNvPicPr>
          <p:nvPr/>
        </p:nvPicPr>
        <p:blipFill>
          <a:blip r:embed="rId2">
            <a:extLst/>
          </a:blip>
          <a:srcRect l="0" t="7637" r="0" b="58251"/>
          <a:stretch>
            <a:fillRect/>
          </a:stretch>
        </p:blipFill>
        <p:spPr>
          <a:xfrm>
            <a:off x="3193993" y="1252188"/>
            <a:ext cx="8890001" cy="3026703"/>
          </a:xfrm>
          <a:prstGeom prst="rect">
            <a:avLst/>
          </a:prstGeom>
          <a:ln w="12700">
            <a:miter lim="400000"/>
          </a:ln>
        </p:spPr>
      </p:pic>
      <p:sp>
        <p:nvSpPr>
          <p:cNvPr id="751" name="条件指定によるデータ選択"/>
          <p:cNvSpPr txBox="1"/>
          <p:nvPr>
            <p:ph type="title"/>
          </p:nvPr>
        </p:nvSpPr>
        <p:spPr>
          <a:xfrm>
            <a:off x="952500" y="254000"/>
            <a:ext cx="11099800" cy="915324"/>
          </a:xfrm>
          <a:prstGeom prst="rect">
            <a:avLst/>
          </a:prstGeom>
        </p:spPr>
        <p:txBody>
          <a:bodyPr anchor="t"/>
          <a:lstStyle>
            <a:lvl1pPr algn="l">
              <a:defRPr sz="5000"/>
            </a:lvl1pPr>
          </a:lstStyle>
          <a:p>
            <a:pPr/>
            <a:r>
              <a:t>条件指定によるデータ選択</a:t>
            </a:r>
          </a:p>
        </p:txBody>
      </p:sp>
      <p:sp>
        <p:nvSpPr>
          <p:cNvPr id="752" name="四角形"/>
          <p:cNvSpPr/>
          <p:nvPr/>
        </p:nvSpPr>
        <p:spPr>
          <a:xfrm>
            <a:off x="4156369" y="3146949"/>
            <a:ext cx="7821904" cy="368301"/>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pic>
        <p:nvPicPr>
          <p:cNvPr id="753" name="スクリーンショット 2019-05-14 22.06.12.png" descr="スクリーンショット 2019-05-14 22.06.12.png"/>
          <p:cNvPicPr>
            <a:picLocks noChangeAspect="1"/>
          </p:cNvPicPr>
          <p:nvPr/>
        </p:nvPicPr>
        <p:blipFill>
          <a:blip r:embed="rId3">
            <a:extLst/>
          </a:blip>
          <a:srcRect l="0" t="65026" r="0" b="1410"/>
          <a:stretch>
            <a:fillRect/>
          </a:stretch>
        </p:blipFill>
        <p:spPr>
          <a:xfrm>
            <a:off x="3193993" y="4738634"/>
            <a:ext cx="8890001" cy="2784838"/>
          </a:xfrm>
          <a:prstGeom prst="rect">
            <a:avLst/>
          </a:prstGeom>
          <a:ln w="12700">
            <a:miter lim="400000"/>
          </a:ln>
        </p:spPr>
      </p:pic>
      <p:sp>
        <p:nvSpPr>
          <p:cNvPr id="754" name="「条件１のSeries &amp; 条件２のSeries」でSeriesを作成"/>
          <p:cNvSpPr/>
          <p:nvPr/>
        </p:nvSpPr>
        <p:spPr>
          <a:xfrm>
            <a:off x="100060" y="3763185"/>
            <a:ext cx="4388248" cy="16073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1" y="0"/>
                </a:moveTo>
                <a:cubicBezTo>
                  <a:pt x="95" y="0"/>
                  <a:pt x="0" y="258"/>
                  <a:pt x="0" y="576"/>
                </a:cubicBezTo>
                <a:lnTo>
                  <a:pt x="0" y="16427"/>
                </a:lnTo>
                <a:cubicBezTo>
                  <a:pt x="0" y="16745"/>
                  <a:pt x="95" y="17003"/>
                  <a:pt x="211" y="17003"/>
                </a:cubicBezTo>
                <a:lnTo>
                  <a:pt x="18119" y="17003"/>
                </a:lnTo>
                <a:lnTo>
                  <a:pt x="21600" y="21600"/>
                </a:lnTo>
                <a:lnTo>
                  <a:pt x="19289" y="14587"/>
                </a:lnTo>
                <a:lnTo>
                  <a:pt x="19289" y="576"/>
                </a:lnTo>
                <a:cubicBezTo>
                  <a:pt x="19289" y="258"/>
                  <a:pt x="19194" y="0"/>
                  <a:pt x="19078" y="0"/>
                </a:cubicBezTo>
                <a:lnTo>
                  <a:pt x="211"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1800">
                <a:solidFill>
                  <a:schemeClr val="accent5">
                    <a:hueOff val="-82419"/>
                    <a:satOff val="-9513"/>
                    <a:lumOff val="-16343"/>
                  </a:schemeClr>
                </a:solidFill>
              </a:defRPr>
            </a:lvl1pPr>
          </a:lstStyle>
          <a:p>
            <a:pPr/>
            <a:r>
              <a:t>「条件１のSeries &amp; 条件２のSeries」でSeriesを作成</a:t>
            </a:r>
          </a:p>
        </p:txBody>
      </p:sp>
      <p:sp>
        <p:nvSpPr>
          <p:cNvPr id="755" name="手順１"/>
          <p:cNvSpPr txBox="1"/>
          <p:nvPr/>
        </p:nvSpPr>
        <p:spPr>
          <a:xfrm>
            <a:off x="153710" y="3364319"/>
            <a:ext cx="1028701" cy="406401"/>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手順１</a:t>
            </a:r>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57" name="スクリーンショット 2019-05-14 22.06.01.png" descr="スクリーンショット 2019-05-14 22.06.01.png"/>
          <p:cNvPicPr>
            <a:picLocks noChangeAspect="1"/>
          </p:cNvPicPr>
          <p:nvPr/>
        </p:nvPicPr>
        <p:blipFill>
          <a:blip r:embed="rId2">
            <a:extLst/>
          </a:blip>
          <a:srcRect l="0" t="7637" r="0" b="58251"/>
          <a:stretch>
            <a:fillRect/>
          </a:stretch>
        </p:blipFill>
        <p:spPr>
          <a:xfrm>
            <a:off x="3193993" y="1252188"/>
            <a:ext cx="8890001" cy="3026703"/>
          </a:xfrm>
          <a:prstGeom prst="rect">
            <a:avLst/>
          </a:prstGeom>
          <a:ln w="12700">
            <a:miter lim="400000"/>
          </a:ln>
        </p:spPr>
      </p:pic>
      <p:sp>
        <p:nvSpPr>
          <p:cNvPr id="758" name="条件指定によるデータ選択"/>
          <p:cNvSpPr txBox="1"/>
          <p:nvPr>
            <p:ph type="title"/>
          </p:nvPr>
        </p:nvSpPr>
        <p:spPr>
          <a:xfrm>
            <a:off x="952500" y="254000"/>
            <a:ext cx="11099800" cy="915324"/>
          </a:xfrm>
          <a:prstGeom prst="rect">
            <a:avLst/>
          </a:prstGeom>
        </p:spPr>
        <p:txBody>
          <a:bodyPr anchor="t"/>
          <a:lstStyle>
            <a:lvl1pPr algn="l">
              <a:defRPr sz="5000"/>
            </a:lvl1pPr>
          </a:lstStyle>
          <a:p>
            <a:pPr/>
            <a:r>
              <a:t>条件指定によるデータ選択</a:t>
            </a:r>
          </a:p>
        </p:txBody>
      </p:sp>
      <p:sp>
        <p:nvSpPr>
          <p:cNvPr id="759" name="四角形"/>
          <p:cNvSpPr/>
          <p:nvPr/>
        </p:nvSpPr>
        <p:spPr>
          <a:xfrm>
            <a:off x="4156369" y="3146949"/>
            <a:ext cx="7821904" cy="368301"/>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pic>
        <p:nvPicPr>
          <p:cNvPr id="760" name="スクリーンショット 2019-05-14 22.06.12.png" descr="スクリーンショット 2019-05-14 22.06.12.png"/>
          <p:cNvPicPr>
            <a:picLocks noChangeAspect="1"/>
          </p:cNvPicPr>
          <p:nvPr/>
        </p:nvPicPr>
        <p:blipFill>
          <a:blip r:embed="rId3">
            <a:extLst/>
          </a:blip>
          <a:srcRect l="0" t="65026" r="0" b="1410"/>
          <a:stretch>
            <a:fillRect/>
          </a:stretch>
        </p:blipFill>
        <p:spPr>
          <a:xfrm>
            <a:off x="3193993" y="4738634"/>
            <a:ext cx="8890001" cy="2784838"/>
          </a:xfrm>
          <a:prstGeom prst="rect">
            <a:avLst/>
          </a:prstGeom>
          <a:ln w="12700">
            <a:miter lim="400000"/>
          </a:ln>
        </p:spPr>
      </p:pic>
      <p:sp>
        <p:nvSpPr>
          <p:cNvPr id="761" name="df[作成したSeries]"/>
          <p:cNvSpPr/>
          <p:nvPr/>
        </p:nvSpPr>
        <p:spPr>
          <a:xfrm>
            <a:off x="464108" y="4550005"/>
            <a:ext cx="4063207" cy="1409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8" y="0"/>
                </a:moveTo>
                <a:cubicBezTo>
                  <a:pt x="102" y="0"/>
                  <a:pt x="0" y="294"/>
                  <a:pt x="0" y="657"/>
                </a:cubicBezTo>
                <a:lnTo>
                  <a:pt x="0" y="18730"/>
                </a:lnTo>
                <a:cubicBezTo>
                  <a:pt x="0" y="19092"/>
                  <a:pt x="102" y="19386"/>
                  <a:pt x="228" y="19386"/>
                </a:cubicBezTo>
                <a:lnTo>
                  <a:pt x="19106" y="19386"/>
                </a:lnTo>
                <a:lnTo>
                  <a:pt x="21600" y="21600"/>
                </a:lnTo>
                <a:lnTo>
                  <a:pt x="20832" y="14430"/>
                </a:lnTo>
                <a:lnTo>
                  <a:pt x="20832" y="657"/>
                </a:lnTo>
                <a:cubicBezTo>
                  <a:pt x="20832" y="294"/>
                  <a:pt x="20730" y="0"/>
                  <a:pt x="20604" y="0"/>
                </a:cubicBezTo>
                <a:lnTo>
                  <a:pt x="228"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1800">
                <a:solidFill>
                  <a:schemeClr val="accent5">
                    <a:hueOff val="-82419"/>
                    <a:satOff val="-9513"/>
                    <a:lumOff val="-16343"/>
                  </a:schemeClr>
                </a:solidFill>
              </a:defRPr>
            </a:lvl1pPr>
          </a:lstStyle>
          <a:p>
            <a:pPr/>
            <a:r>
              <a:t>df[作成したSeries]</a:t>
            </a:r>
          </a:p>
        </p:txBody>
      </p:sp>
      <p:sp>
        <p:nvSpPr>
          <p:cNvPr id="762" name="手順２"/>
          <p:cNvSpPr txBox="1"/>
          <p:nvPr/>
        </p:nvSpPr>
        <p:spPr>
          <a:xfrm>
            <a:off x="457549" y="4175663"/>
            <a:ext cx="1028701" cy="406401"/>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手順２</a:t>
            </a:r>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4" name="Pandasによるデータの置換"/>
          <p:cNvSpPr txBox="1"/>
          <p:nvPr>
            <p:ph type="title"/>
          </p:nvPr>
        </p:nvSpPr>
        <p:spPr>
          <a:xfrm>
            <a:off x="952500" y="254000"/>
            <a:ext cx="11099800" cy="915324"/>
          </a:xfrm>
          <a:prstGeom prst="rect">
            <a:avLst/>
          </a:prstGeom>
        </p:spPr>
        <p:txBody>
          <a:bodyPr anchor="t"/>
          <a:lstStyle>
            <a:lvl1pPr algn="l">
              <a:defRPr sz="5000"/>
            </a:lvl1pPr>
          </a:lstStyle>
          <a:p>
            <a:pPr/>
            <a:r>
              <a:t>Pandasによるデータの置換</a:t>
            </a:r>
          </a:p>
        </p:txBody>
      </p:sp>
      <p:sp>
        <p:nvSpPr>
          <p:cNvPr id="765" name="Pandasで特定のデータを置換する方法を見ていきます"/>
          <p:cNvSpPr txBox="1"/>
          <p:nvPr>
            <p:ph type="body" sz="quarter" idx="4294967295"/>
          </p:nvPr>
        </p:nvSpPr>
        <p:spPr>
          <a:xfrm>
            <a:off x="952500" y="1193800"/>
            <a:ext cx="11781952" cy="2027948"/>
          </a:xfrm>
          <a:prstGeom prst="rect">
            <a:avLst/>
          </a:prstGeom>
        </p:spPr>
        <p:txBody>
          <a:bodyPr anchor="t"/>
          <a:lstStyle>
            <a:lvl1pPr marL="518583" indent="-518583">
              <a:spcBef>
                <a:spcPts val="1000"/>
              </a:spcBef>
              <a:defRPr sz="2800"/>
            </a:lvl1pPr>
          </a:lstStyle>
          <a:p>
            <a:pPr/>
            <a:r>
              <a:t>Pandasで特定のデータを置換する方法を見ていきます</a:t>
            </a:r>
          </a:p>
        </p:txBody>
      </p:sp>
      <p:pic>
        <p:nvPicPr>
          <p:cNvPr id="766" name="スクリーンショット 2019-05-14 22.06.01.png" descr="スクリーンショット 2019-05-14 22.06.01.png"/>
          <p:cNvPicPr>
            <a:picLocks noChangeAspect="1"/>
          </p:cNvPicPr>
          <p:nvPr/>
        </p:nvPicPr>
        <p:blipFill>
          <a:blip r:embed="rId2">
            <a:extLst/>
          </a:blip>
          <a:srcRect l="10392" t="18313" r="0" b="58251"/>
          <a:stretch>
            <a:fillRect/>
          </a:stretch>
        </p:blipFill>
        <p:spPr>
          <a:xfrm>
            <a:off x="705048" y="4094561"/>
            <a:ext cx="11594640" cy="3026578"/>
          </a:xfrm>
          <a:prstGeom prst="rect">
            <a:avLst/>
          </a:prstGeom>
          <a:ln w="12700">
            <a:miter lim="400000"/>
          </a:ln>
        </p:spPr>
      </p:pic>
      <p:sp>
        <p:nvSpPr>
          <p:cNvPr id="767" name="四角形"/>
          <p:cNvSpPr/>
          <p:nvPr/>
        </p:nvSpPr>
        <p:spPr>
          <a:xfrm>
            <a:off x="3528117" y="4085287"/>
            <a:ext cx="2516618" cy="3159030"/>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768" name="ー"/>
          <p:cNvSpPr txBox="1"/>
          <p:nvPr/>
        </p:nvSpPr>
        <p:spPr>
          <a:xfrm>
            <a:off x="5354256" y="6496622"/>
            <a:ext cx="495301"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solidFill>
                  <a:schemeClr val="accent5">
                    <a:hueOff val="-82419"/>
                    <a:satOff val="-9513"/>
                    <a:lumOff val="-16343"/>
                  </a:schemeClr>
                </a:solidFill>
              </a:defRPr>
            </a:lvl1pPr>
          </a:lstStyle>
          <a:p>
            <a:pPr/>
            <a:r>
              <a:t>ー</a:t>
            </a:r>
          </a:p>
        </p:txBody>
      </p:sp>
      <p:sp>
        <p:nvSpPr>
          <p:cNvPr id="769" name="19.0"/>
          <p:cNvSpPr txBox="1"/>
          <p:nvPr/>
        </p:nvSpPr>
        <p:spPr>
          <a:xfrm>
            <a:off x="4423714" y="6560122"/>
            <a:ext cx="725425" cy="355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solidFill>
                  <a:schemeClr val="accent5">
                    <a:hueOff val="-82419"/>
                    <a:satOff val="-9513"/>
                    <a:lumOff val="-16343"/>
                  </a:schemeClr>
                </a:solidFill>
              </a:defRPr>
            </a:lvl1pPr>
          </a:lstStyle>
          <a:p>
            <a:pPr/>
            <a:r>
              <a:t>19.0</a:t>
            </a:r>
          </a:p>
        </p:txBody>
      </p:sp>
      <p:sp>
        <p:nvSpPr>
          <p:cNvPr id="770" name="例：housing_median_ageが19より大きい値を19に置換したい"/>
          <p:cNvSpPr txBox="1"/>
          <p:nvPr/>
        </p:nvSpPr>
        <p:spPr>
          <a:xfrm>
            <a:off x="707201" y="3211299"/>
            <a:ext cx="9638031" cy="425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例：housing_median_ageが19より大きい値を19に置換したい</a:t>
            </a:r>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2" name="条件指定によるデータの置換"/>
          <p:cNvSpPr txBox="1"/>
          <p:nvPr>
            <p:ph type="title"/>
          </p:nvPr>
        </p:nvSpPr>
        <p:spPr>
          <a:xfrm>
            <a:off x="952500" y="254000"/>
            <a:ext cx="11099800" cy="915324"/>
          </a:xfrm>
          <a:prstGeom prst="rect">
            <a:avLst/>
          </a:prstGeom>
        </p:spPr>
        <p:txBody>
          <a:bodyPr anchor="t"/>
          <a:lstStyle>
            <a:lvl1pPr algn="l">
              <a:defRPr sz="5000"/>
            </a:lvl1pPr>
          </a:lstStyle>
          <a:p>
            <a:pPr/>
            <a:r>
              <a:t>条件指定によるデータの置換</a:t>
            </a:r>
          </a:p>
        </p:txBody>
      </p:sp>
      <p:sp>
        <p:nvSpPr>
          <p:cNvPr id="773" name="条件を指定して選択した要素に対し、値の書き換えを行う  → 下記の手順で可能    １．条件に合致する行ならTrue，そうでないならFalseを要素とする      Seriesを作成    ２．「df.copy()」で，置換対象のDataFrameを複製    ３．「２で複製したdf.loc[１で作成したSeries, 対象の列名] = 置換値」"/>
          <p:cNvSpPr txBox="1"/>
          <p:nvPr>
            <p:ph type="body" idx="4294967295"/>
          </p:nvPr>
        </p:nvSpPr>
        <p:spPr>
          <a:xfrm>
            <a:off x="952500" y="1193800"/>
            <a:ext cx="11781952" cy="4388003"/>
          </a:xfrm>
          <a:prstGeom prst="rect">
            <a:avLst/>
          </a:prstGeom>
        </p:spPr>
        <p:txBody>
          <a:bodyPr anchor="t"/>
          <a:lstStyle/>
          <a:p>
            <a:pPr marL="518583" indent="-518583">
              <a:spcBef>
                <a:spcPts val="1000"/>
              </a:spcBef>
              <a:defRPr sz="2800"/>
            </a:pPr>
            <a:r>
              <a:t>条件を指定して選択した要素に対し、値の書き換えを行う</a:t>
            </a:r>
            <a:br/>
            <a:r>
              <a:t>　→ 下記の手順で可能</a:t>
            </a:r>
            <a:br>
              <a:rPr sz="2400"/>
            </a:br>
            <a:r>
              <a:t>　　　</a:t>
            </a:r>
            <a:r>
              <a:rPr sz="2400"/>
              <a:t>１．</a:t>
            </a:r>
            <a:r>
              <a:rPr sz="2400">
                <a:latin typeface="ヒラギノ角ゴ ProN W6"/>
                <a:ea typeface="ヒラギノ角ゴ ProN W6"/>
                <a:cs typeface="ヒラギノ角ゴ ProN W6"/>
                <a:sym typeface="ヒラギノ角ゴ ProN W6"/>
              </a:rPr>
              <a:t>条件に合致する行ならTrue，そうでないならFalseを要素とする</a:t>
            </a:r>
            <a:br>
              <a:rPr sz="2400">
                <a:latin typeface="ヒラギノ角ゴ ProN W6"/>
                <a:ea typeface="ヒラギノ角ゴ ProN W6"/>
                <a:cs typeface="ヒラギノ角ゴ ProN W6"/>
                <a:sym typeface="ヒラギノ角ゴ ProN W6"/>
              </a:rPr>
            </a:br>
            <a:r>
              <a:rPr>
                <a:latin typeface="ヒラギノ角ゴ ProN W6"/>
                <a:ea typeface="ヒラギノ角ゴ ProN W6"/>
                <a:cs typeface="ヒラギノ角ゴ ProN W6"/>
                <a:sym typeface="ヒラギノ角ゴ ProN W6"/>
              </a:rPr>
              <a:t>　　　</a:t>
            </a:r>
            <a:r>
              <a:rPr sz="2400">
                <a:latin typeface="ヒラギノ角ゴ ProN W6"/>
                <a:ea typeface="ヒラギノ角ゴ ProN W6"/>
                <a:cs typeface="ヒラギノ角ゴ ProN W6"/>
                <a:sym typeface="ヒラギノ角ゴ ProN W6"/>
              </a:rPr>
              <a:t>　　Seriesを作成</a:t>
            </a:r>
            <a:br>
              <a:rPr sz="2400">
                <a:latin typeface="ヒラギノ角ゴ ProN W6"/>
                <a:ea typeface="ヒラギノ角ゴ ProN W6"/>
                <a:cs typeface="ヒラギノ角ゴ ProN W6"/>
                <a:sym typeface="ヒラギノ角ゴ ProN W6"/>
              </a:rPr>
            </a:br>
            <a:r>
              <a:t>　　　</a:t>
            </a:r>
            <a:r>
              <a:rPr sz="2400"/>
              <a:t>２．</a:t>
            </a:r>
            <a:r>
              <a:rPr sz="2400">
                <a:latin typeface="ヒラギノ角ゴ ProN W6"/>
                <a:ea typeface="ヒラギノ角ゴ ProN W6"/>
                <a:cs typeface="ヒラギノ角ゴ ProN W6"/>
                <a:sym typeface="ヒラギノ角ゴ ProN W6"/>
              </a:rPr>
              <a:t>「df.copy()」で，置換対象のDataFrameを複製</a:t>
            </a:r>
            <a:br>
              <a:rPr sz="2400">
                <a:latin typeface="ヒラギノ角ゴ ProN W6"/>
                <a:ea typeface="ヒラギノ角ゴ ProN W6"/>
                <a:cs typeface="ヒラギノ角ゴ ProN W6"/>
                <a:sym typeface="ヒラギノ角ゴ ProN W6"/>
              </a:rPr>
            </a:br>
            <a:r>
              <a:t>　　　</a:t>
            </a:r>
            <a:r>
              <a:rPr sz="2400"/>
              <a:t>３．「</a:t>
            </a:r>
            <a:r>
              <a:rPr sz="2400">
                <a:latin typeface="ヒラギノ角ゴ ProN W6"/>
                <a:ea typeface="ヒラギノ角ゴ ProN W6"/>
                <a:cs typeface="ヒラギノ角ゴ ProN W6"/>
                <a:sym typeface="ヒラギノ角ゴ ProN W6"/>
              </a:rPr>
              <a:t>２で複製したdf.loc[１で作成したSeries, 対象の列名] = 置換値」</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機械学習プロジェクトのプロセス"/>
          <p:cNvSpPr txBox="1"/>
          <p:nvPr>
            <p:ph type="title"/>
          </p:nvPr>
        </p:nvSpPr>
        <p:spPr>
          <a:xfrm>
            <a:off x="952500" y="254000"/>
            <a:ext cx="11099800" cy="915324"/>
          </a:xfrm>
          <a:prstGeom prst="rect">
            <a:avLst/>
          </a:prstGeom>
        </p:spPr>
        <p:txBody>
          <a:bodyPr anchor="t"/>
          <a:lstStyle>
            <a:lvl1pPr algn="l">
              <a:defRPr sz="5000"/>
            </a:lvl1pPr>
          </a:lstStyle>
          <a:p>
            <a:pPr/>
            <a:r>
              <a:t>機械学習プロジェクトのプロセス</a:t>
            </a:r>
          </a:p>
        </p:txBody>
      </p:sp>
      <p:sp>
        <p:nvSpPr>
          <p:cNvPr id="146" name="一般的なプロセスの基準としてCRISP-DMが存在する…"/>
          <p:cNvSpPr txBox="1"/>
          <p:nvPr>
            <p:ph type="body" sz="half" idx="4294967295"/>
          </p:nvPr>
        </p:nvSpPr>
        <p:spPr>
          <a:xfrm>
            <a:off x="952500" y="1193800"/>
            <a:ext cx="11099800" cy="2702451"/>
          </a:xfrm>
          <a:prstGeom prst="rect">
            <a:avLst/>
          </a:prstGeom>
        </p:spPr>
        <p:txBody>
          <a:bodyPr anchor="t"/>
          <a:lstStyle/>
          <a:p>
            <a:pPr>
              <a:spcBef>
                <a:spcPts val="1000"/>
              </a:spcBef>
              <a:defRPr sz="2800"/>
            </a:pPr>
            <a:r>
              <a:t>一般的なプロセスの基準としてCRISP-DMが存在する</a:t>
            </a:r>
          </a:p>
          <a:p>
            <a:pPr>
              <a:spcBef>
                <a:spcPts val="1000"/>
              </a:spcBef>
              <a:defRPr sz="2800"/>
            </a:pPr>
            <a:r>
              <a:t>「業務理解」「効果検証」を除く全工程をPythonで実施可能</a:t>
            </a:r>
          </a:p>
        </p:txBody>
      </p:sp>
      <p:sp>
        <p:nvSpPr>
          <p:cNvPr id="147" name="業界理解"/>
          <p:cNvSpPr/>
          <p:nvPr/>
        </p:nvSpPr>
        <p:spPr>
          <a:xfrm>
            <a:off x="2733859" y="3920726"/>
            <a:ext cx="2032001" cy="516479"/>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500">
                <a:solidFill>
                  <a:srgbClr val="FFFFFF"/>
                </a:solidFill>
              </a:defRPr>
            </a:lvl1pPr>
          </a:lstStyle>
          <a:p>
            <a:pPr/>
            <a:r>
              <a:t>業界理解</a:t>
            </a:r>
          </a:p>
        </p:txBody>
      </p:sp>
      <p:sp>
        <p:nvSpPr>
          <p:cNvPr id="148" name="矢印"/>
          <p:cNvSpPr/>
          <p:nvPr/>
        </p:nvSpPr>
        <p:spPr>
          <a:xfrm rot="5400000">
            <a:off x="3598981" y="4275806"/>
            <a:ext cx="301756" cy="805733"/>
          </a:xfrm>
          <a:prstGeom prst="rightArrow">
            <a:avLst>
              <a:gd name="adj1" fmla="val 33151"/>
              <a:gd name="adj2" fmla="val 160701"/>
            </a:avLst>
          </a:prstGeom>
          <a:solidFill>
            <a:schemeClr val="accent4">
              <a:hueOff val="-1081314"/>
              <a:satOff val="4338"/>
              <a:lumOff val="-8931"/>
            </a:schemeClr>
          </a:solidFill>
          <a:ln w="12700">
            <a:miter lim="400000"/>
          </a:ln>
        </p:spPr>
        <p:txBody>
          <a:bodyPr lIns="50800" tIns="50800" rIns="50800" bIns="50800" anchor="ctr"/>
          <a:lstStyle/>
          <a:p>
            <a:pPr>
              <a:defRPr sz="2200">
                <a:solidFill>
                  <a:schemeClr val="accent4">
                    <a:hueOff val="-1081314"/>
                    <a:satOff val="4338"/>
                    <a:lumOff val="-8931"/>
                  </a:schemeClr>
                </a:solidFill>
                <a:latin typeface="+mn-lt"/>
                <a:ea typeface="+mn-ea"/>
                <a:cs typeface="+mn-cs"/>
                <a:sym typeface="ヒラギノ角ゴ ProN W3"/>
              </a:defRPr>
            </a:pPr>
          </a:p>
        </p:txBody>
      </p:sp>
      <p:sp>
        <p:nvSpPr>
          <p:cNvPr id="149" name="データ理解"/>
          <p:cNvSpPr/>
          <p:nvPr/>
        </p:nvSpPr>
        <p:spPr>
          <a:xfrm>
            <a:off x="2733859" y="4920140"/>
            <a:ext cx="2032001" cy="516479"/>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500">
                <a:solidFill>
                  <a:srgbClr val="FFFFFF"/>
                </a:solidFill>
              </a:defRPr>
            </a:lvl1pPr>
          </a:lstStyle>
          <a:p>
            <a:pPr/>
            <a:r>
              <a:t>データ理解</a:t>
            </a:r>
          </a:p>
        </p:txBody>
      </p:sp>
      <p:sp>
        <p:nvSpPr>
          <p:cNvPr id="150" name="矢印"/>
          <p:cNvSpPr/>
          <p:nvPr/>
        </p:nvSpPr>
        <p:spPr>
          <a:xfrm rot="5400000">
            <a:off x="3598981" y="5275220"/>
            <a:ext cx="301756" cy="805733"/>
          </a:xfrm>
          <a:prstGeom prst="rightArrow">
            <a:avLst>
              <a:gd name="adj1" fmla="val 33151"/>
              <a:gd name="adj2" fmla="val 160701"/>
            </a:avLst>
          </a:prstGeom>
          <a:solidFill>
            <a:schemeClr val="accent4">
              <a:hueOff val="-1081314"/>
              <a:satOff val="4338"/>
              <a:lumOff val="-8931"/>
            </a:schemeClr>
          </a:solidFill>
          <a:ln w="12700">
            <a:miter lim="400000"/>
          </a:ln>
        </p:spPr>
        <p:txBody>
          <a:bodyPr lIns="50800" tIns="50800" rIns="50800" bIns="50800" anchor="ctr"/>
          <a:lstStyle/>
          <a:p>
            <a:pPr>
              <a:defRPr sz="2200">
                <a:solidFill>
                  <a:schemeClr val="accent4">
                    <a:hueOff val="-1081314"/>
                    <a:satOff val="4338"/>
                    <a:lumOff val="-8931"/>
                  </a:schemeClr>
                </a:solidFill>
                <a:latin typeface="+mn-lt"/>
                <a:ea typeface="+mn-ea"/>
                <a:cs typeface="+mn-cs"/>
                <a:sym typeface="ヒラギノ角ゴ ProN W3"/>
              </a:defRPr>
            </a:pPr>
          </a:p>
        </p:txBody>
      </p:sp>
      <p:sp>
        <p:nvSpPr>
          <p:cNvPr id="151" name="データ前処理"/>
          <p:cNvSpPr/>
          <p:nvPr/>
        </p:nvSpPr>
        <p:spPr>
          <a:xfrm>
            <a:off x="2733859" y="5919554"/>
            <a:ext cx="2032001" cy="516479"/>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500">
                <a:solidFill>
                  <a:srgbClr val="FFFFFF"/>
                </a:solidFill>
              </a:defRPr>
            </a:lvl1pPr>
          </a:lstStyle>
          <a:p>
            <a:pPr/>
            <a:r>
              <a:t>データ前処理</a:t>
            </a:r>
          </a:p>
        </p:txBody>
      </p:sp>
      <p:sp>
        <p:nvSpPr>
          <p:cNvPr id="152" name="モデル構築"/>
          <p:cNvSpPr/>
          <p:nvPr/>
        </p:nvSpPr>
        <p:spPr>
          <a:xfrm>
            <a:off x="2733859" y="6918968"/>
            <a:ext cx="2032001" cy="516479"/>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500">
                <a:solidFill>
                  <a:srgbClr val="FFFFFF"/>
                </a:solidFill>
              </a:defRPr>
            </a:lvl1pPr>
          </a:lstStyle>
          <a:p>
            <a:pPr/>
            <a:r>
              <a:t>モデル構築</a:t>
            </a:r>
          </a:p>
        </p:txBody>
      </p:sp>
      <p:sp>
        <p:nvSpPr>
          <p:cNvPr id="153" name="矢印"/>
          <p:cNvSpPr/>
          <p:nvPr/>
        </p:nvSpPr>
        <p:spPr>
          <a:xfrm rot="5400000">
            <a:off x="3598981" y="6274634"/>
            <a:ext cx="301756" cy="805733"/>
          </a:xfrm>
          <a:prstGeom prst="rightArrow">
            <a:avLst>
              <a:gd name="adj1" fmla="val 33151"/>
              <a:gd name="adj2" fmla="val 160701"/>
            </a:avLst>
          </a:prstGeom>
          <a:solidFill>
            <a:schemeClr val="accent4">
              <a:hueOff val="-1081314"/>
              <a:satOff val="4338"/>
              <a:lumOff val="-8931"/>
            </a:schemeClr>
          </a:solidFill>
          <a:ln w="12700">
            <a:miter lim="400000"/>
          </a:ln>
        </p:spPr>
        <p:txBody>
          <a:bodyPr lIns="50800" tIns="50800" rIns="50800" bIns="50800" anchor="ctr"/>
          <a:lstStyle/>
          <a:p>
            <a:pPr>
              <a:defRPr sz="2200">
                <a:solidFill>
                  <a:schemeClr val="accent4">
                    <a:hueOff val="-1081314"/>
                    <a:satOff val="4338"/>
                    <a:lumOff val="-8931"/>
                  </a:schemeClr>
                </a:solidFill>
                <a:latin typeface="+mn-lt"/>
                <a:ea typeface="+mn-ea"/>
                <a:cs typeface="+mn-cs"/>
                <a:sym typeface="ヒラギノ角ゴ ProN W3"/>
              </a:defRPr>
            </a:pPr>
          </a:p>
        </p:txBody>
      </p:sp>
      <p:sp>
        <p:nvSpPr>
          <p:cNvPr id="154" name="効果検証"/>
          <p:cNvSpPr/>
          <p:nvPr/>
        </p:nvSpPr>
        <p:spPr>
          <a:xfrm>
            <a:off x="2733859" y="7918382"/>
            <a:ext cx="2032001" cy="516479"/>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500">
                <a:solidFill>
                  <a:srgbClr val="FFFFFF"/>
                </a:solidFill>
              </a:defRPr>
            </a:lvl1pPr>
          </a:lstStyle>
          <a:p>
            <a:pPr/>
            <a:r>
              <a:t>効果検証</a:t>
            </a:r>
          </a:p>
        </p:txBody>
      </p:sp>
      <p:sp>
        <p:nvSpPr>
          <p:cNvPr id="155" name="矢印"/>
          <p:cNvSpPr/>
          <p:nvPr/>
        </p:nvSpPr>
        <p:spPr>
          <a:xfrm rot="5400000">
            <a:off x="3598981" y="7274048"/>
            <a:ext cx="301756" cy="805732"/>
          </a:xfrm>
          <a:prstGeom prst="rightArrow">
            <a:avLst>
              <a:gd name="adj1" fmla="val 33151"/>
              <a:gd name="adj2" fmla="val 160701"/>
            </a:avLst>
          </a:prstGeom>
          <a:solidFill>
            <a:schemeClr val="accent4">
              <a:hueOff val="-1081314"/>
              <a:satOff val="4338"/>
              <a:lumOff val="-8931"/>
            </a:schemeClr>
          </a:solidFill>
          <a:ln w="12700">
            <a:miter lim="400000"/>
          </a:ln>
        </p:spPr>
        <p:txBody>
          <a:bodyPr lIns="50800" tIns="50800" rIns="50800" bIns="50800" anchor="ctr"/>
          <a:lstStyle/>
          <a:p>
            <a:pPr>
              <a:defRPr sz="2200">
                <a:solidFill>
                  <a:schemeClr val="accent4">
                    <a:hueOff val="-1081314"/>
                    <a:satOff val="4338"/>
                    <a:lumOff val="-8931"/>
                  </a:schemeClr>
                </a:solidFill>
                <a:latin typeface="+mn-lt"/>
                <a:ea typeface="+mn-ea"/>
                <a:cs typeface="+mn-cs"/>
                <a:sym typeface="ヒラギノ角ゴ ProN W3"/>
              </a:defRPr>
            </a:pPr>
          </a:p>
        </p:txBody>
      </p:sp>
      <p:sp>
        <p:nvSpPr>
          <p:cNvPr id="156" name="施策実装"/>
          <p:cNvSpPr/>
          <p:nvPr/>
        </p:nvSpPr>
        <p:spPr>
          <a:xfrm>
            <a:off x="2733859" y="8917795"/>
            <a:ext cx="2032001" cy="516479"/>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500">
                <a:solidFill>
                  <a:srgbClr val="FFFFFF"/>
                </a:solidFill>
              </a:defRPr>
            </a:lvl1pPr>
          </a:lstStyle>
          <a:p>
            <a:pPr/>
            <a:r>
              <a:t>施策実装</a:t>
            </a:r>
          </a:p>
        </p:txBody>
      </p:sp>
      <p:sp>
        <p:nvSpPr>
          <p:cNvPr id="157" name="矢印"/>
          <p:cNvSpPr/>
          <p:nvPr/>
        </p:nvSpPr>
        <p:spPr>
          <a:xfrm rot="5400000">
            <a:off x="3598981" y="8273462"/>
            <a:ext cx="301756" cy="805733"/>
          </a:xfrm>
          <a:prstGeom prst="rightArrow">
            <a:avLst>
              <a:gd name="adj1" fmla="val 33151"/>
              <a:gd name="adj2" fmla="val 160701"/>
            </a:avLst>
          </a:prstGeom>
          <a:solidFill>
            <a:schemeClr val="accent4">
              <a:hueOff val="-1081314"/>
              <a:satOff val="4338"/>
              <a:lumOff val="-8931"/>
            </a:schemeClr>
          </a:solidFill>
          <a:ln w="12700">
            <a:miter lim="400000"/>
          </a:ln>
        </p:spPr>
        <p:txBody>
          <a:bodyPr lIns="50800" tIns="50800" rIns="50800" bIns="50800" anchor="ctr"/>
          <a:lstStyle/>
          <a:p>
            <a:pPr>
              <a:defRPr sz="2200">
                <a:solidFill>
                  <a:schemeClr val="accent4">
                    <a:hueOff val="-1081314"/>
                    <a:satOff val="4338"/>
                    <a:lumOff val="-8931"/>
                  </a:schemeClr>
                </a:solidFill>
                <a:latin typeface="+mn-lt"/>
                <a:ea typeface="+mn-ea"/>
                <a:cs typeface="+mn-cs"/>
                <a:sym typeface="ヒラギノ角ゴ ProN W3"/>
              </a:defRPr>
            </a:pPr>
          </a:p>
        </p:txBody>
      </p:sp>
      <p:sp>
        <p:nvSpPr>
          <p:cNvPr id="158" name="CRISP-DM"/>
          <p:cNvSpPr txBox="1"/>
          <p:nvPr/>
        </p:nvSpPr>
        <p:spPr>
          <a:xfrm>
            <a:off x="366519" y="6448900"/>
            <a:ext cx="2066545"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1000"/>
              </a:spcBef>
              <a:defRPr sz="2800">
                <a:solidFill>
                  <a:schemeClr val="accent5">
                    <a:hueOff val="-82419"/>
                    <a:satOff val="-9513"/>
                    <a:lumOff val="-16343"/>
                  </a:schemeClr>
                </a:solidFill>
              </a:defRPr>
            </a:lvl1pPr>
          </a:lstStyle>
          <a:p>
            <a:pPr/>
            <a:r>
              <a:t>CRISP-DM</a:t>
            </a:r>
          </a:p>
        </p:txBody>
      </p:sp>
      <p:sp>
        <p:nvSpPr>
          <p:cNvPr id="159" name="ビジネスにおける課題設定等"/>
          <p:cNvSpPr txBox="1"/>
          <p:nvPr/>
        </p:nvSpPr>
        <p:spPr>
          <a:xfrm>
            <a:off x="4921760" y="3975766"/>
            <a:ext cx="4067557" cy="406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ビジネスにおける課題設定等</a:t>
            </a:r>
          </a:p>
        </p:txBody>
      </p:sp>
      <p:sp>
        <p:nvSpPr>
          <p:cNvPr id="160" name="データ収集，質・量の調査，統計値算出，可視化"/>
          <p:cNvSpPr txBox="1"/>
          <p:nvPr/>
        </p:nvSpPr>
        <p:spPr>
          <a:xfrm>
            <a:off x="4921760" y="4975179"/>
            <a:ext cx="6819901"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データ収集，質・量の調査，統計値算出，可視化</a:t>
            </a:r>
          </a:p>
        </p:txBody>
      </p:sp>
      <p:sp>
        <p:nvSpPr>
          <p:cNvPr id="161" name="データの整形，選択等"/>
          <p:cNvSpPr txBox="1"/>
          <p:nvPr/>
        </p:nvSpPr>
        <p:spPr>
          <a:xfrm>
            <a:off x="4921760" y="5974593"/>
            <a:ext cx="3162301"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データの整形，選択等</a:t>
            </a:r>
          </a:p>
        </p:txBody>
      </p:sp>
      <p:sp>
        <p:nvSpPr>
          <p:cNvPr id="162" name="機械学習手法選択・構築，精度評価"/>
          <p:cNvSpPr txBox="1"/>
          <p:nvPr/>
        </p:nvSpPr>
        <p:spPr>
          <a:xfrm>
            <a:off x="4921760" y="6974007"/>
            <a:ext cx="4991101"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機械学習手法選択・構築，精度評価</a:t>
            </a:r>
          </a:p>
        </p:txBody>
      </p:sp>
      <p:sp>
        <p:nvSpPr>
          <p:cNvPr id="163" name="設定した課題に対する結果の評価等"/>
          <p:cNvSpPr txBox="1"/>
          <p:nvPr/>
        </p:nvSpPr>
        <p:spPr>
          <a:xfrm>
            <a:off x="4921760" y="7984496"/>
            <a:ext cx="4991101"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設定した課題に対する結果の評価等</a:t>
            </a:r>
          </a:p>
        </p:txBody>
      </p:sp>
      <p:sp>
        <p:nvSpPr>
          <p:cNvPr id="164" name="サービスへの実装，システム構築"/>
          <p:cNvSpPr txBox="1"/>
          <p:nvPr/>
        </p:nvSpPr>
        <p:spPr>
          <a:xfrm>
            <a:off x="4934460" y="8972835"/>
            <a:ext cx="4652773"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サービスへの実装，システム構築</a:t>
            </a: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5" name="条件指定によるデータの置換"/>
          <p:cNvSpPr txBox="1"/>
          <p:nvPr>
            <p:ph type="title"/>
          </p:nvPr>
        </p:nvSpPr>
        <p:spPr>
          <a:xfrm>
            <a:off x="952500" y="254000"/>
            <a:ext cx="11099800" cy="915324"/>
          </a:xfrm>
          <a:prstGeom prst="rect">
            <a:avLst/>
          </a:prstGeom>
        </p:spPr>
        <p:txBody>
          <a:bodyPr anchor="t"/>
          <a:lstStyle>
            <a:lvl1pPr algn="l">
              <a:defRPr sz="5000"/>
            </a:lvl1pPr>
          </a:lstStyle>
          <a:p>
            <a:pPr/>
            <a:r>
              <a:t>条件指定によるデータの置換</a:t>
            </a:r>
          </a:p>
        </p:txBody>
      </p:sp>
      <p:pic>
        <p:nvPicPr>
          <p:cNvPr id="776" name="スクリーンショット 2019-05-14 22.06.25.png" descr="スクリーンショット 2019-05-14 22.06.25.png"/>
          <p:cNvPicPr>
            <a:picLocks noChangeAspect="1"/>
          </p:cNvPicPr>
          <p:nvPr/>
        </p:nvPicPr>
        <p:blipFill>
          <a:blip r:embed="rId2">
            <a:extLst/>
          </a:blip>
          <a:srcRect l="0" t="6156" r="0" b="64073"/>
          <a:stretch>
            <a:fillRect/>
          </a:stretch>
        </p:blipFill>
        <p:spPr>
          <a:xfrm>
            <a:off x="3193993" y="1267161"/>
            <a:ext cx="8890001" cy="3037336"/>
          </a:xfrm>
          <a:prstGeom prst="rect">
            <a:avLst/>
          </a:prstGeom>
          <a:ln w="12700">
            <a:miter lim="400000"/>
          </a:ln>
        </p:spPr>
      </p:pic>
      <p:sp>
        <p:nvSpPr>
          <p:cNvPr id="777" name="housing_median_ageが19…"/>
          <p:cNvSpPr/>
          <p:nvPr/>
        </p:nvSpPr>
        <p:spPr>
          <a:xfrm>
            <a:off x="649190" y="1929957"/>
            <a:ext cx="5435601" cy="9636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9" y="0"/>
                </a:moveTo>
                <a:cubicBezTo>
                  <a:pt x="71" y="0"/>
                  <a:pt x="0" y="401"/>
                  <a:pt x="0" y="899"/>
                </a:cubicBezTo>
                <a:lnTo>
                  <a:pt x="0" y="20693"/>
                </a:lnTo>
                <a:cubicBezTo>
                  <a:pt x="0" y="21190"/>
                  <a:pt x="71" y="21600"/>
                  <a:pt x="159" y="21600"/>
                </a:cubicBezTo>
                <a:lnTo>
                  <a:pt x="13785" y="21600"/>
                </a:lnTo>
                <a:cubicBezTo>
                  <a:pt x="13874" y="21600"/>
                  <a:pt x="13945" y="21190"/>
                  <a:pt x="13945" y="20693"/>
                </a:cubicBezTo>
                <a:lnTo>
                  <a:pt x="13945" y="17268"/>
                </a:lnTo>
                <a:lnTo>
                  <a:pt x="21600" y="14803"/>
                </a:lnTo>
                <a:lnTo>
                  <a:pt x="13945" y="12339"/>
                </a:lnTo>
                <a:lnTo>
                  <a:pt x="13945" y="899"/>
                </a:lnTo>
                <a:cubicBezTo>
                  <a:pt x="13945" y="401"/>
                  <a:pt x="13874" y="0"/>
                  <a:pt x="13785" y="0"/>
                </a:cubicBezTo>
                <a:lnTo>
                  <a:pt x="159"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1800">
                <a:solidFill>
                  <a:schemeClr val="accent5">
                    <a:hueOff val="-82419"/>
                    <a:satOff val="-9513"/>
                    <a:lumOff val="-16343"/>
                  </a:schemeClr>
                </a:solidFill>
              </a:defRPr>
            </a:pPr>
            <a:r>
              <a:t>housing_median_ageが19</a:t>
            </a:r>
          </a:p>
          <a:p>
            <a:pPr>
              <a:defRPr sz="1800">
                <a:solidFill>
                  <a:schemeClr val="accent5">
                    <a:hueOff val="-82419"/>
                    <a:satOff val="-9513"/>
                    <a:lumOff val="-16343"/>
                  </a:schemeClr>
                </a:solidFill>
              </a:defRPr>
            </a:pPr>
            <a:r>
              <a:t>より大きい値を19に置換したい</a:t>
            </a:r>
          </a:p>
        </p:txBody>
      </p:sp>
      <p:sp>
        <p:nvSpPr>
          <p:cNvPr id="778" name="四角形"/>
          <p:cNvSpPr/>
          <p:nvPr/>
        </p:nvSpPr>
        <p:spPr>
          <a:xfrm>
            <a:off x="6099590" y="2132269"/>
            <a:ext cx="1734330" cy="2149908"/>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779" name="ー"/>
          <p:cNvSpPr txBox="1"/>
          <p:nvPr/>
        </p:nvSpPr>
        <p:spPr>
          <a:xfrm>
            <a:off x="7258448" y="3779777"/>
            <a:ext cx="495301"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solidFill>
                  <a:schemeClr val="accent5">
                    <a:hueOff val="-82419"/>
                    <a:satOff val="-9513"/>
                    <a:lumOff val="-16343"/>
                  </a:schemeClr>
                </a:solidFill>
                <a:latin typeface="+mn-lt"/>
                <a:ea typeface="+mn-ea"/>
                <a:cs typeface="+mn-cs"/>
                <a:sym typeface="ヒラギノ角ゴ ProN W3"/>
              </a:defRPr>
            </a:lvl1pPr>
          </a:lstStyle>
          <a:p>
            <a:pPr/>
            <a:r>
              <a:t>ー</a:t>
            </a:r>
          </a:p>
        </p:txBody>
      </p:sp>
      <p:sp>
        <p:nvSpPr>
          <p:cNvPr id="780" name="19.0"/>
          <p:cNvSpPr txBox="1"/>
          <p:nvPr/>
        </p:nvSpPr>
        <p:spPr>
          <a:xfrm>
            <a:off x="6680433" y="3871852"/>
            <a:ext cx="572644" cy="298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500">
                <a:solidFill>
                  <a:schemeClr val="accent5">
                    <a:hueOff val="-82419"/>
                    <a:satOff val="-9513"/>
                    <a:lumOff val="-16343"/>
                  </a:schemeClr>
                </a:solidFill>
              </a:defRPr>
            </a:lvl1pPr>
          </a:lstStyle>
          <a:p>
            <a:pPr/>
            <a:r>
              <a:t>19.0</a:t>
            </a:r>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2" name="条件指定によるデータの置換"/>
          <p:cNvSpPr txBox="1"/>
          <p:nvPr>
            <p:ph type="title"/>
          </p:nvPr>
        </p:nvSpPr>
        <p:spPr>
          <a:xfrm>
            <a:off x="952500" y="254000"/>
            <a:ext cx="11099800" cy="915324"/>
          </a:xfrm>
          <a:prstGeom prst="rect">
            <a:avLst/>
          </a:prstGeom>
        </p:spPr>
        <p:txBody>
          <a:bodyPr anchor="t"/>
          <a:lstStyle>
            <a:lvl1pPr algn="l">
              <a:defRPr sz="5000"/>
            </a:lvl1pPr>
          </a:lstStyle>
          <a:p>
            <a:pPr/>
            <a:r>
              <a:t>条件指定によるデータの置換</a:t>
            </a:r>
          </a:p>
        </p:txBody>
      </p:sp>
      <p:pic>
        <p:nvPicPr>
          <p:cNvPr id="783" name="スクリーンショット 2019-05-14 22.06.25.png" descr="スクリーンショット 2019-05-14 22.06.25.png"/>
          <p:cNvPicPr>
            <a:picLocks noChangeAspect="1"/>
          </p:cNvPicPr>
          <p:nvPr/>
        </p:nvPicPr>
        <p:blipFill>
          <a:blip r:embed="rId2">
            <a:extLst/>
          </a:blip>
          <a:srcRect l="0" t="6156" r="0" b="38115"/>
          <a:stretch>
            <a:fillRect/>
          </a:stretch>
        </p:blipFill>
        <p:spPr>
          <a:xfrm>
            <a:off x="3193993" y="1267161"/>
            <a:ext cx="8890001" cy="5685734"/>
          </a:xfrm>
          <a:prstGeom prst="rect">
            <a:avLst/>
          </a:prstGeom>
          <a:ln w="12700">
            <a:miter lim="400000"/>
          </a:ln>
        </p:spPr>
      </p:pic>
      <p:sp>
        <p:nvSpPr>
          <p:cNvPr id="784" name="四角形"/>
          <p:cNvSpPr/>
          <p:nvPr/>
        </p:nvSpPr>
        <p:spPr>
          <a:xfrm>
            <a:off x="6099590" y="2132269"/>
            <a:ext cx="1734330" cy="2149908"/>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785" name="ー"/>
          <p:cNvSpPr txBox="1"/>
          <p:nvPr/>
        </p:nvSpPr>
        <p:spPr>
          <a:xfrm>
            <a:off x="7258448" y="3779777"/>
            <a:ext cx="495301"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solidFill>
                  <a:schemeClr val="accent5">
                    <a:hueOff val="-82419"/>
                    <a:satOff val="-9513"/>
                    <a:lumOff val="-16343"/>
                  </a:schemeClr>
                </a:solidFill>
                <a:latin typeface="+mn-lt"/>
                <a:ea typeface="+mn-ea"/>
                <a:cs typeface="+mn-cs"/>
                <a:sym typeface="ヒラギノ角ゴ ProN W3"/>
              </a:defRPr>
            </a:lvl1pPr>
          </a:lstStyle>
          <a:p>
            <a:pPr/>
            <a:r>
              <a:t>ー</a:t>
            </a:r>
          </a:p>
        </p:txBody>
      </p:sp>
      <p:sp>
        <p:nvSpPr>
          <p:cNvPr id="786" name="19.0"/>
          <p:cNvSpPr txBox="1"/>
          <p:nvPr/>
        </p:nvSpPr>
        <p:spPr>
          <a:xfrm>
            <a:off x="6680433" y="3871852"/>
            <a:ext cx="572644" cy="298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500">
                <a:solidFill>
                  <a:schemeClr val="accent5">
                    <a:hueOff val="-82419"/>
                    <a:satOff val="-9513"/>
                    <a:lumOff val="-16343"/>
                  </a:schemeClr>
                </a:solidFill>
              </a:defRPr>
            </a:lvl1pPr>
          </a:lstStyle>
          <a:p>
            <a:pPr/>
            <a:r>
              <a:t>19.0</a:t>
            </a:r>
          </a:p>
        </p:txBody>
      </p:sp>
      <p:sp>
        <p:nvSpPr>
          <p:cNvPr id="787" name="「条件１のSeries &amp; 条件２のSeries」でSeriesを作成"/>
          <p:cNvSpPr/>
          <p:nvPr/>
        </p:nvSpPr>
        <p:spPr>
          <a:xfrm>
            <a:off x="213986" y="3209830"/>
            <a:ext cx="4388248" cy="16073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1" y="0"/>
                </a:moveTo>
                <a:cubicBezTo>
                  <a:pt x="95" y="0"/>
                  <a:pt x="0" y="258"/>
                  <a:pt x="0" y="576"/>
                </a:cubicBezTo>
                <a:lnTo>
                  <a:pt x="0" y="16427"/>
                </a:lnTo>
                <a:cubicBezTo>
                  <a:pt x="0" y="16745"/>
                  <a:pt x="95" y="17003"/>
                  <a:pt x="211" y="17003"/>
                </a:cubicBezTo>
                <a:lnTo>
                  <a:pt x="18119" y="17003"/>
                </a:lnTo>
                <a:lnTo>
                  <a:pt x="21600" y="21600"/>
                </a:lnTo>
                <a:lnTo>
                  <a:pt x="19289" y="14587"/>
                </a:lnTo>
                <a:lnTo>
                  <a:pt x="19289" y="576"/>
                </a:lnTo>
                <a:cubicBezTo>
                  <a:pt x="19289" y="258"/>
                  <a:pt x="19194" y="0"/>
                  <a:pt x="19078" y="0"/>
                </a:cubicBezTo>
                <a:lnTo>
                  <a:pt x="211"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1800">
                <a:solidFill>
                  <a:schemeClr val="accent5">
                    <a:hueOff val="-82419"/>
                    <a:satOff val="-9513"/>
                    <a:lumOff val="-16343"/>
                  </a:schemeClr>
                </a:solidFill>
              </a:defRPr>
            </a:lvl1pPr>
          </a:lstStyle>
          <a:p>
            <a:pPr/>
            <a:r>
              <a:t>「条件１のSeries &amp; 条件２のSeries」でSeriesを作成</a:t>
            </a:r>
          </a:p>
        </p:txBody>
      </p:sp>
      <p:sp>
        <p:nvSpPr>
          <p:cNvPr id="788" name="手順１"/>
          <p:cNvSpPr txBox="1"/>
          <p:nvPr/>
        </p:nvSpPr>
        <p:spPr>
          <a:xfrm>
            <a:off x="267636" y="2810965"/>
            <a:ext cx="1028701" cy="406400"/>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手順１</a:t>
            </a:r>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0" name="条件指定によるデータの置換"/>
          <p:cNvSpPr txBox="1"/>
          <p:nvPr>
            <p:ph type="title"/>
          </p:nvPr>
        </p:nvSpPr>
        <p:spPr>
          <a:xfrm>
            <a:off x="952500" y="254000"/>
            <a:ext cx="11099800" cy="915324"/>
          </a:xfrm>
          <a:prstGeom prst="rect">
            <a:avLst/>
          </a:prstGeom>
        </p:spPr>
        <p:txBody>
          <a:bodyPr anchor="t"/>
          <a:lstStyle>
            <a:lvl1pPr algn="l">
              <a:defRPr sz="5000"/>
            </a:lvl1pPr>
          </a:lstStyle>
          <a:p>
            <a:pPr/>
            <a:r>
              <a:t>条件指定によるデータの置換</a:t>
            </a:r>
          </a:p>
        </p:txBody>
      </p:sp>
      <p:pic>
        <p:nvPicPr>
          <p:cNvPr id="791" name="スクリーンショット 2019-05-14 22.06.25.png" descr="スクリーンショット 2019-05-14 22.06.25.png"/>
          <p:cNvPicPr>
            <a:picLocks noChangeAspect="1"/>
          </p:cNvPicPr>
          <p:nvPr/>
        </p:nvPicPr>
        <p:blipFill>
          <a:blip r:embed="rId2">
            <a:extLst/>
          </a:blip>
          <a:srcRect l="0" t="6156" r="0" b="51646"/>
          <a:stretch>
            <a:fillRect/>
          </a:stretch>
        </p:blipFill>
        <p:spPr>
          <a:xfrm>
            <a:off x="3193993" y="1267161"/>
            <a:ext cx="8890001" cy="4305241"/>
          </a:xfrm>
          <a:prstGeom prst="rect">
            <a:avLst/>
          </a:prstGeom>
          <a:ln w="12700">
            <a:miter lim="400000"/>
          </a:ln>
        </p:spPr>
      </p:pic>
      <p:sp>
        <p:nvSpPr>
          <p:cNvPr id="792" name="四角形"/>
          <p:cNvSpPr/>
          <p:nvPr/>
        </p:nvSpPr>
        <p:spPr>
          <a:xfrm>
            <a:off x="6099590" y="2132269"/>
            <a:ext cx="1734330" cy="2149908"/>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793" name="ー"/>
          <p:cNvSpPr txBox="1"/>
          <p:nvPr/>
        </p:nvSpPr>
        <p:spPr>
          <a:xfrm>
            <a:off x="7258448" y="3779777"/>
            <a:ext cx="495301"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solidFill>
                  <a:schemeClr val="accent5">
                    <a:hueOff val="-82419"/>
                    <a:satOff val="-9513"/>
                    <a:lumOff val="-16343"/>
                  </a:schemeClr>
                </a:solidFill>
                <a:latin typeface="+mn-lt"/>
                <a:ea typeface="+mn-ea"/>
                <a:cs typeface="+mn-cs"/>
                <a:sym typeface="ヒラギノ角ゴ ProN W3"/>
              </a:defRPr>
            </a:lvl1pPr>
          </a:lstStyle>
          <a:p>
            <a:pPr/>
            <a:r>
              <a:t>ー</a:t>
            </a:r>
          </a:p>
        </p:txBody>
      </p:sp>
      <p:sp>
        <p:nvSpPr>
          <p:cNvPr id="794" name="19.0"/>
          <p:cNvSpPr txBox="1"/>
          <p:nvPr/>
        </p:nvSpPr>
        <p:spPr>
          <a:xfrm>
            <a:off x="6680433" y="3871852"/>
            <a:ext cx="572644" cy="298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500">
                <a:solidFill>
                  <a:schemeClr val="accent5">
                    <a:hueOff val="-82419"/>
                    <a:satOff val="-9513"/>
                    <a:lumOff val="-16343"/>
                  </a:schemeClr>
                </a:solidFill>
              </a:defRPr>
            </a:lvl1pPr>
          </a:lstStyle>
          <a:p>
            <a:pPr/>
            <a:r>
              <a:t>19.0</a:t>
            </a:r>
          </a:p>
        </p:txBody>
      </p:sp>
      <p:pic>
        <p:nvPicPr>
          <p:cNvPr id="795" name="スクリーンショット 2019-05-14 22.06.25.png" descr="スクリーンショット 2019-05-14 22.06.25.png"/>
          <p:cNvPicPr>
            <a:picLocks noChangeAspect="1"/>
          </p:cNvPicPr>
          <p:nvPr/>
        </p:nvPicPr>
        <p:blipFill>
          <a:blip r:embed="rId2">
            <a:extLst/>
          </a:blip>
          <a:srcRect l="0" t="61599" r="0" b="194"/>
          <a:stretch>
            <a:fillRect/>
          </a:stretch>
        </p:blipFill>
        <p:spPr>
          <a:xfrm>
            <a:off x="3193993" y="5584918"/>
            <a:ext cx="8890001" cy="3898028"/>
          </a:xfrm>
          <a:prstGeom prst="rect">
            <a:avLst/>
          </a:prstGeom>
          <a:ln w="12700">
            <a:miter lim="400000"/>
          </a:ln>
        </p:spPr>
      </p:pic>
      <p:sp>
        <p:nvSpPr>
          <p:cNvPr id="796" name="「df.copy()」で，置換対象のDataFrameを複製"/>
          <p:cNvSpPr/>
          <p:nvPr/>
        </p:nvSpPr>
        <p:spPr>
          <a:xfrm>
            <a:off x="492563" y="4339913"/>
            <a:ext cx="4063208" cy="1409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8" y="0"/>
                </a:moveTo>
                <a:cubicBezTo>
                  <a:pt x="102" y="0"/>
                  <a:pt x="0" y="294"/>
                  <a:pt x="0" y="657"/>
                </a:cubicBezTo>
                <a:lnTo>
                  <a:pt x="0" y="18730"/>
                </a:lnTo>
                <a:cubicBezTo>
                  <a:pt x="0" y="19092"/>
                  <a:pt x="102" y="19386"/>
                  <a:pt x="228" y="19386"/>
                </a:cubicBezTo>
                <a:lnTo>
                  <a:pt x="19106" y="19386"/>
                </a:lnTo>
                <a:lnTo>
                  <a:pt x="21600" y="21600"/>
                </a:lnTo>
                <a:lnTo>
                  <a:pt x="20832" y="14430"/>
                </a:lnTo>
                <a:lnTo>
                  <a:pt x="20832" y="657"/>
                </a:lnTo>
                <a:cubicBezTo>
                  <a:pt x="20832" y="294"/>
                  <a:pt x="20730" y="0"/>
                  <a:pt x="20604" y="0"/>
                </a:cubicBezTo>
                <a:lnTo>
                  <a:pt x="228"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1800">
                <a:solidFill>
                  <a:schemeClr val="accent5">
                    <a:hueOff val="-82419"/>
                    <a:satOff val="-9513"/>
                    <a:lumOff val="-16343"/>
                  </a:schemeClr>
                </a:solidFill>
              </a:defRPr>
            </a:lvl1pPr>
          </a:lstStyle>
          <a:p>
            <a:pPr/>
            <a:r>
              <a:t>「df.copy()」で，置換対象のDataFrameを複製</a:t>
            </a:r>
          </a:p>
        </p:txBody>
      </p:sp>
      <p:sp>
        <p:nvSpPr>
          <p:cNvPr id="797" name="手順２"/>
          <p:cNvSpPr txBox="1"/>
          <p:nvPr/>
        </p:nvSpPr>
        <p:spPr>
          <a:xfrm>
            <a:off x="486004" y="3965570"/>
            <a:ext cx="1028701" cy="406401"/>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手順２</a:t>
            </a: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9" name="条件指定によるデータの置換"/>
          <p:cNvSpPr txBox="1"/>
          <p:nvPr>
            <p:ph type="title"/>
          </p:nvPr>
        </p:nvSpPr>
        <p:spPr>
          <a:xfrm>
            <a:off x="952500" y="254000"/>
            <a:ext cx="11099800" cy="915324"/>
          </a:xfrm>
          <a:prstGeom prst="rect">
            <a:avLst/>
          </a:prstGeom>
        </p:spPr>
        <p:txBody>
          <a:bodyPr anchor="t"/>
          <a:lstStyle>
            <a:lvl1pPr algn="l">
              <a:defRPr sz="5000"/>
            </a:lvl1pPr>
          </a:lstStyle>
          <a:p>
            <a:pPr/>
            <a:r>
              <a:t>条件指定によるデータの置換</a:t>
            </a:r>
          </a:p>
        </p:txBody>
      </p:sp>
      <p:pic>
        <p:nvPicPr>
          <p:cNvPr id="800" name="スクリーンショット 2019-05-14 22.06.25.png" descr="スクリーンショット 2019-05-14 22.06.25.png"/>
          <p:cNvPicPr>
            <a:picLocks noChangeAspect="1"/>
          </p:cNvPicPr>
          <p:nvPr/>
        </p:nvPicPr>
        <p:blipFill>
          <a:blip r:embed="rId2">
            <a:extLst/>
          </a:blip>
          <a:srcRect l="0" t="6156" r="0" b="51646"/>
          <a:stretch>
            <a:fillRect/>
          </a:stretch>
        </p:blipFill>
        <p:spPr>
          <a:xfrm>
            <a:off x="3193993" y="1267161"/>
            <a:ext cx="8890001" cy="4305241"/>
          </a:xfrm>
          <a:prstGeom prst="rect">
            <a:avLst/>
          </a:prstGeom>
          <a:ln w="12700">
            <a:miter lim="400000"/>
          </a:ln>
        </p:spPr>
      </p:pic>
      <p:sp>
        <p:nvSpPr>
          <p:cNvPr id="801" name="四角形"/>
          <p:cNvSpPr/>
          <p:nvPr/>
        </p:nvSpPr>
        <p:spPr>
          <a:xfrm>
            <a:off x="6099590" y="2132269"/>
            <a:ext cx="1734330" cy="2149908"/>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802" name="ー"/>
          <p:cNvSpPr txBox="1"/>
          <p:nvPr/>
        </p:nvSpPr>
        <p:spPr>
          <a:xfrm>
            <a:off x="7258448" y="3779777"/>
            <a:ext cx="495301"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solidFill>
                  <a:schemeClr val="accent5">
                    <a:hueOff val="-82419"/>
                    <a:satOff val="-9513"/>
                    <a:lumOff val="-16343"/>
                  </a:schemeClr>
                </a:solidFill>
                <a:latin typeface="+mn-lt"/>
                <a:ea typeface="+mn-ea"/>
                <a:cs typeface="+mn-cs"/>
                <a:sym typeface="ヒラギノ角ゴ ProN W3"/>
              </a:defRPr>
            </a:lvl1pPr>
          </a:lstStyle>
          <a:p>
            <a:pPr/>
            <a:r>
              <a:t>ー</a:t>
            </a:r>
          </a:p>
        </p:txBody>
      </p:sp>
      <p:sp>
        <p:nvSpPr>
          <p:cNvPr id="803" name="19.0"/>
          <p:cNvSpPr txBox="1"/>
          <p:nvPr/>
        </p:nvSpPr>
        <p:spPr>
          <a:xfrm>
            <a:off x="6680433" y="3871852"/>
            <a:ext cx="572644" cy="298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500">
                <a:solidFill>
                  <a:schemeClr val="accent5">
                    <a:hueOff val="-82419"/>
                    <a:satOff val="-9513"/>
                    <a:lumOff val="-16343"/>
                  </a:schemeClr>
                </a:solidFill>
              </a:defRPr>
            </a:lvl1pPr>
          </a:lstStyle>
          <a:p>
            <a:pPr/>
            <a:r>
              <a:t>19.0</a:t>
            </a:r>
          </a:p>
        </p:txBody>
      </p:sp>
      <p:pic>
        <p:nvPicPr>
          <p:cNvPr id="804" name="スクリーンショット 2019-05-14 22.06.25.png" descr="スクリーンショット 2019-05-14 22.06.25.png"/>
          <p:cNvPicPr>
            <a:picLocks noChangeAspect="1"/>
          </p:cNvPicPr>
          <p:nvPr/>
        </p:nvPicPr>
        <p:blipFill>
          <a:blip r:embed="rId2">
            <a:extLst/>
          </a:blip>
          <a:srcRect l="0" t="61599" r="0" b="194"/>
          <a:stretch>
            <a:fillRect/>
          </a:stretch>
        </p:blipFill>
        <p:spPr>
          <a:xfrm>
            <a:off x="3193993" y="5584918"/>
            <a:ext cx="8890001" cy="3898028"/>
          </a:xfrm>
          <a:prstGeom prst="rect">
            <a:avLst/>
          </a:prstGeom>
          <a:ln w="12700">
            <a:miter lim="400000"/>
          </a:ln>
        </p:spPr>
      </p:pic>
      <p:sp>
        <p:nvSpPr>
          <p:cNvPr id="805" name="「複製したdf.loc[１で作成したSeries, 対象の列名] = 置換値」"/>
          <p:cNvSpPr/>
          <p:nvPr/>
        </p:nvSpPr>
        <p:spPr>
          <a:xfrm>
            <a:off x="521019" y="5203513"/>
            <a:ext cx="4063207" cy="1409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8" y="0"/>
                </a:moveTo>
                <a:cubicBezTo>
                  <a:pt x="102" y="0"/>
                  <a:pt x="0" y="294"/>
                  <a:pt x="0" y="657"/>
                </a:cubicBezTo>
                <a:lnTo>
                  <a:pt x="0" y="18730"/>
                </a:lnTo>
                <a:cubicBezTo>
                  <a:pt x="0" y="19092"/>
                  <a:pt x="102" y="19386"/>
                  <a:pt x="228" y="19386"/>
                </a:cubicBezTo>
                <a:lnTo>
                  <a:pt x="19106" y="19386"/>
                </a:lnTo>
                <a:lnTo>
                  <a:pt x="21600" y="21600"/>
                </a:lnTo>
                <a:lnTo>
                  <a:pt x="20832" y="14430"/>
                </a:lnTo>
                <a:lnTo>
                  <a:pt x="20832" y="657"/>
                </a:lnTo>
                <a:cubicBezTo>
                  <a:pt x="20832" y="294"/>
                  <a:pt x="20730" y="0"/>
                  <a:pt x="20604" y="0"/>
                </a:cubicBezTo>
                <a:lnTo>
                  <a:pt x="228"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1800">
                <a:solidFill>
                  <a:schemeClr val="accent5">
                    <a:hueOff val="-82419"/>
                    <a:satOff val="-9513"/>
                    <a:lumOff val="-16343"/>
                  </a:schemeClr>
                </a:solidFill>
              </a:defRPr>
            </a:lvl1pPr>
          </a:lstStyle>
          <a:p>
            <a:pPr/>
            <a:r>
              <a:t>「複製したdf.loc[１で作成したSeries, 対象の列名] = 置換値」</a:t>
            </a:r>
          </a:p>
        </p:txBody>
      </p:sp>
      <p:sp>
        <p:nvSpPr>
          <p:cNvPr id="806" name="手順３"/>
          <p:cNvSpPr txBox="1"/>
          <p:nvPr/>
        </p:nvSpPr>
        <p:spPr>
          <a:xfrm>
            <a:off x="514459" y="4829170"/>
            <a:ext cx="1028701" cy="406401"/>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手順３</a:t>
            </a: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8" name="Pandasによる欠損値の処理"/>
          <p:cNvSpPr txBox="1"/>
          <p:nvPr>
            <p:ph type="title"/>
          </p:nvPr>
        </p:nvSpPr>
        <p:spPr>
          <a:xfrm>
            <a:off x="952500" y="254000"/>
            <a:ext cx="11099800" cy="915324"/>
          </a:xfrm>
          <a:prstGeom prst="rect">
            <a:avLst/>
          </a:prstGeom>
        </p:spPr>
        <p:txBody>
          <a:bodyPr anchor="t"/>
          <a:lstStyle>
            <a:lvl1pPr algn="l">
              <a:defRPr sz="5000"/>
            </a:lvl1pPr>
          </a:lstStyle>
          <a:p>
            <a:pPr/>
            <a:r>
              <a:t>Pandasによる欠損値の処理</a:t>
            </a:r>
          </a:p>
        </p:txBody>
      </p:sp>
      <p:sp>
        <p:nvSpPr>
          <p:cNvPr id="809" name="DataFrameの欠損値は「NaN」「None」「Nat」等で示される…"/>
          <p:cNvSpPr txBox="1"/>
          <p:nvPr>
            <p:ph type="body" sz="half" idx="4294967295"/>
          </p:nvPr>
        </p:nvSpPr>
        <p:spPr>
          <a:xfrm>
            <a:off x="952500" y="1193800"/>
            <a:ext cx="11531852" cy="2700650"/>
          </a:xfrm>
          <a:prstGeom prst="rect">
            <a:avLst/>
          </a:prstGeom>
        </p:spPr>
        <p:txBody>
          <a:bodyPr anchor="t"/>
          <a:lstStyle/>
          <a:p>
            <a:pPr marL="518583" indent="-518583">
              <a:spcBef>
                <a:spcPts val="1000"/>
              </a:spcBef>
              <a:defRPr sz="2800"/>
            </a:pPr>
            <a:r>
              <a:t>DataFrameの欠損値は「NaN」「None」「Nat」等で示される</a:t>
            </a:r>
          </a:p>
          <a:p>
            <a:pPr marL="518583" indent="-518583">
              <a:spcBef>
                <a:spcPts val="1000"/>
              </a:spcBef>
              <a:defRPr sz="2800"/>
            </a:pPr>
            <a:r>
              <a:t>基本的には，欠損値が含まれたデータは正確な統計解析や機械学習への適用が不可能</a:t>
            </a:r>
            <a:br/>
            <a:r>
              <a:t>　→ 「</a:t>
            </a:r>
            <a:r>
              <a:rPr>
                <a:latin typeface="ヒラギノ角ゴ ProN W6"/>
                <a:ea typeface="ヒラギノ角ゴ ProN W6"/>
                <a:cs typeface="ヒラギノ角ゴ ProN W6"/>
                <a:sym typeface="ヒラギノ角ゴ ProN W6"/>
              </a:rPr>
              <a:t>欠損値のある行の除外</a:t>
            </a:r>
            <a:r>
              <a:t>」「</a:t>
            </a:r>
            <a:r>
              <a:rPr>
                <a:latin typeface="ヒラギノ角ゴ ProN W6"/>
                <a:ea typeface="ヒラギノ角ゴ ProN W6"/>
                <a:cs typeface="ヒラギノ角ゴ ProN W6"/>
                <a:sym typeface="ヒラギノ角ゴ ProN W6"/>
              </a:rPr>
              <a:t>欠損値を別の値で補間</a:t>
            </a:r>
            <a:r>
              <a:t>」で対処</a:t>
            </a:r>
          </a:p>
        </p:txBody>
      </p:sp>
      <p:pic>
        <p:nvPicPr>
          <p:cNvPr id="810" name="スクリーンショット 2019-05-14 22.06.33.png" descr="スクリーンショット 2019-05-14 22.06.33.png"/>
          <p:cNvPicPr>
            <a:picLocks noChangeAspect="1"/>
          </p:cNvPicPr>
          <p:nvPr/>
        </p:nvPicPr>
        <p:blipFill>
          <a:blip r:embed="rId2">
            <a:extLst/>
          </a:blip>
          <a:srcRect l="11389" t="23923" r="0" b="56843"/>
          <a:stretch>
            <a:fillRect/>
          </a:stretch>
        </p:blipFill>
        <p:spPr>
          <a:xfrm>
            <a:off x="704850" y="4924469"/>
            <a:ext cx="11595101" cy="3016370"/>
          </a:xfrm>
          <a:prstGeom prst="rect">
            <a:avLst/>
          </a:prstGeom>
          <a:ln w="12700">
            <a:miter lim="400000"/>
          </a:ln>
        </p:spPr>
      </p:pic>
      <p:sp>
        <p:nvSpPr>
          <p:cNvPr id="811" name="四角形"/>
          <p:cNvSpPr/>
          <p:nvPr/>
        </p:nvSpPr>
        <p:spPr>
          <a:xfrm>
            <a:off x="1538082" y="6329057"/>
            <a:ext cx="1008486" cy="492977"/>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812" name="四角形"/>
          <p:cNvSpPr/>
          <p:nvPr/>
        </p:nvSpPr>
        <p:spPr>
          <a:xfrm>
            <a:off x="2627725" y="5327053"/>
            <a:ext cx="1008487" cy="492977"/>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813" name="四角形"/>
          <p:cNvSpPr/>
          <p:nvPr/>
        </p:nvSpPr>
        <p:spPr>
          <a:xfrm>
            <a:off x="5090605" y="7335608"/>
            <a:ext cx="1008487" cy="492977"/>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814" name="欠損値 →  行の除外 or 補間"/>
          <p:cNvSpPr txBox="1"/>
          <p:nvPr/>
        </p:nvSpPr>
        <p:spPr>
          <a:xfrm>
            <a:off x="885211" y="4359926"/>
            <a:ext cx="5255515"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1000"/>
              </a:spcBef>
              <a:defRPr sz="3000">
                <a:solidFill>
                  <a:schemeClr val="accent5">
                    <a:hueOff val="-82419"/>
                    <a:satOff val="-9513"/>
                    <a:lumOff val="-16343"/>
                  </a:schemeClr>
                </a:solidFill>
              </a:defRPr>
            </a:lvl1p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欠損値　→  行の除外 or 補間</a:t>
            </a: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6" name="欠損値のある行の除外"/>
          <p:cNvSpPr txBox="1"/>
          <p:nvPr>
            <p:ph type="title"/>
          </p:nvPr>
        </p:nvSpPr>
        <p:spPr>
          <a:xfrm>
            <a:off x="952500" y="254000"/>
            <a:ext cx="11099800" cy="915324"/>
          </a:xfrm>
          <a:prstGeom prst="rect">
            <a:avLst/>
          </a:prstGeom>
        </p:spPr>
        <p:txBody>
          <a:bodyPr anchor="t"/>
          <a:lstStyle>
            <a:lvl1pPr algn="l">
              <a:defRPr sz="5000"/>
            </a:lvl1pPr>
          </a:lstStyle>
          <a:p>
            <a:pPr/>
            <a:r>
              <a:t>欠損値のある行の除外</a:t>
            </a:r>
          </a:p>
        </p:txBody>
      </p:sp>
      <p:sp>
        <p:nvSpPr>
          <p:cNvPr id="817" name="欠損値のある行の除外  → 下記の手順で可能    １．「対象列のSeries.isna()==False」で，欠損がある行ならTrue，      そうでないならFalseを要素とするSeriesを作成    ２．「df[１で作成したSeries]」"/>
          <p:cNvSpPr txBox="1"/>
          <p:nvPr>
            <p:ph type="body" sz="half" idx="4294967295"/>
          </p:nvPr>
        </p:nvSpPr>
        <p:spPr>
          <a:xfrm>
            <a:off x="952500" y="1193800"/>
            <a:ext cx="11531852" cy="3310331"/>
          </a:xfrm>
          <a:prstGeom prst="rect">
            <a:avLst/>
          </a:prstGeom>
        </p:spPr>
        <p:txBody>
          <a:bodyPr anchor="t"/>
          <a:lstStyle/>
          <a:p>
            <a:pPr marL="518583" indent="-518583">
              <a:spcBef>
                <a:spcPts val="1000"/>
              </a:spcBef>
              <a:defRPr sz="2800"/>
            </a:pPr>
            <a:r>
              <a:t>欠損値のある行の除外</a:t>
            </a:r>
            <a:br/>
            <a:r>
              <a:t>　→ 下記の手順で可能</a:t>
            </a:r>
            <a:br>
              <a:rPr sz="2400"/>
            </a:br>
            <a:r>
              <a:t>　　　</a:t>
            </a:r>
            <a:r>
              <a:rPr sz="2400"/>
              <a:t>１．</a:t>
            </a:r>
            <a:r>
              <a:rPr sz="2400">
                <a:latin typeface="ヒラギノ角ゴ ProN W6"/>
                <a:ea typeface="ヒラギノ角ゴ ProN W6"/>
                <a:cs typeface="ヒラギノ角ゴ ProN W6"/>
                <a:sym typeface="ヒラギノ角ゴ ProN W6"/>
              </a:rPr>
              <a:t>「対象列のSeries.isna()==False」で，欠損がある行ならTrue，</a:t>
            </a:r>
            <a:br>
              <a:rPr sz="2400">
                <a:latin typeface="ヒラギノ角ゴ ProN W6"/>
                <a:ea typeface="ヒラギノ角ゴ ProN W6"/>
                <a:cs typeface="ヒラギノ角ゴ ProN W6"/>
                <a:sym typeface="ヒラギノ角ゴ ProN W6"/>
              </a:rPr>
            </a:br>
            <a:r>
              <a:t>　　　</a:t>
            </a:r>
            <a:r>
              <a:rPr sz="2400"/>
              <a:t>　　</a:t>
            </a:r>
            <a:r>
              <a:rPr sz="2400">
                <a:latin typeface="ヒラギノ角ゴ ProN W6"/>
                <a:ea typeface="ヒラギノ角ゴ ProN W6"/>
                <a:cs typeface="ヒラギノ角ゴ ProN W6"/>
                <a:sym typeface="ヒラギノ角ゴ ProN W6"/>
              </a:rPr>
              <a:t>そうでないならFalseを要素とするSeriesを作成</a:t>
            </a:r>
            <a:br>
              <a:rPr sz="2400">
                <a:latin typeface="ヒラギノ角ゴ ProN W6"/>
                <a:ea typeface="ヒラギノ角ゴ ProN W6"/>
                <a:cs typeface="ヒラギノ角ゴ ProN W6"/>
                <a:sym typeface="ヒラギノ角ゴ ProN W6"/>
              </a:rPr>
            </a:br>
            <a:r>
              <a:t>　　　</a:t>
            </a:r>
            <a:r>
              <a:rPr sz="2400"/>
              <a:t>２．「</a:t>
            </a:r>
            <a:r>
              <a:rPr sz="2400">
                <a:latin typeface="ヒラギノ角ゴ ProN W6"/>
                <a:ea typeface="ヒラギノ角ゴ ProN W6"/>
                <a:cs typeface="ヒラギノ角ゴ ProN W6"/>
                <a:sym typeface="ヒラギノ角ゴ ProN W6"/>
              </a:rPr>
              <a:t>df[１で作成したSeries]</a:t>
            </a:r>
            <a:r>
              <a:rPr sz="2400"/>
              <a:t>」</a:t>
            </a:r>
          </a:p>
        </p:txBody>
      </p:sp>
      <p:pic>
        <p:nvPicPr>
          <p:cNvPr id="818" name="スクリーンショット 2019-05-14 22.06.33.png" descr="スクリーンショット 2019-05-14 22.06.33.png"/>
          <p:cNvPicPr>
            <a:picLocks noChangeAspect="1"/>
          </p:cNvPicPr>
          <p:nvPr/>
        </p:nvPicPr>
        <p:blipFill>
          <a:blip r:embed="rId2">
            <a:extLst/>
          </a:blip>
          <a:srcRect l="11389" t="23923" r="0" b="56843"/>
          <a:stretch>
            <a:fillRect/>
          </a:stretch>
        </p:blipFill>
        <p:spPr>
          <a:xfrm>
            <a:off x="704850" y="5153117"/>
            <a:ext cx="11595100" cy="3016370"/>
          </a:xfrm>
          <a:prstGeom prst="rect">
            <a:avLst/>
          </a:prstGeom>
          <a:ln w="12700">
            <a:miter lim="400000"/>
          </a:ln>
        </p:spPr>
      </p:pic>
      <p:sp>
        <p:nvSpPr>
          <p:cNvPr id="819" name="四角形"/>
          <p:cNvSpPr/>
          <p:nvPr/>
        </p:nvSpPr>
        <p:spPr>
          <a:xfrm>
            <a:off x="2462814" y="5135928"/>
            <a:ext cx="1008487" cy="2978151"/>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820" name="行の除外"/>
          <p:cNvSpPr txBox="1"/>
          <p:nvPr/>
        </p:nvSpPr>
        <p:spPr>
          <a:xfrm>
            <a:off x="600506" y="4505624"/>
            <a:ext cx="1384301" cy="425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1000"/>
              </a:spcBef>
              <a:defRPr sz="2500"/>
            </a:lvl1p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行の除外</a:t>
            </a:r>
          </a:p>
        </p:txBody>
      </p:sp>
      <p:sp>
        <p:nvSpPr>
          <p:cNvPr id="821" name="線"/>
          <p:cNvSpPr/>
          <p:nvPr/>
        </p:nvSpPr>
        <p:spPr>
          <a:xfrm>
            <a:off x="829169" y="5831603"/>
            <a:ext cx="11346462" cy="1"/>
          </a:xfrm>
          <a:prstGeom prst="line">
            <a:avLst/>
          </a:prstGeom>
          <a:ln w="7620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822" name="例：latitludeが欠損している行を除外したい"/>
          <p:cNvSpPr txBox="1"/>
          <p:nvPr/>
        </p:nvSpPr>
        <p:spPr>
          <a:xfrm>
            <a:off x="1105539" y="8267375"/>
            <a:ext cx="5265929"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1000"/>
              </a:spcBef>
              <a:defRPr sz="2000">
                <a:solidFill>
                  <a:schemeClr val="accent5">
                    <a:hueOff val="-82419"/>
                    <a:satOff val="-9513"/>
                    <a:lumOff val="-16343"/>
                  </a:schemeClr>
                </a:solidFill>
              </a:defRPr>
            </a:lvl1p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例：latitludeが欠損している行を除外したい</a:t>
            </a: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4" name="欠損値のある行の除外"/>
          <p:cNvSpPr txBox="1"/>
          <p:nvPr>
            <p:ph type="title"/>
          </p:nvPr>
        </p:nvSpPr>
        <p:spPr>
          <a:xfrm>
            <a:off x="952500" y="254000"/>
            <a:ext cx="11099800" cy="915324"/>
          </a:xfrm>
          <a:prstGeom prst="rect">
            <a:avLst/>
          </a:prstGeom>
        </p:spPr>
        <p:txBody>
          <a:bodyPr anchor="t"/>
          <a:lstStyle>
            <a:lvl1pPr algn="l">
              <a:defRPr sz="5000"/>
            </a:lvl1pPr>
          </a:lstStyle>
          <a:p>
            <a:pPr/>
            <a:r>
              <a:t>欠損値のある行の除外</a:t>
            </a:r>
          </a:p>
        </p:txBody>
      </p:sp>
      <p:pic>
        <p:nvPicPr>
          <p:cNvPr id="825" name="スクリーンショット 2019-05-14 22.06.33.png" descr="スクリーンショット 2019-05-14 22.06.33.png"/>
          <p:cNvPicPr>
            <a:picLocks noChangeAspect="1"/>
          </p:cNvPicPr>
          <p:nvPr/>
        </p:nvPicPr>
        <p:blipFill>
          <a:blip r:embed="rId2">
            <a:extLst/>
          </a:blip>
          <a:srcRect l="0" t="5939" r="0" b="56818"/>
          <a:stretch>
            <a:fillRect/>
          </a:stretch>
        </p:blipFill>
        <p:spPr>
          <a:xfrm>
            <a:off x="3193993" y="1223364"/>
            <a:ext cx="8890001" cy="3968027"/>
          </a:xfrm>
          <a:prstGeom prst="rect">
            <a:avLst/>
          </a:prstGeom>
          <a:ln w="12700">
            <a:miter lim="400000"/>
          </a:ln>
        </p:spPr>
      </p:pic>
      <p:sp>
        <p:nvSpPr>
          <p:cNvPr id="826" name="latitludeが欠損している…"/>
          <p:cNvSpPr/>
          <p:nvPr/>
        </p:nvSpPr>
        <p:spPr>
          <a:xfrm>
            <a:off x="242538" y="3280041"/>
            <a:ext cx="4010026" cy="9636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 y="0"/>
                </a:moveTo>
                <a:cubicBezTo>
                  <a:pt x="96" y="0"/>
                  <a:pt x="0" y="401"/>
                  <a:pt x="0" y="899"/>
                </a:cubicBezTo>
                <a:lnTo>
                  <a:pt x="0" y="20693"/>
                </a:lnTo>
                <a:cubicBezTo>
                  <a:pt x="0" y="21190"/>
                  <a:pt x="96" y="21600"/>
                  <a:pt x="216" y="21600"/>
                </a:cubicBezTo>
                <a:lnTo>
                  <a:pt x="18686" y="21600"/>
                </a:lnTo>
                <a:cubicBezTo>
                  <a:pt x="18806" y="21600"/>
                  <a:pt x="18902" y="21190"/>
                  <a:pt x="18902" y="20693"/>
                </a:cubicBezTo>
                <a:lnTo>
                  <a:pt x="18902" y="12188"/>
                </a:lnTo>
                <a:lnTo>
                  <a:pt x="21600" y="9724"/>
                </a:lnTo>
                <a:lnTo>
                  <a:pt x="18902" y="7259"/>
                </a:lnTo>
                <a:lnTo>
                  <a:pt x="18902" y="899"/>
                </a:lnTo>
                <a:cubicBezTo>
                  <a:pt x="18902" y="401"/>
                  <a:pt x="18806" y="0"/>
                  <a:pt x="18686" y="0"/>
                </a:cubicBezTo>
                <a:lnTo>
                  <a:pt x="216"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1800">
                <a:solidFill>
                  <a:schemeClr val="accent5">
                    <a:hueOff val="-82419"/>
                    <a:satOff val="-9513"/>
                    <a:lumOff val="-16343"/>
                  </a:schemeClr>
                </a:solidFill>
              </a:defRPr>
            </a:pPr>
            <a:r>
              <a:t>latitludeが欠損している</a:t>
            </a:r>
          </a:p>
          <a:p>
            <a:pPr>
              <a:defRPr sz="1800">
                <a:solidFill>
                  <a:schemeClr val="accent5">
                    <a:hueOff val="-82419"/>
                    <a:satOff val="-9513"/>
                    <a:lumOff val="-16343"/>
                  </a:schemeClr>
                </a:solidFill>
              </a:defRPr>
            </a:pPr>
            <a:r>
              <a:t>行を除外したい</a:t>
            </a:r>
          </a:p>
        </p:txBody>
      </p:sp>
      <p:sp>
        <p:nvSpPr>
          <p:cNvPr id="827" name="四角形"/>
          <p:cNvSpPr/>
          <p:nvPr/>
        </p:nvSpPr>
        <p:spPr>
          <a:xfrm>
            <a:off x="5434614" y="3091228"/>
            <a:ext cx="706713" cy="2024113"/>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828" name="線"/>
          <p:cNvSpPr/>
          <p:nvPr/>
        </p:nvSpPr>
        <p:spPr>
          <a:xfrm>
            <a:off x="4319680" y="3584047"/>
            <a:ext cx="7529362" cy="1"/>
          </a:xfrm>
          <a:prstGeom prst="line">
            <a:avLst/>
          </a:prstGeom>
          <a:ln w="3810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0" name="欠損値のある行の除外"/>
          <p:cNvSpPr txBox="1"/>
          <p:nvPr>
            <p:ph type="title"/>
          </p:nvPr>
        </p:nvSpPr>
        <p:spPr>
          <a:xfrm>
            <a:off x="952500" y="254000"/>
            <a:ext cx="11099800" cy="915324"/>
          </a:xfrm>
          <a:prstGeom prst="rect">
            <a:avLst/>
          </a:prstGeom>
        </p:spPr>
        <p:txBody>
          <a:bodyPr anchor="t"/>
          <a:lstStyle>
            <a:lvl1pPr algn="l">
              <a:defRPr sz="5000"/>
            </a:lvl1pPr>
          </a:lstStyle>
          <a:p>
            <a:pPr/>
            <a:r>
              <a:t>欠損値のある行の除外</a:t>
            </a:r>
          </a:p>
        </p:txBody>
      </p:sp>
      <p:pic>
        <p:nvPicPr>
          <p:cNvPr id="831" name="スクリーンショット 2019-05-14 22.06.33.png" descr="スクリーンショット 2019-05-14 22.06.33.png"/>
          <p:cNvPicPr>
            <a:picLocks noChangeAspect="1"/>
          </p:cNvPicPr>
          <p:nvPr/>
        </p:nvPicPr>
        <p:blipFill>
          <a:blip r:embed="rId2">
            <a:extLst/>
          </a:blip>
          <a:srcRect l="0" t="5939" r="0" b="20321"/>
          <a:stretch>
            <a:fillRect/>
          </a:stretch>
        </p:blipFill>
        <p:spPr>
          <a:xfrm>
            <a:off x="3193993" y="1223364"/>
            <a:ext cx="8890001" cy="7856718"/>
          </a:xfrm>
          <a:prstGeom prst="rect">
            <a:avLst/>
          </a:prstGeom>
          <a:ln w="12700">
            <a:miter lim="400000"/>
          </a:ln>
        </p:spPr>
      </p:pic>
      <p:sp>
        <p:nvSpPr>
          <p:cNvPr id="832" name="四角形"/>
          <p:cNvSpPr/>
          <p:nvPr/>
        </p:nvSpPr>
        <p:spPr>
          <a:xfrm>
            <a:off x="5434614" y="3091228"/>
            <a:ext cx="706713" cy="2024113"/>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833" name="線"/>
          <p:cNvSpPr/>
          <p:nvPr/>
        </p:nvSpPr>
        <p:spPr>
          <a:xfrm>
            <a:off x="4319680" y="3584047"/>
            <a:ext cx="7529362" cy="1"/>
          </a:xfrm>
          <a:prstGeom prst="line">
            <a:avLst/>
          </a:prstGeom>
          <a:ln w="3810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834" name="欠損がある行ならTrue，そうでないならFalseを要素とするSeriesを作成"/>
          <p:cNvSpPr/>
          <p:nvPr/>
        </p:nvSpPr>
        <p:spPr>
          <a:xfrm>
            <a:off x="228960" y="4306767"/>
            <a:ext cx="4310461" cy="1471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3" y="0"/>
                </a:moveTo>
                <a:cubicBezTo>
                  <a:pt x="99" y="0"/>
                  <a:pt x="0" y="291"/>
                  <a:pt x="0" y="653"/>
                </a:cubicBezTo>
                <a:lnTo>
                  <a:pt x="0" y="16379"/>
                </a:lnTo>
                <a:cubicBezTo>
                  <a:pt x="0" y="16740"/>
                  <a:pt x="99" y="17032"/>
                  <a:pt x="223" y="17032"/>
                </a:cubicBezTo>
                <a:lnTo>
                  <a:pt x="19390" y="17032"/>
                </a:lnTo>
                <a:lnTo>
                  <a:pt x="21600" y="21600"/>
                </a:lnTo>
                <a:lnTo>
                  <a:pt x="20425" y="12819"/>
                </a:lnTo>
                <a:lnTo>
                  <a:pt x="20425" y="653"/>
                </a:lnTo>
                <a:cubicBezTo>
                  <a:pt x="20425" y="291"/>
                  <a:pt x="20325" y="0"/>
                  <a:pt x="20202" y="0"/>
                </a:cubicBezTo>
                <a:lnTo>
                  <a:pt x="223"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1800">
                <a:solidFill>
                  <a:schemeClr val="accent5">
                    <a:hueOff val="-82419"/>
                    <a:satOff val="-9513"/>
                    <a:lumOff val="-16343"/>
                  </a:schemeClr>
                </a:solidFill>
              </a:defRPr>
            </a:lvl1pPr>
          </a:lstStyle>
          <a:p>
            <a:pPr/>
            <a:r>
              <a:t>欠損がある行ならTrue，そうでないならFalseを要素とするSeriesを作成</a:t>
            </a:r>
          </a:p>
        </p:txBody>
      </p:sp>
      <p:sp>
        <p:nvSpPr>
          <p:cNvPr id="835" name="手順１"/>
          <p:cNvSpPr txBox="1"/>
          <p:nvPr/>
        </p:nvSpPr>
        <p:spPr>
          <a:xfrm>
            <a:off x="282611" y="3907902"/>
            <a:ext cx="1028701" cy="406401"/>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手順１</a:t>
            </a: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7" name="欠損値のある行の除外"/>
          <p:cNvSpPr txBox="1"/>
          <p:nvPr>
            <p:ph type="title"/>
          </p:nvPr>
        </p:nvSpPr>
        <p:spPr>
          <a:xfrm>
            <a:off x="952500" y="254000"/>
            <a:ext cx="11099800" cy="915324"/>
          </a:xfrm>
          <a:prstGeom prst="rect">
            <a:avLst/>
          </a:prstGeom>
        </p:spPr>
        <p:txBody>
          <a:bodyPr anchor="t"/>
          <a:lstStyle>
            <a:lvl1pPr algn="l">
              <a:defRPr sz="5000"/>
            </a:lvl1pPr>
          </a:lstStyle>
          <a:p>
            <a:pPr/>
            <a:r>
              <a:t>欠損値のある行の除外</a:t>
            </a:r>
          </a:p>
        </p:txBody>
      </p:sp>
      <p:pic>
        <p:nvPicPr>
          <p:cNvPr id="838" name="スクリーンショット 2019-05-14 22.06.33.png" descr="スクリーンショット 2019-05-14 22.06.33.png"/>
          <p:cNvPicPr>
            <a:picLocks noChangeAspect="1"/>
          </p:cNvPicPr>
          <p:nvPr/>
        </p:nvPicPr>
        <p:blipFill>
          <a:blip r:embed="rId2">
            <a:extLst/>
          </a:blip>
          <a:srcRect l="0" t="5939" r="0" b="20321"/>
          <a:stretch>
            <a:fillRect/>
          </a:stretch>
        </p:blipFill>
        <p:spPr>
          <a:xfrm>
            <a:off x="3193993" y="1223364"/>
            <a:ext cx="8890001" cy="7856718"/>
          </a:xfrm>
          <a:prstGeom prst="rect">
            <a:avLst/>
          </a:prstGeom>
          <a:ln w="12700">
            <a:miter lim="400000"/>
          </a:ln>
        </p:spPr>
      </p:pic>
      <p:sp>
        <p:nvSpPr>
          <p:cNvPr id="839" name="四角形"/>
          <p:cNvSpPr/>
          <p:nvPr/>
        </p:nvSpPr>
        <p:spPr>
          <a:xfrm>
            <a:off x="5434614" y="3091228"/>
            <a:ext cx="706713" cy="2024113"/>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840" name="線"/>
          <p:cNvSpPr/>
          <p:nvPr/>
        </p:nvSpPr>
        <p:spPr>
          <a:xfrm>
            <a:off x="4319680" y="3584047"/>
            <a:ext cx="7529362" cy="1"/>
          </a:xfrm>
          <a:prstGeom prst="line">
            <a:avLst/>
          </a:prstGeom>
          <a:ln w="3810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841" name="df[１で作成したSeries]"/>
          <p:cNvSpPr/>
          <p:nvPr/>
        </p:nvSpPr>
        <p:spPr>
          <a:xfrm>
            <a:off x="558394" y="4875790"/>
            <a:ext cx="3879058" cy="1502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48" y="0"/>
                </a:moveTo>
                <a:cubicBezTo>
                  <a:pt x="110" y="0"/>
                  <a:pt x="0" y="285"/>
                  <a:pt x="0" y="639"/>
                </a:cubicBezTo>
                <a:lnTo>
                  <a:pt x="0" y="16037"/>
                </a:lnTo>
                <a:cubicBezTo>
                  <a:pt x="0" y="16391"/>
                  <a:pt x="110" y="16676"/>
                  <a:pt x="248" y="16676"/>
                </a:cubicBezTo>
                <a:lnTo>
                  <a:pt x="18232" y="16676"/>
                </a:lnTo>
                <a:lnTo>
                  <a:pt x="21600" y="21600"/>
                </a:lnTo>
                <a:lnTo>
                  <a:pt x="19501" y="13687"/>
                </a:lnTo>
                <a:lnTo>
                  <a:pt x="19501" y="639"/>
                </a:lnTo>
                <a:cubicBezTo>
                  <a:pt x="19501" y="285"/>
                  <a:pt x="19390" y="0"/>
                  <a:pt x="19253" y="0"/>
                </a:cubicBezTo>
                <a:lnTo>
                  <a:pt x="248"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1800">
                <a:solidFill>
                  <a:schemeClr val="accent5">
                    <a:hueOff val="-82419"/>
                    <a:satOff val="-9513"/>
                    <a:lumOff val="-16343"/>
                  </a:schemeClr>
                </a:solidFill>
              </a:defRPr>
            </a:lvl1pPr>
          </a:lstStyle>
          <a:p>
            <a:pPr/>
            <a:r>
              <a:t>df[１で作成したSeries]</a:t>
            </a:r>
          </a:p>
        </p:txBody>
      </p:sp>
      <p:sp>
        <p:nvSpPr>
          <p:cNvPr id="842" name="手順２"/>
          <p:cNvSpPr txBox="1"/>
          <p:nvPr/>
        </p:nvSpPr>
        <p:spPr>
          <a:xfrm>
            <a:off x="612045" y="4476925"/>
            <a:ext cx="1028701" cy="406401"/>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手順２</a:t>
            </a:r>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4" name="欠損値を別の値で補間"/>
          <p:cNvSpPr txBox="1"/>
          <p:nvPr>
            <p:ph type="title"/>
          </p:nvPr>
        </p:nvSpPr>
        <p:spPr>
          <a:xfrm>
            <a:off x="952500" y="254000"/>
            <a:ext cx="11099800" cy="915324"/>
          </a:xfrm>
          <a:prstGeom prst="rect">
            <a:avLst/>
          </a:prstGeom>
        </p:spPr>
        <p:txBody>
          <a:bodyPr anchor="t"/>
          <a:lstStyle>
            <a:lvl1pPr algn="l">
              <a:defRPr sz="5000"/>
            </a:lvl1pPr>
          </a:lstStyle>
          <a:p>
            <a:pPr/>
            <a:r>
              <a:t>欠損値を別の値で補間</a:t>
            </a:r>
          </a:p>
        </p:txBody>
      </p:sp>
      <p:sp>
        <p:nvSpPr>
          <p:cNvPr id="845" name="欠損値を別の値で補間  → 下記の手順で可能    １．「df.copy()」で，補間対象のDataFrameを複製    ２．「対象列Series.fillna(補間したい値)」を１で複製した      DataFrameに代入"/>
          <p:cNvSpPr txBox="1"/>
          <p:nvPr>
            <p:ph type="body" sz="half" idx="4294967295"/>
          </p:nvPr>
        </p:nvSpPr>
        <p:spPr>
          <a:xfrm>
            <a:off x="952500" y="1193800"/>
            <a:ext cx="11531852" cy="3057453"/>
          </a:xfrm>
          <a:prstGeom prst="rect">
            <a:avLst/>
          </a:prstGeom>
        </p:spPr>
        <p:txBody>
          <a:bodyPr anchor="t"/>
          <a:lstStyle/>
          <a:p>
            <a:pPr marL="518583" indent="-518583">
              <a:spcBef>
                <a:spcPts val="1000"/>
              </a:spcBef>
              <a:defRPr sz="2800"/>
            </a:pPr>
            <a:r>
              <a:t>欠損値を別の値で補間</a:t>
            </a:r>
            <a:br/>
            <a:r>
              <a:t>　→ 下記の手順で可能</a:t>
            </a:r>
            <a:br>
              <a:rPr sz="2400"/>
            </a:br>
            <a:r>
              <a:t>　　　</a:t>
            </a:r>
            <a:r>
              <a:rPr sz="2400"/>
              <a:t>１．</a:t>
            </a:r>
            <a:r>
              <a:rPr sz="2400">
                <a:latin typeface="ヒラギノ角ゴ ProN W6"/>
                <a:ea typeface="ヒラギノ角ゴ ProN W6"/>
                <a:cs typeface="ヒラギノ角ゴ ProN W6"/>
                <a:sym typeface="ヒラギノ角ゴ ProN W6"/>
              </a:rPr>
              <a:t>「df.copy()」で，補間対象のDataFrameを複製</a:t>
            </a:r>
            <a:br>
              <a:rPr sz="2400">
                <a:latin typeface="ヒラギノ角ゴ ProN W6"/>
                <a:ea typeface="ヒラギノ角ゴ ProN W6"/>
                <a:cs typeface="ヒラギノ角ゴ ProN W6"/>
                <a:sym typeface="ヒラギノ角ゴ ProN W6"/>
              </a:rPr>
            </a:br>
            <a:r>
              <a:t>　　　</a:t>
            </a:r>
            <a:r>
              <a:rPr sz="2400"/>
              <a:t>２．「</a:t>
            </a:r>
            <a:r>
              <a:rPr sz="2400">
                <a:latin typeface="ヒラギノ角ゴ ProN W6"/>
                <a:ea typeface="ヒラギノ角ゴ ProN W6"/>
                <a:cs typeface="ヒラギノ角ゴ ProN W6"/>
                <a:sym typeface="ヒラギノ角ゴ ProN W6"/>
              </a:rPr>
              <a:t>対象列Series.fillna(補間したい値)</a:t>
            </a:r>
            <a:r>
              <a:rPr sz="2400"/>
              <a:t>」</a:t>
            </a:r>
            <a:r>
              <a:rPr sz="2400">
                <a:latin typeface="ヒラギノ角ゴ ProN W6"/>
                <a:ea typeface="ヒラギノ角ゴ ProN W6"/>
                <a:cs typeface="ヒラギノ角ゴ ProN W6"/>
                <a:sym typeface="ヒラギノ角ゴ ProN W6"/>
              </a:rPr>
              <a:t>を１で複製した</a:t>
            </a:r>
            <a:br>
              <a:rPr sz="2400">
                <a:latin typeface="ヒラギノ角ゴ ProN W6"/>
                <a:ea typeface="ヒラギノ角ゴ ProN W6"/>
                <a:cs typeface="ヒラギノ角ゴ ProN W6"/>
                <a:sym typeface="ヒラギノ角ゴ ProN W6"/>
              </a:rPr>
            </a:br>
            <a:r>
              <a:t>　　　</a:t>
            </a:r>
            <a:r>
              <a:rPr sz="2400"/>
              <a:t>　　</a:t>
            </a:r>
            <a:r>
              <a:rPr sz="2400">
                <a:latin typeface="ヒラギノ角ゴ ProN W6"/>
                <a:ea typeface="ヒラギノ角ゴ ProN W6"/>
                <a:cs typeface="ヒラギノ角ゴ ProN W6"/>
                <a:sym typeface="ヒラギノ角ゴ ProN W6"/>
              </a:rPr>
              <a:t>DataFrameに代入</a:t>
            </a:r>
          </a:p>
        </p:txBody>
      </p:sp>
      <p:pic>
        <p:nvPicPr>
          <p:cNvPr id="846" name="スクリーンショット 2019-05-14 22.06.33.png" descr="スクリーンショット 2019-05-14 22.06.33.png"/>
          <p:cNvPicPr>
            <a:picLocks noChangeAspect="1"/>
          </p:cNvPicPr>
          <p:nvPr/>
        </p:nvPicPr>
        <p:blipFill>
          <a:blip r:embed="rId2">
            <a:extLst/>
          </a:blip>
          <a:srcRect l="11389" t="23923" r="0" b="56843"/>
          <a:stretch>
            <a:fillRect/>
          </a:stretch>
        </p:blipFill>
        <p:spPr>
          <a:xfrm>
            <a:off x="704850" y="5153117"/>
            <a:ext cx="11595100" cy="3016370"/>
          </a:xfrm>
          <a:prstGeom prst="rect">
            <a:avLst/>
          </a:prstGeom>
          <a:ln w="12700">
            <a:miter lim="400000"/>
          </a:ln>
        </p:spPr>
      </p:pic>
      <p:sp>
        <p:nvSpPr>
          <p:cNvPr id="847" name="四角形"/>
          <p:cNvSpPr/>
          <p:nvPr/>
        </p:nvSpPr>
        <p:spPr>
          <a:xfrm>
            <a:off x="2462814" y="5135928"/>
            <a:ext cx="1008487" cy="2978151"/>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848" name="欠損補間（ある1列の欠損にのみ補間）"/>
          <p:cNvSpPr txBox="1"/>
          <p:nvPr/>
        </p:nvSpPr>
        <p:spPr>
          <a:xfrm>
            <a:off x="600506" y="4505624"/>
            <a:ext cx="5737861" cy="425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1000"/>
              </a:spcBef>
              <a:defRPr sz="2500"/>
            </a:lvl1p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欠損補間（ある1列の欠損にのみ補間）</a:t>
            </a:r>
          </a:p>
        </p:txBody>
      </p:sp>
      <p:sp>
        <p:nvSpPr>
          <p:cNvPr id="849" name="例：latitludeの欠損を30で補間したい"/>
          <p:cNvSpPr txBox="1"/>
          <p:nvPr/>
        </p:nvSpPr>
        <p:spPr>
          <a:xfrm>
            <a:off x="1105539" y="8267375"/>
            <a:ext cx="4624325"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1000"/>
              </a:spcBef>
              <a:defRPr sz="2000">
                <a:solidFill>
                  <a:schemeClr val="accent5">
                    <a:hueOff val="-82419"/>
                    <a:satOff val="-9513"/>
                    <a:lumOff val="-16343"/>
                  </a:schemeClr>
                </a:solidFill>
              </a:defRPr>
            </a:lvl1p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例：latitludeの欠損を30で補間したい</a:t>
            </a:r>
          </a:p>
        </p:txBody>
      </p:sp>
      <p:sp>
        <p:nvSpPr>
          <p:cNvPr id="850" name="ー"/>
          <p:cNvSpPr txBox="1"/>
          <p:nvPr/>
        </p:nvSpPr>
        <p:spPr>
          <a:xfrm>
            <a:off x="2868526" y="5604988"/>
            <a:ext cx="4953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solidFill>
                  <a:schemeClr val="accent5">
                    <a:hueOff val="-82419"/>
                    <a:satOff val="-9513"/>
                    <a:lumOff val="-16343"/>
                  </a:schemeClr>
                </a:solidFill>
              </a:defRPr>
            </a:lvl1pPr>
          </a:lstStyle>
          <a:p>
            <a:pPr/>
            <a:r>
              <a:t>ー</a:t>
            </a:r>
          </a:p>
        </p:txBody>
      </p:sp>
      <p:sp>
        <p:nvSpPr>
          <p:cNvPr id="851" name="30.0"/>
          <p:cNvSpPr txBox="1"/>
          <p:nvPr/>
        </p:nvSpPr>
        <p:spPr>
          <a:xfrm>
            <a:off x="3525533" y="5668488"/>
            <a:ext cx="725425"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solidFill>
                  <a:schemeClr val="accent5">
                    <a:hueOff val="-82419"/>
                    <a:satOff val="-9513"/>
                    <a:lumOff val="-16343"/>
                  </a:schemeClr>
                </a:solidFill>
              </a:defRPr>
            </a:lvl1pPr>
          </a:lstStyle>
          <a:p>
            <a:pPr/>
            <a:r>
              <a:t>30.0</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ヒラギノ角ゴ ProN W3"/>
        <a:ea typeface="ヒラギノ角ゴ ProN W3"/>
        <a:cs typeface="ヒラギノ角ゴ ProN W3"/>
      </a:majorFont>
      <a:minorFont>
        <a:latin typeface="ヒラギノ角ゴ ProN W3"/>
        <a:ea typeface="ヒラギノ角ゴ ProN W3"/>
        <a:cs typeface="ヒラギノ角ゴ ProN W3"/>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ヒラギノ角ゴ ProN W6"/>
            <a:ea typeface="ヒラギノ角ゴ ProN W6"/>
            <a:cs typeface="ヒラギノ角ゴ ProN W6"/>
            <a:sym typeface="ヒラギノ角ゴ ProN W6"/>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ヒラギノ角ゴ ProN W3"/>
        <a:ea typeface="ヒラギノ角ゴ ProN W3"/>
        <a:cs typeface="ヒラギノ角ゴ ProN W3"/>
      </a:majorFont>
      <a:minorFont>
        <a:latin typeface="ヒラギノ角ゴ ProN W3"/>
        <a:ea typeface="ヒラギノ角ゴ ProN W3"/>
        <a:cs typeface="ヒラギノ角ゴ ProN W3"/>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ヒラギノ角ゴ ProN W6"/>
            <a:ea typeface="ヒラギノ角ゴ ProN W6"/>
            <a:cs typeface="ヒラギノ角ゴ ProN W6"/>
            <a:sym typeface="ヒラギノ角ゴ ProN W6"/>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